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9" r:id="rId2"/>
  </p:sldMasterIdLst>
  <p:notesMasterIdLst>
    <p:notesMasterId r:id="rId195"/>
  </p:notesMasterIdLst>
  <p:handoutMasterIdLst>
    <p:handoutMasterId r:id="rId196"/>
  </p:handoutMasterIdLst>
  <p:sldIdLst>
    <p:sldId id="357" r:id="rId3"/>
    <p:sldId id="686" r:id="rId4"/>
    <p:sldId id="691" r:id="rId5"/>
    <p:sldId id="692" r:id="rId6"/>
    <p:sldId id="689" r:id="rId7"/>
    <p:sldId id="517" r:id="rId8"/>
    <p:sldId id="693" r:id="rId9"/>
    <p:sldId id="521" r:id="rId10"/>
    <p:sldId id="530" r:id="rId11"/>
    <p:sldId id="695" r:id="rId12"/>
    <p:sldId id="531" r:id="rId13"/>
    <p:sldId id="696" r:id="rId14"/>
    <p:sldId id="776" r:id="rId15"/>
    <p:sldId id="697" r:id="rId16"/>
    <p:sldId id="540" r:id="rId17"/>
    <p:sldId id="541" r:id="rId18"/>
    <p:sldId id="552" r:id="rId19"/>
    <p:sldId id="553" r:id="rId20"/>
    <p:sldId id="484" r:id="rId21"/>
    <p:sldId id="698" r:id="rId22"/>
    <p:sldId id="700" r:id="rId23"/>
    <p:sldId id="701" r:id="rId24"/>
    <p:sldId id="543" r:id="rId25"/>
    <p:sldId id="473" r:id="rId26"/>
    <p:sldId id="777" r:id="rId27"/>
    <p:sldId id="545" r:id="rId28"/>
    <p:sldId id="547" r:id="rId29"/>
    <p:sldId id="548" r:id="rId30"/>
    <p:sldId id="778" r:id="rId31"/>
    <p:sldId id="780" r:id="rId32"/>
    <p:sldId id="781" r:id="rId33"/>
    <p:sldId id="783" r:id="rId34"/>
    <p:sldId id="784" r:id="rId35"/>
    <p:sldId id="477" r:id="rId36"/>
    <p:sldId id="785" r:id="rId37"/>
    <p:sldId id="786" r:id="rId38"/>
    <p:sldId id="787" r:id="rId39"/>
    <p:sldId id="788" r:id="rId40"/>
    <p:sldId id="789" r:id="rId41"/>
    <p:sldId id="551" r:id="rId42"/>
    <p:sldId id="555" r:id="rId43"/>
    <p:sldId id="790" r:id="rId44"/>
    <p:sldId id="557" r:id="rId45"/>
    <p:sldId id="558" r:id="rId46"/>
    <p:sldId id="559" r:id="rId47"/>
    <p:sldId id="560" r:id="rId48"/>
    <p:sldId id="898" r:id="rId49"/>
    <p:sldId id="705" r:id="rId50"/>
    <p:sldId id="582" r:id="rId51"/>
    <p:sldId id="707" r:id="rId52"/>
    <p:sldId id="561" r:id="rId53"/>
    <p:sldId id="709" r:id="rId54"/>
    <p:sldId id="562" r:id="rId55"/>
    <p:sldId id="710" r:id="rId56"/>
    <p:sldId id="565" r:id="rId57"/>
    <p:sldId id="712" r:id="rId58"/>
    <p:sldId id="791" r:id="rId59"/>
    <p:sldId id="584" r:id="rId60"/>
    <p:sldId id="568" r:id="rId61"/>
    <p:sldId id="569" r:id="rId62"/>
    <p:sldId id="570" r:id="rId63"/>
    <p:sldId id="571" r:id="rId64"/>
    <p:sldId id="792" r:id="rId65"/>
    <p:sldId id="711" r:id="rId66"/>
    <p:sldId id="573" r:id="rId67"/>
    <p:sldId id="794" r:id="rId68"/>
    <p:sldId id="795" r:id="rId69"/>
    <p:sldId id="575" r:id="rId70"/>
    <p:sldId id="576" r:id="rId71"/>
    <p:sldId id="577" r:id="rId72"/>
    <p:sldId id="713" r:id="rId73"/>
    <p:sldId id="578" r:id="rId74"/>
    <p:sldId id="592" r:id="rId75"/>
    <p:sldId id="579" r:id="rId76"/>
    <p:sldId id="899" r:id="rId77"/>
    <p:sldId id="796" r:id="rId78"/>
    <p:sldId id="598" r:id="rId79"/>
    <p:sldId id="799" r:id="rId80"/>
    <p:sldId id="599" r:id="rId81"/>
    <p:sldId id="802" r:id="rId82"/>
    <p:sldId id="804" r:id="rId83"/>
    <p:sldId id="805" r:id="rId84"/>
    <p:sldId id="806" r:id="rId85"/>
    <p:sldId id="808" r:id="rId86"/>
    <p:sldId id="809" r:id="rId87"/>
    <p:sldId id="807" r:id="rId88"/>
    <p:sldId id="814" r:id="rId89"/>
    <p:sldId id="810" r:id="rId90"/>
    <p:sldId id="811" r:id="rId91"/>
    <p:sldId id="813" r:id="rId92"/>
    <p:sldId id="815" r:id="rId93"/>
    <p:sldId id="816" r:id="rId94"/>
    <p:sldId id="817" r:id="rId95"/>
    <p:sldId id="818" r:id="rId96"/>
    <p:sldId id="819" r:id="rId97"/>
    <p:sldId id="820" r:id="rId98"/>
    <p:sldId id="821" r:id="rId99"/>
    <p:sldId id="823" r:id="rId100"/>
    <p:sldId id="824" r:id="rId101"/>
    <p:sldId id="825" r:id="rId102"/>
    <p:sldId id="826" r:id="rId103"/>
    <p:sldId id="827" r:id="rId104"/>
    <p:sldId id="831" r:id="rId105"/>
    <p:sldId id="829" r:id="rId106"/>
    <p:sldId id="832" r:id="rId107"/>
    <p:sldId id="837" r:id="rId108"/>
    <p:sldId id="830" r:id="rId109"/>
    <p:sldId id="835" r:id="rId110"/>
    <p:sldId id="838" r:id="rId111"/>
    <p:sldId id="839" r:id="rId112"/>
    <p:sldId id="840" r:id="rId113"/>
    <p:sldId id="847" r:id="rId114"/>
    <p:sldId id="843" r:id="rId115"/>
    <p:sldId id="848" r:id="rId116"/>
    <p:sldId id="849" r:id="rId117"/>
    <p:sldId id="853" r:id="rId118"/>
    <p:sldId id="854" r:id="rId119"/>
    <p:sldId id="855" r:id="rId120"/>
    <p:sldId id="845" r:id="rId121"/>
    <p:sldId id="852" r:id="rId122"/>
    <p:sldId id="856" r:id="rId123"/>
    <p:sldId id="857" r:id="rId124"/>
    <p:sldId id="861" r:id="rId125"/>
    <p:sldId id="862" r:id="rId126"/>
    <p:sldId id="860" r:id="rId127"/>
    <p:sldId id="863" r:id="rId128"/>
    <p:sldId id="864" r:id="rId129"/>
    <p:sldId id="865" r:id="rId130"/>
    <p:sldId id="867" r:id="rId131"/>
    <p:sldId id="893" r:id="rId132"/>
    <p:sldId id="714" r:id="rId133"/>
    <p:sldId id="716" r:id="rId134"/>
    <p:sldId id="717" r:id="rId135"/>
    <p:sldId id="894" r:id="rId136"/>
    <p:sldId id="718" r:id="rId137"/>
    <p:sldId id="719" r:id="rId138"/>
    <p:sldId id="731" r:id="rId139"/>
    <p:sldId id="736" r:id="rId140"/>
    <p:sldId id="737" r:id="rId141"/>
    <p:sldId id="738" r:id="rId142"/>
    <p:sldId id="739" r:id="rId143"/>
    <p:sldId id="740" r:id="rId144"/>
    <p:sldId id="741" r:id="rId145"/>
    <p:sldId id="742" r:id="rId146"/>
    <p:sldId id="743" r:id="rId147"/>
    <p:sldId id="744" r:id="rId148"/>
    <p:sldId id="745" r:id="rId149"/>
    <p:sldId id="746" r:id="rId150"/>
    <p:sldId id="747" r:id="rId151"/>
    <p:sldId id="748" r:id="rId152"/>
    <p:sldId id="749" r:id="rId153"/>
    <p:sldId id="750" r:id="rId154"/>
    <p:sldId id="753" r:id="rId155"/>
    <p:sldId id="755" r:id="rId156"/>
    <p:sldId id="757" r:id="rId157"/>
    <p:sldId id="727" r:id="rId158"/>
    <p:sldId id="726" r:id="rId159"/>
    <p:sldId id="892" r:id="rId160"/>
    <p:sldId id="900" r:id="rId161"/>
    <p:sldId id="896" r:id="rId162"/>
    <p:sldId id="868" r:id="rId163"/>
    <p:sldId id="869" r:id="rId164"/>
    <p:sldId id="884" r:id="rId165"/>
    <p:sldId id="885" r:id="rId166"/>
    <p:sldId id="873" r:id="rId167"/>
    <p:sldId id="870" r:id="rId168"/>
    <p:sldId id="886" r:id="rId169"/>
    <p:sldId id="874" r:id="rId170"/>
    <p:sldId id="875" r:id="rId171"/>
    <p:sldId id="876" r:id="rId172"/>
    <p:sldId id="877" r:id="rId173"/>
    <p:sldId id="878" r:id="rId174"/>
    <p:sldId id="879" r:id="rId175"/>
    <p:sldId id="880" r:id="rId176"/>
    <p:sldId id="881" r:id="rId177"/>
    <p:sldId id="882" r:id="rId178"/>
    <p:sldId id="883" r:id="rId179"/>
    <p:sldId id="888" r:id="rId180"/>
    <p:sldId id="891" r:id="rId181"/>
    <p:sldId id="895" r:id="rId182"/>
    <p:sldId id="671" r:id="rId183"/>
    <p:sldId id="769" r:id="rId184"/>
    <p:sldId id="770" r:id="rId185"/>
    <p:sldId id="771" r:id="rId186"/>
    <p:sldId id="775" r:id="rId187"/>
    <p:sldId id="772" r:id="rId188"/>
    <p:sldId id="672" r:id="rId189"/>
    <p:sldId id="673" r:id="rId190"/>
    <p:sldId id="674" r:id="rId191"/>
    <p:sldId id="773" r:id="rId192"/>
    <p:sldId id="774" r:id="rId193"/>
    <p:sldId id="676" r:id="rId194"/>
  </p:sldIdLst>
  <p:sldSz cx="9144000" cy="6858000" type="screen4x3"/>
  <p:notesSz cx="6858000" cy="9144000"/>
  <p:defaultTextStyle>
    <a:defPPr>
      <a:defRPr lang="zh-CN"/>
    </a:defPPr>
    <a:lvl1pPr algn="l" rtl="0" fontAlgn="base">
      <a:spcBef>
        <a:spcPct val="0"/>
      </a:spcBef>
      <a:spcAft>
        <a:spcPct val="0"/>
      </a:spcAft>
      <a:defRPr kumimoji="1" sz="2000" b="1" kern="1200">
        <a:solidFill>
          <a:schemeClr val="tx1"/>
        </a:solidFill>
        <a:latin typeface="楷体_GB2312" pitchFamily="1" charset="-122"/>
        <a:ea typeface="楷体_GB2312" pitchFamily="1" charset="-122"/>
        <a:cs typeface="+mn-cs"/>
      </a:defRPr>
    </a:lvl1pPr>
    <a:lvl2pPr marL="457200" algn="l" rtl="0" fontAlgn="base">
      <a:spcBef>
        <a:spcPct val="0"/>
      </a:spcBef>
      <a:spcAft>
        <a:spcPct val="0"/>
      </a:spcAft>
      <a:defRPr kumimoji="1" sz="2000" b="1" kern="1200">
        <a:solidFill>
          <a:schemeClr val="tx1"/>
        </a:solidFill>
        <a:latin typeface="楷体_GB2312" pitchFamily="1" charset="-122"/>
        <a:ea typeface="楷体_GB2312" pitchFamily="1" charset="-122"/>
        <a:cs typeface="+mn-cs"/>
      </a:defRPr>
    </a:lvl2pPr>
    <a:lvl3pPr marL="914400" algn="l" rtl="0" fontAlgn="base">
      <a:spcBef>
        <a:spcPct val="0"/>
      </a:spcBef>
      <a:spcAft>
        <a:spcPct val="0"/>
      </a:spcAft>
      <a:defRPr kumimoji="1" sz="2000" b="1" kern="1200">
        <a:solidFill>
          <a:schemeClr val="tx1"/>
        </a:solidFill>
        <a:latin typeface="楷体_GB2312" pitchFamily="1" charset="-122"/>
        <a:ea typeface="楷体_GB2312" pitchFamily="1" charset="-122"/>
        <a:cs typeface="+mn-cs"/>
      </a:defRPr>
    </a:lvl3pPr>
    <a:lvl4pPr marL="1371600" algn="l" rtl="0" fontAlgn="base">
      <a:spcBef>
        <a:spcPct val="0"/>
      </a:spcBef>
      <a:spcAft>
        <a:spcPct val="0"/>
      </a:spcAft>
      <a:defRPr kumimoji="1" sz="2000" b="1" kern="1200">
        <a:solidFill>
          <a:schemeClr val="tx1"/>
        </a:solidFill>
        <a:latin typeface="楷体_GB2312" pitchFamily="1" charset="-122"/>
        <a:ea typeface="楷体_GB2312" pitchFamily="1" charset="-122"/>
        <a:cs typeface="+mn-cs"/>
      </a:defRPr>
    </a:lvl4pPr>
    <a:lvl5pPr marL="1828800" algn="l" rtl="0" fontAlgn="base">
      <a:spcBef>
        <a:spcPct val="0"/>
      </a:spcBef>
      <a:spcAft>
        <a:spcPct val="0"/>
      </a:spcAft>
      <a:defRPr kumimoji="1" sz="2000" b="1" kern="1200">
        <a:solidFill>
          <a:schemeClr val="tx1"/>
        </a:solidFill>
        <a:latin typeface="楷体_GB2312" pitchFamily="1" charset="-122"/>
        <a:ea typeface="楷体_GB2312" pitchFamily="1" charset="-122"/>
        <a:cs typeface="+mn-cs"/>
      </a:defRPr>
    </a:lvl5pPr>
    <a:lvl6pPr marL="2286000" algn="l" defTabSz="914400" rtl="0" eaLnBrk="1" latinLnBrk="0" hangingPunct="1">
      <a:defRPr kumimoji="1" sz="2000" b="1" kern="1200">
        <a:solidFill>
          <a:schemeClr val="tx1"/>
        </a:solidFill>
        <a:latin typeface="楷体_GB2312" pitchFamily="1" charset="-122"/>
        <a:ea typeface="楷体_GB2312" pitchFamily="1" charset="-122"/>
        <a:cs typeface="+mn-cs"/>
      </a:defRPr>
    </a:lvl6pPr>
    <a:lvl7pPr marL="2743200" algn="l" defTabSz="914400" rtl="0" eaLnBrk="1" latinLnBrk="0" hangingPunct="1">
      <a:defRPr kumimoji="1" sz="2000" b="1" kern="1200">
        <a:solidFill>
          <a:schemeClr val="tx1"/>
        </a:solidFill>
        <a:latin typeface="楷体_GB2312" pitchFamily="1" charset="-122"/>
        <a:ea typeface="楷体_GB2312" pitchFamily="1" charset="-122"/>
        <a:cs typeface="+mn-cs"/>
      </a:defRPr>
    </a:lvl7pPr>
    <a:lvl8pPr marL="3200400" algn="l" defTabSz="914400" rtl="0" eaLnBrk="1" latinLnBrk="0" hangingPunct="1">
      <a:defRPr kumimoji="1" sz="2000" b="1" kern="1200">
        <a:solidFill>
          <a:schemeClr val="tx1"/>
        </a:solidFill>
        <a:latin typeface="楷体_GB2312" pitchFamily="1" charset="-122"/>
        <a:ea typeface="楷体_GB2312" pitchFamily="1" charset="-122"/>
        <a:cs typeface="+mn-cs"/>
      </a:defRPr>
    </a:lvl8pPr>
    <a:lvl9pPr marL="3657600" algn="l" defTabSz="914400" rtl="0" eaLnBrk="1" latinLnBrk="0" hangingPunct="1">
      <a:defRPr kumimoji="1" sz="2000" b="1" kern="1200">
        <a:solidFill>
          <a:schemeClr val="tx1"/>
        </a:solidFill>
        <a:latin typeface="楷体_GB2312" pitchFamily="1" charset="-122"/>
        <a:ea typeface="楷体_GB2312" pitchFamily="1"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CC00"/>
    <a:srgbClr val="008000"/>
    <a:srgbClr val="FF0000"/>
    <a:srgbClr val="CC0099"/>
    <a:srgbClr val="3399FF"/>
    <a:srgbClr val="000066"/>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891" autoAdjust="0"/>
  </p:normalViewPr>
  <p:slideViewPr>
    <p:cSldViewPr>
      <p:cViewPr varScale="1">
        <p:scale>
          <a:sx n="66" d="100"/>
          <a:sy n="66" d="100"/>
        </p:scale>
        <p:origin x="51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viewProps" Target="viewProps.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notesMaster" Target="notesMasters/notesMaster1.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4.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8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BB19C61D-A0AA-4C5F-8E48-6E00EA9E21D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Times New Roman" panose="02020603050405020304" pitchFamily="18" charset="0"/>
                <a:ea typeface="宋体" panose="02010600030101010101" pitchFamily="2" charset="-122"/>
              </a:defRPr>
            </a:lvl1pPr>
          </a:lstStyle>
          <a:p>
            <a:endParaRPr lang="en-US" altLang="zh-CN"/>
          </a:p>
        </p:txBody>
      </p:sp>
      <p:sp>
        <p:nvSpPr>
          <p:cNvPr id="165891" name="Rectangle 3">
            <a:extLst>
              <a:ext uri="{FF2B5EF4-FFF2-40B4-BE49-F238E27FC236}">
                <a16:creationId xmlns:a16="http://schemas.microsoft.com/office/drawing/2014/main" id="{987DE4B4-31D6-40C7-BB1D-62DC4A61D31B}"/>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Times New Roman" panose="02020603050405020304" pitchFamily="18" charset="0"/>
                <a:ea typeface="宋体" panose="02010600030101010101" pitchFamily="2" charset="-122"/>
              </a:defRPr>
            </a:lvl1pPr>
          </a:lstStyle>
          <a:p>
            <a:endParaRPr lang="en-US" altLang="zh-CN"/>
          </a:p>
        </p:txBody>
      </p:sp>
      <p:sp>
        <p:nvSpPr>
          <p:cNvPr id="165892" name="Rectangle 4">
            <a:extLst>
              <a:ext uri="{FF2B5EF4-FFF2-40B4-BE49-F238E27FC236}">
                <a16:creationId xmlns:a16="http://schemas.microsoft.com/office/drawing/2014/main" id="{D7F5175E-E928-42D6-982C-451F8235F7A8}"/>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Times New Roman" panose="02020603050405020304" pitchFamily="18" charset="0"/>
                <a:ea typeface="宋体" panose="02010600030101010101" pitchFamily="2" charset="-122"/>
              </a:defRPr>
            </a:lvl1pPr>
          </a:lstStyle>
          <a:p>
            <a:endParaRPr lang="en-US" altLang="zh-CN"/>
          </a:p>
        </p:txBody>
      </p:sp>
      <p:sp>
        <p:nvSpPr>
          <p:cNvPr id="165893" name="Rectangle 5">
            <a:extLst>
              <a:ext uri="{FF2B5EF4-FFF2-40B4-BE49-F238E27FC236}">
                <a16:creationId xmlns:a16="http://schemas.microsoft.com/office/drawing/2014/main" id="{AFDBE672-C502-4B76-8F92-DC89DAC42FC9}"/>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Times New Roman" panose="02020603050405020304" pitchFamily="18" charset="0"/>
                <a:ea typeface="宋体" panose="02010600030101010101" pitchFamily="2" charset="-122"/>
              </a:defRPr>
            </a:lvl1pPr>
          </a:lstStyle>
          <a:p>
            <a:fld id="{2AA810F1-CD98-4218-AB63-D8E44C16292D}"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8048131-34BB-4131-95C6-B58BB2545A4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Times New Roman" panose="02020603050405020304" pitchFamily="18" charset="0"/>
                <a:ea typeface="宋体" panose="02010600030101010101" pitchFamily="2" charset="-122"/>
              </a:defRPr>
            </a:lvl1pPr>
          </a:lstStyle>
          <a:p>
            <a:endParaRPr lang="en-US" altLang="zh-CN"/>
          </a:p>
        </p:txBody>
      </p:sp>
      <p:sp>
        <p:nvSpPr>
          <p:cNvPr id="4099" name="Rectangle 3">
            <a:extLst>
              <a:ext uri="{FF2B5EF4-FFF2-40B4-BE49-F238E27FC236}">
                <a16:creationId xmlns:a16="http://schemas.microsoft.com/office/drawing/2014/main" id="{81EE6680-DD50-4865-BC1E-D14255E36B8E}"/>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Times New Roman" panose="02020603050405020304" pitchFamily="18" charset="0"/>
                <a:ea typeface="宋体" panose="02010600030101010101" pitchFamily="2" charset="-122"/>
              </a:defRPr>
            </a:lvl1pPr>
          </a:lstStyle>
          <a:p>
            <a:endParaRPr lang="en-US" altLang="zh-CN"/>
          </a:p>
        </p:txBody>
      </p:sp>
      <p:sp>
        <p:nvSpPr>
          <p:cNvPr id="4100" name="Rectangle 4">
            <a:extLst>
              <a:ext uri="{FF2B5EF4-FFF2-40B4-BE49-F238E27FC236}">
                <a16:creationId xmlns:a16="http://schemas.microsoft.com/office/drawing/2014/main" id="{3E05F3A5-A720-4C13-B966-96430296F79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E361FC69-C3F0-4F67-9BCD-7E8D58A42FB8}"/>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a:extLst>
              <a:ext uri="{FF2B5EF4-FFF2-40B4-BE49-F238E27FC236}">
                <a16:creationId xmlns:a16="http://schemas.microsoft.com/office/drawing/2014/main" id="{49467740-9684-482E-B013-ABC0E8040384}"/>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atin typeface="Times New Roman" panose="02020603050405020304" pitchFamily="18" charset="0"/>
                <a:ea typeface="宋体" panose="02010600030101010101" pitchFamily="2" charset="-122"/>
              </a:defRPr>
            </a:lvl1pPr>
          </a:lstStyle>
          <a:p>
            <a:endParaRPr lang="en-US" altLang="zh-CN"/>
          </a:p>
        </p:txBody>
      </p:sp>
      <p:sp>
        <p:nvSpPr>
          <p:cNvPr id="4103" name="Rectangle 7">
            <a:extLst>
              <a:ext uri="{FF2B5EF4-FFF2-40B4-BE49-F238E27FC236}">
                <a16:creationId xmlns:a16="http://schemas.microsoft.com/office/drawing/2014/main" id="{C35261A8-32C4-4472-8AA1-37CEF7D4EF84}"/>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Times New Roman" panose="02020603050405020304" pitchFamily="18" charset="0"/>
                <a:ea typeface="宋体" panose="02010600030101010101" pitchFamily="2" charset="-122"/>
              </a:defRPr>
            </a:lvl1pPr>
          </a:lstStyle>
          <a:p>
            <a:fld id="{373B8EAD-08AF-4C49-AE13-653AA74AA3AF}"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A50D59-3341-486B-B3E4-FDE56FE43CD4}"/>
              </a:ext>
            </a:extLst>
          </p:cNvPr>
          <p:cNvSpPr>
            <a:spLocks noGrp="1" noChangeArrowheads="1"/>
          </p:cNvSpPr>
          <p:nvPr>
            <p:ph type="sldNum" sz="quarter" idx="5"/>
          </p:nvPr>
        </p:nvSpPr>
        <p:spPr>
          <a:ln/>
        </p:spPr>
        <p:txBody>
          <a:bodyPr/>
          <a:lstStyle/>
          <a:p>
            <a:fld id="{4BABD104-108F-421A-8714-F37A332AF2C3}" type="slidenum">
              <a:rPr lang="en-US" altLang="zh-CN"/>
              <a:pPr/>
              <a:t>7</a:t>
            </a:fld>
            <a:endParaRPr lang="en-US" altLang="zh-CN"/>
          </a:p>
        </p:txBody>
      </p:sp>
      <p:sp>
        <p:nvSpPr>
          <p:cNvPr id="636930" name="Rectangle 2">
            <a:extLst>
              <a:ext uri="{FF2B5EF4-FFF2-40B4-BE49-F238E27FC236}">
                <a16:creationId xmlns:a16="http://schemas.microsoft.com/office/drawing/2014/main" id="{D7EB5158-E2B3-41A6-BC71-94B6DD95DA19}"/>
              </a:ext>
            </a:extLst>
          </p:cNvPr>
          <p:cNvSpPr>
            <a:spLocks noGrp="1" noRot="1" noChangeAspect="1" noChangeArrowheads="1" noTextEdit="1"/>
          </p:cNvSpPr>
          <p:nvPr>
            <p:ph type="sldImg"/>
          </p:nvPr>
        </p:nvSpPr>
        <p:spPr>
          <a:ln/>
        </p:spPr>
      </p:sp>
      <p:sp>
        <p:nvSpPr>
          <p:cNvPr id="636931" name="Rectangle 3">
            <a:extLst>
              <a:ext uri="{FF2B5EF4-FFF2-40B4-BE49-F238E27FC236}">
                <a16:creationId xmlns:a16="http://schemas.microsoft.com/office/drawing/2014/main" id="{8AF6D669-E274-4EFB-B534-A2393880DD81}"/>
              </a:ext>
            </a:extLst>
          </p:cNvPr>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CE7C49-5250-408E-A78C-9ECCA41AA2E3}"/>
              </a:ext>
            </a:extLst>
          </p:cNvPr>
          <p:cNvSpPr>
            <a:spLocks noGrp="1" noChangeArrowheads="1"/>
          </p:cNvSpPr>
          <p:nvPr>
            <p:ph type="sldNum" sz="quarter" idx="5"/>
          </p:nvPr>
        </p:nvSpPr>
        <p:spPr>
          <a:ln/>
        </p:spPr>
        <p:txBody>
          <a:bodyPr/>
          <a:lstStyle/>
          <a:p>
            <a:fld id="{1FA4285D-901F-412B-AC16-8A252CF81F29}" type="slidenum">
              <a:rPr lang="en-US" altLang="zh-CN"/>
              <a:pPr/>
              <a:t>104</a:t>
            </a:fld>
            <a:endParaRPr lang="en-US" altLang="zh-CN"/>
          </a:p>
        </p:txBody>
      </p:sp>
      <p:sp>
        <p:nvSpPr>
          <p:cNvPr id="823298" name="Rectangle 2">
            <a:extLst>
              <a:ext uri="{FF2B5EF4-FFF2-40B4-BE49-F238E27FC236}">
                <a16:creationId xmlns:a16="http://schemas.microsoft.com/office/drawing/2014/main" id="{2D387F34-E07B-419F-9447-0771E013671E}"/>
              </a:ext>
            </a:extLst>
          </p:cNvPr>
          <p:cNvSpPr>
            <a:spLocks noGrp="1" noRot="1" noChangeAspect="1" noChangeArrowheads="1" noTextEdit="1"/>
          </p:cNvSpPr>
          <p:nvPr>
            <p:ph type="sldImg"/>
          </p:nvPr>
        </p:nvSpPr>
        <p:spPr>
          <a:ln/>
        </p:spPr>
      </p:sp>
      <p:sp>
        <p:nvSpPr>
          <p:cNvPr id="823299" name="Rectangle 3">
            <a:extLst>
              <a:ext uri="{FF2B5EF4-FFF2-40B4-BE49-F238E27FC236}">
                <a16:creationId xmlns:a16="http://schemas.microsoft.com/office/drawing/2014/main" id="{4A183122-0FCA-4A13-AB54-875670465151}"/>
              </a:ext>
            </a:extLst>
          </p:cNvPr>
          <p:cNvSpPr>
            <a:spLocks noGrp="1" noChangeArrowheads="1"/>
          </p:cNvSpPr>
          <p:nvPr>
            <p:ph type="body" idx="1"/>
          </p:nvPr>
        </p:nvSpPr>
        <p:spPr/>
        <p:txBody>
          <a:bodyPr/>
          <a:lstStyle/>
          <a:p>
            <a:pPr>
              <a:lnSpc>
                <a:spcPct val="90000"/>
              </a:lnSpc>
            </a:pPr>
            <a:endParaRPr lang="zh-CN" altLang="zh-CN"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ACCCAE-C9C9-47C4-98A2-4D8B25B0A54A}"/>
              </a:ext>
            </a:extLst>
          </p:cNvPr>
          <p:cNvSpPr>
            <a:spLocks noGrp="1" noChangeArrowheads="1"/>
          </p:cNvSpPr>
          <p:nvPr>
            <p:ph type="sldNum" sz="quarter" idx="5"/>
          </p:nvPr>
        </p:nvSpPr>
        <p:spPr>
          <a:ln/>
        </p:spPr>
        <p:txBody>
          <a:bodyPr/>
          <a:lstStyle/>
          <a:p>
            <a:fld id="{1F04EF5D-8DD9-4760-90CC-D82D8E8EF548}" type="slidenum">
              <a:rPr lang="en-US" altLang="zh-CN"/>
              <a:pPr/>
              <a:t>122</a:t>
            </a:fld>
            <a:endParaRPr lang="en-US" altLang="zh-CN"/>
          </a:p>
        </p:txBody>
      </p:sp>
      <p:sp>
        <p:nvSpPr>
          <p:cNvPr id="864258" name="Rectangle 2">
            <a:extLst>
              <a:ext uri="{FF2B5EF4-FFF2-40B4-BE49-F238E27FC236}">
                <a16:creationId xmlns:a16="http://schemas.microsoft.com/office/drawing/2014/main" id="{F5503C3A-B8F2-43EE-AA78-40202CFEB175}"/>
              </a:ext>
            </a:extLst>
          </p:cNvPr>
          <p:cNvSpPr>
            <a:spLocks noGrp="1" noRot="1" noChangeAspect="1" noChangeArrowheads="1" noTextEdit="1"/>
          </p:cNvSpPr>
          <p:nvPr>
            <p:ph type="sldImg"/>
          </p:nvPr>
        </p:nvSpPr>
        <p:spPr>
          <a:ln/>
        </p:spPr>
      </p:sp>
      <p:sp>
        <p:nvSpPr>
          <p:cNvPr id="864259" name="Rectangle 3">
            <a:extLst>
              <a:ext uri="{FF2B5EF4-FFF2-40B4-BE49-F238E27FC236}">
                <a16:creationId xmlns:a16="http://schemas.microsoft.com/office/drawing/2014/main" id="{1501BF6F-C7FD-40DF-9F8A-CC0FF9A225E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4B9A94F-9CFB-4E30-94D5-164A0E83963B}"/>
              </a:ext>
            </a:extLst>
          </p:cNvPr>
          <p:cNvSpPr>
            <a:spLocks noGrp="1" noChangeArrowheads="1"/>
          </p:cNvSpPr>
          <p:nvPr>
            <p:ph type="sldNum" sz="quarter" idx="5"/>
          </p:nvPr>
        </p:nvSpPr>
        <p:spPr>
          <a:ln/>
        </p:spPr>
        <p:txBody>
          <a:bodyPr/>
          <a:lstStyle/>
          <a:p>
            <a:fld id="{DF4B5871-B881-4F9E-BE05-27A2199E4AA5}" type="slidenum">
              <a:rPr lang="en-US" altLang="zh-CN"/>
              <a:pPr/>
              <a:t>124</a:t>
            </a:fld>
            <a:endParaRPr lang="en-US" altLang="zh-CN"/>
          </a:p>
        </p:txBody>
      </p:sp>
      <p:sp>
        <p:nvSpPr>
          <p:cNvPr id="872450" name="Rectangle 2">
            <a:extLst>
              <a:ext uri="{FF2B5EF4-FFF2-40B4-BE49-F238E27FC236}">
                <a16:creationId xmlns:a16="http://schemas.microsoft.com/office/drawing/2014/main" id="{50A7E0D2-4AB6-4D42-B3FA-1D766F495AEC}"/>
              </a:ext>
            </a:extLst>
          </p:cNvPr>
          <p:cNvSpPr>
            <a:spLocks noGrp="1" noRot="1" noChangeAspect="1" noChangeArrowheads="1" noTextEdit="1"/>
          </p:cNvSpPr>
          <p:nvPr>
            <p:ph type="sldImg"/>
          </p:nvPr>
        </p:nvSpPr>
        <p:spPr>
          <a:ln/>
        </p:spPr>
      </p:sp>
      <p:sp>
        <p:nvSpPr>
          <p:cNvPr id="872451" name="Rectangle 3">
            <a:extLst>
              <a:ext uri="{FF2B5EF4-FFF2-40B4-BE49-F238E27FC236}">
                <a16:creationId xmlns:a16="http://schemas.microsoft.com/office/drawing/2014/main" id="{90606653-D965-4354-A6F6-BBC87589D96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84BC9F-6A9D-46C6-B8D2-913966BAE42A}"/>
              </a:ext>
            </a:extLst>
          </p:cNvPr>
          <p:cNvSpPr>
            <a:spLocks noGrp="1" noChangeArrowheads="1"/>
          </p:cNvSpPr>
          <p:nvPr>
            <p:ph type="sldNum" sz="quarter" idx="5"/>
          </p:nvPr>
        </p:nvSpPr>
        <p:spPr>
          <a:ln/>
        </p:spPr>
        <p:txBody>
          <a:bodyPr/>
          <a:lstStyle/>
          <a:p>
            <a:fld id="{51104B24-5708-4A23-8D8B-C3BE9CD478B0}" type="slidenum">
              <a:rPr lang="en-US" altLang="zh-CN"/>
              <a:pPr/>
              <a:t>125</a:t>
            </a:fld>
            <a:endParaRPr lang="en-US" altLang="zh-CN"/>
          </a:p>
        </p:txBody>
      </p:sp>
      <p:sp>
        <p:nvSpPr>
          <p:cNvPr id="869378" name="Rectangle 2">
            <a:extLst>
              <a:ext uri="{FF2B5EF4-FFF2-40B4-BE49-F238E27FC236}">
                <a16:creationId xmlns:a16="http://schemas.microsoft.com/office/drawing/2014/main" id="{1F72B0B8-A0AF-4884-BF2F-F5D8EB9478D6}"/>
              </a:ext>
            </a:extLst>
          </p:cNvPr>
          <p:cNvSpPr>
            <a:spLocks noGrp="1" noRot="1" noChangeAspect="1" noChangeArrowheads="1" noTextEdit="1"/>
          </p:cNvSpPr>
          <p:nvPr>
            <p:ph type="sldImg"/>
          </p:nvPr>
        </p:nvSpPr>
        <p:spPr>
          <a:ln/>
        </p:spPr>
      </p:sp>
      <p:sp>
        <p:nvSpPr>
          <p:cNvPr id="869379" name="Rectangle 3">
            <a:extLst>
              <a:ext uri="{FF2B5EF4-FFF2-40B4-BE49-F238E27FC236}">
                <a16:creationId xmlns:a16="http://schemas.microsoft.com/office/drawing/2014/main" id="{2561750C-CC50-477E-9D89-0FACC4D5061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6C8ED9-2AF8-4E3A-9E03-B5753276E77C}"/>
              </a:ext>
            </a:extLst>
          </p:cNvPr>
          <p:cNvSpPr>
            <a:spLocks noGrp="1" noChangeArrowheads="1"/>
          </p:cNvSpPr>
          <p:nvPr>
            <p:ph type="sldNum" sz="quarter" idx="5"/>
          </p:nvPr>
        </p:nvSpPr>
        <p:spPr>
          <a:ln/>
        </p:spPr>
        <p:txBody>
          <a:bodyPr/>
          <a:lstStyle/>
          <a:p>
            <a:fld id="{22CE97E6-2984-4C66-A3F4-F897EA694692}" type="slidenum">
              <a:rPr lang="en-US" altLang="zh-CN"/>
              <a:pPr/>
              <a:t>127</a:t>
            </a:fld>
            <a:endParaRPr lang="en-US" altLang="zh-CN"/>
          </a:p>
        </p:txBody>
      </p:sp>
      <p:sp>
        <p:nvSpPr>
          <p:cNvPr id="875522" name="Rectangle 2">
            <a:extLst>
              <a:ext uri="{FF2B5EF4-FFF2-40B4-BE49-F238E27FC236}">
                <a16:creationId xmlns:a16="http://schemas.microsoft.com/office/drawing/2014/main" id="{5F118E42-1BB8-427A-872D-9D802EDEC69C}"/>
              </a:ext>
            </a:extLst>
          </p:cNvPr>
          <p:cNvSpPr>
            <a:spLocks noGrp="1" noRot="1" noChangeAspect="1" noChangeArrowheads="1" noTextEdit="1"/>
          </p:cNvSpPr>
          <p:nvPr>
            <p:ph type="sldImg"/>
          </p:nvPr>
        </p:nvSpPr>
        <p:spPr>
          <a:ln/>
        </p:spPr>
      </p:sp>
      <p:sp>
        <p:nvSpPr>
          <p:cNvPr id="875523" name="Rectangle 3">
            <a:extLst>
              <a:ext uri="{FF2B5EF4-FFF2-40B4-BE49-F238E27FC236}">
                <a16:creationId xmlns:a16="http://schemas.microsoft.com/office/drawing/2014/main" id="{980EAC35-CA14-47B2-9F7E-FD76CAAE4CA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11D13D-B09A-4440-BE3A-D63FC33A9892}"/>
              </a:ext>
            </a:extLst>
          </p:cNvPr>
          <p:cNvSpPr>
            <a:spLocks noGrp="1" noChangeArrowheads="1"/>
          </p:cNvSpPr>
          <p:nvPr>
            <p:ph type="sldNum" sz="quarter" idx="5"/>
          </p:nvPr>
        </p:nvSpPr>
        <p:spPr>
          <a:ln/>
        </p:spPr>
        <p:txBody>
          <a:bodyPr/>
          <a:lstStyle/>
          <a:p>
            <a:fld id="{473CD181-495E-4F8B-BEF8-D652A9C32FF6}" type="slidenum">
              <a:rPr lang="en-US" altLang="zh-CN"/>
              <a:pPr/>
              <a:t>131</a:t>
            </a:fld>
            <a:endParaRPr lang="en-US" altLang="zh-CN"/>
          </a:p>
        </p:txBody>
      </p:sp>
      <p:sp>
        <p:nvSpPr>
          <p:cNvPr id="674818" name="Rectangle 2">
            <a:extLst>
              <a:ext uri="{FF2B5EF4-FFF2-40B4-BE49-F238E27FC236}">
                <a16:creationId xmlns:a16="http://schemas.microsoft.com/office/drawing/2014/main" id="{F8824EE4-0AC1-4FB0-AEE5-522A711916C1}"/>
              </a:ext>
            </a:extLst>
          </p:cNvPr>
          <p:cNvSpPr>
            <a:spLocks noGrp="1" noRot="1" noChangeAspect="1" noChangeArrowheads="1" noTextEdit="1"/>
          </p:cNvSpPr>
          <p:nvPr>
            <p:ph type="sldImg"/>
          </p:nvPr>
        </p:nvSpPr>
        <p:spPr>
          <a:ln/>
        </p:spPr>
      </p:sp>
      <p:sp>
        <p:nvSpPr>
          <p:cNvPr id="674819" name="Rectangle 3">
            <a:extLst>
              <a:ext uri="{FF2B5EF4-FFF2-40B4-BE49-F238E27FC236}">
                <a16:creationId xmlns:a16="http://schemas.microsoft.com/office/drawing/2014/main" id="{30368F4A-04B5-4F56-BBA1-0BE604839A1C}"/>
              </a:ext>
            </a:extLst>
          </p:cNvPr>
          <p:cNvSpPr>
            <a:spLocks noGrp="1" noChangeArrowheads="1"/>
          </p:cNvSpPr>
          <p:nvPr>
            <p:ph type="body" idx="1"/>
          </p:nvPr>
        </p:nvSpPr>
        <p:spPr/>
        <p:txBody>
          <a:bodyPr/>
          <a:lstStyle/>
          <a:p>
            <a:endParaRPr lang="zh-CN" altLang="zh-CN" sz="1000">
              <a:sym typeface="Symbol" panose="05050102010706020507" pitchFamily="18" charset="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95F34C4-5B27-4C6F-A3DE-55EC6EC6090F}"/>
              </a:ext>
            </a:extLst>
          </p:cNvPr>
          <p:cNvSpPr>
            <a:spLocks noGrp="1" noChangeArrowheads="1"/>
          </p:cNvSpPr>
          <p:nvPr>
            <p:ph type="sldNum" sz="quarter" idx="5"/>
          </p:nvPr>
        </p:nvSpPr>
        <p:spPr>
          <a:ln/>
        </p:spPr>
        <p:txBody>
          <a:bodyPr/>
          <a:lstStyle/>
          <a:p>
            <a:fld id="{A8446A37-A2AF-4567-90C7-BA993D4EFE2A}" type="slidenum">
              <a:rPr lang="en-US" altLang="zh-CN"/>
              <a:pPr/>
              <a:t>155</a:t>
            </a:fld>
            <a:endParaRPr lang="en-US" altLang="zh-CN"/>
          </a:p>
        </p:txBody>
      </p:sp>
      <p:sp>
        <p:nvSpPr>
          <p:cNvPr id="728066" name="Rectangle 2">
            <a:extLst>
              <a:ext uri="{FF2B5EF4-FFF2-40B4-BE49-F238E27FC236}">
                <a16:creationId xmlns:a16="http://schemas.microsoft.com/office/drawing/2014/main" id="{C16051B0-385A-4182-9C46-4989CC7A05CD}"/>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F30CEBAC-01F9-4B76-84E0-9C17D5C7A7E6}"/>
              </a:ext>
            </a:extLst>
          </p:cNvPr>
          <p:cNvSpPr>
            <a:spLocks noGrp="1" noChangeArrowheads="1"/>
          </p:cNvSpPr>
          <p:nvPr>
            <p:ph type="body" idx="1"/>
          </p:nvPr>
        </p:nvSpPr>
        <p:spPr>
          <a:xfrm>
            <a:off x="685800" y="4343400"/>
            <a:ext cx="5486400" cy="4114800"/>
          </a:xfrm>
        </p:spPr>
        <p:txBody>
          <a:bodyPr/>
          <a:lstStyle/>
          <a:p>
            <a:endParaRPr lang="zh-CN" altLang="zh-CN"/>
          </a:p>
        </p:txBody>
      </p:sp>
    </p:spTree>
    <p:extLst>
      <p:ext uri="{BB962C8B-B14F-4D97-AF65-F5344CB8AC3E}">
        <p14:creationId xmlns:p14="http://schemas.microsoft.com/office/powerpoint/2010/main" val="428815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35B329-60C2-411F-B4DB-9E85FDE30BF4}"/>
              </a:ext>
            </a:extLst>
          </p:cNvPr>
          <p:cNvSpPr>
            <a:spLocks noGrp="1" noChangeArrowheads="1"/>
          </p:cNvSpPr>
          <p:nvPr>
            <p:ph type="sldNum" sz="quarter" idx="5"/>
          </p:nvPr>
        </p:nvSpPr>
        <p:spPr>
          <a:ln/>
        </p:spPr>
        <p:txBody>
          <a:bodyPr/>
          <a:lstStyle/>
          <a:p>
            <a:fld id="{D0E9BBD5-BF55-4838-82D4-68A37D5FA36C}" type="slidenum">
              <a:rPr lang="en-US" altLang="zh-CN"/>
              <a:pPr/>
              <a:t>190</a:t>
            </a:fld>
            <a:endParaRPr lang="en-US" altLang="zh-CN"/>
          </a:p>
        </p:txBody>
      </p:sp>
      <p:sp>
        <p:nvSpPr>
          <p:cNvPr id="750594" name="Rectangle 2">
            <a:extLst>
              <a:ext uri="{FF2B5EF4-FFF2-40B4-BE49-F238E27FC236}">
                <a16:creationId xmlns:a16="http://schemas.microsoft.com/office/drawing/2014/main" id="{136BD271-888F-4B00-BDE0-A6C39A54E033}"/>
              </a:ext>
            </a:extLst>
          </p:cNvPr>
          <p:cNvSpPr>
            <a:spLocks noGrp="1" noRot="1" noChangeAspect="1" noChangeArrowheads="1" noTextEdit="1"/>
          </p:cNvSpPr>
          <p:nvPr>
            <p:ph type="sldImg"/>
          </p:nvPr>
        </p:nvSpPr>
        <p:spPr>
          <a:ln/>
        </p:spPr>
      </p:sp>
      <p:sp>
        <p:nvSpPr>
          <p:cNvPr id="750595" name="Rectangle 3">
            <a:extLst>
              <a:ext uri="{FF2B5EF4-FFF2-40B4-BE49-F238E27FC236}">
                <a16:creationId xmlns:a16="http://schemas.microsoft.com/office/drawing/2014/main" id="{9764F22E-D4A9-4DA2-91D4-12A4535EBEF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E0FE6D-BB8A-45E1-BEA6-93FFAF1C96E9}"/>
              </a:ext>
            </a:extLst>
          </p:cNvPr>
          <p:cNvSpPr>
            <a:spLocks noGrp="1" noChangeArrowheads="1"/>
          </p:cNvSpPr>
          <p:nvPr>
            <p:ph type="sldNum" sz="quarter" idx="5"/>
          </p:nvPr>
        </p:nvSpPr>
        <p:spPr>
          <a:ln/>
        </p:spPr>
        <p:txBody>
          <a:bodyPr/>
          <a:lstStyle/>
          <a:p>
            <a:fld id="{A68DE54F-2FAA-4F6A-9B38-3E2106924E99}" type="slidenum">
              <a:rPr lang="en-US" altLang="zh-CN"/>
              <a:pPr/>
              <a:t>191</a:t>
            </a:fld>
            <a:endParaRPr lang="en-US" altLang="zh-CN"/>
          </a:p>
        </p:txBody>
      </p:sp>
      <p:sp>
        <p:nvSpPr>
          <p:cNvPr id="752642" name="Rectangle 2">
            <a:extLst>
              <a:ext uri="{FF2B5EF4-FFF2-40B4-BE49-F238E27FC236}">
                <a16:creationId xmlns:a16="http://schemas.microsoft.com/office/drawing/2014/main" id="{438567C2-F909-4BFE-9DFF-EC3614E8B397}"/>
              </a:ext>
            </a:extLst>
          </p:cNvPr>
          <p:cNvSpPr>
            <a:spLocks noGrp="1" noRot="1" noChangeAspect="1" noChangeArrowheads="1" noTextEdit="1"/>
          </p:cNvSpPr>
          <p:nvPr>
            <p:ph type="sldImg"/>
          </p:nvPr>
        </p:nvSpPr>
        <p:spPr>
          <a:ln/>
        </p:spPr>
      </p:sp>
      <p:sp>
        <p:nvSpPr>
          <p:cNvPr id="752643" name="Rectangle 3">
            <a:extLst>
              <a:ext uri="{FF2B5EF4-FFF2-40B4-BE49-F238E27FC236}">
                <a16:creationId xmlns:a16="http://schemas.microsoft.com/office/drawing/2014/main" id="{013C7349-4024-4EA2-871F-1A2F0137BFA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4BAD925-5436-43AC-BA08-DED1B553F143}"/>
              </a:ext>
            </a:extLst>
          </p:cNvPr>
          <p:cNvSpPr>
            <a:spLocks noGrp="1" noChangeArrowheads="1"/>
          </p:cNvSpPr>
          <p:nvPr>
            <p:ph type="sldNum" sz="quarter" idx="5"/>
          </p:nvPr>
        </p:nvSpPr>
        <p:spPr>
          <a:ln/>
        </p:spPr>
        <p:txBody>
          <a:bodyPr/>
          <a:lstStyle/>
          <a:p>
            <a:fld id="{8D6D572C-7169-4A55-A462-A8C73EDF6A63}" type="slidenum">
              <a:rPr lang="en-US" altLang="zh-CN"/>
              <a:pPr/>
              <a:t>12</a:t>
            </a:fld>
            <a:endParaRPr lang="en-US" altLang="zh-CN"/>
          </a:p>
        </p:txBody>
      </p:sp>
      <p:sp>
        <p:nvSpPr>
          <p:cNvPr id="641026" name="Rectangle 2">
            <a:extLst>
              <a:ext uri="{FF2B5EF4-FFF2-40B4-BE49-F238E27FC236}">
                <a16:creationId xmlns:a16="http://schemas.microsoft.com/office/drawing/2014/main" id="{815EEB7B-CC19-4279-BA6E-D18EC7873E75}"/>
              </a:ext>
            </a:extLst>
          </p:cNvPr>
          <p:cNvSpPr>
            <a:spLocks noGrp="1" noRot="1" noChangeAspect="1" noChangeArrowheads="1" noTextEdit="1"/>
          </p:cNvSpPr>
          <p:nvPr>
            <p:ph type="sldImg"/>
          </p:nvPr>
        </p:nvSpPr>
        <p:spPr>
          <a:ln/>
        </p:spPr>
      </p:sp>
      <p:sp>
        <p:nvSpPr>
          <p:cNvPr id="641027" name="Rectangle 3">
            <a:extLst>
              <a:ext uri="{FF2B5EF4-FFF2-40B4-BE49-F238E27FC236}">
                <a16:creationId xmlns:a16="http://schemas.microsoft.com/office/drawing/2014/main" id="{7AA37C24-25EF-41DF-AE59-DC6201E35A6D}"/>
              </a:ext>
            </a:extLst>
          </p:cNvPr>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D9034A-C7E7-426B-ADCC-613686277BBB}"/>
              </a:ext>
            </a:extLst>
          </p:cNvPr>
          <p:cNvSpPr>
            <a:spLocks noGrp="1" noChangeArrowheads="1"/>
          </p:cNvSpPr>
          <p:nvPr>
            <p:ph type="sldNum" sz="quarter" idx="5"/>
          </p:nvPr>
        </p:nvSpPr>
        <p:spPr>
          <a:ln/>
        </p:spPr>
        <p:txBody>
          <a:bodyPr/>
          <a:lstStyle/>
          <a:p>
            <a:fld id="{2D99DE77-A195-42F3-9E96-115DF82486FB}" type="slidenum">
              <a:rPr lang="en-US" altLang="zh-CN"/>
              <a:pPr/>
              <a:t>13</a:t>
            </a:fld>
            <a:endParaRPr lang="en-US" altLang="zh-CN"/>
          </a:p>
        </p:txBody>
      </p:sp>
      <p:sp>
        <p:nvSpPr>
          <p:cNvPr id="755714" name="Rectangle 2">
            <a:extLst>
              <a:ext uri="{FF2B5EF4-FFF2-40B4-BE49-F238E27FC236}">
                <a16:creationId xmlns:a16="http://schemas.microsoft.com/office/drawing/2014/main" id="{CC55DD5B-B179-4A53-BFCE-FB5C78DB2A13}"/>
              </a:ext>
            </a:extLst>
          </p:cNvPr>
          <p:cNvSpPr>
            <a:spLocks noGrp="1" noRot="1" noChangeAspect="1" noChangeArrowheads="1" noTextEdit="1"/>
          </p:cNvSpPr>
          <p:nvPr>
            <p:ph type="sldImg"/>
          </p:nvPr>
        </p:nvSpPr>
        <p:spPr>
          <a:ln/>
        </p:spPr>
      </p:sp>
      <p:sp>
        <p:nvSpPr>
          <p:cNvPr id="755715" name="Rectangle 3">
            <a:extLst>
              <a:ext uri="{FF2B5EF4-FFF2-40B4-BE49-F238E27FC236}">
                <a16:creationId xmlns:a16="http://schemas.microsoft.com/office/drawing/2014/main" id="{DE1A4F66-D971-4D8C-A051-6FC4E659F4B1}"/>
              </a:ext>
            </a:extLst>
          </p:cNvPr>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96FD32-45F9-410F-9EDA-0A03D18A8DD0}"/>
              </a:ext>
            </a:extLst>
          </p:cNvPr>
          <p:cNvSpPr>
            <a:spLocks noGrp="1" noChangeArrowheads="1"/>
          </p:cNvSpPr>
          <p:nvPr>
            <p:ph type="sldNum" sz="quarter" idx="5"/>
          </p:nvPr>
        </p:nvSpPr>
        <p:spPr>
          <a:ln/>
        </p:spPr>
        <p:txBody>
          <a:bodyPr/>
          <a:lstStyle/>
          <a:p>
            <a:fld id="{F83B0839-DD10-4244-854A-97B4ABBBA7C8}" type="slidenum">
              <a:rPr lang="en-US" altLang="zh-CN"/>
              <a:pPr/>
              <a:t>38</a:t>
            </a:fld>
            <a:endParaRPr lang="en-US" altLang="zh-CN"/>
          </a:p>
        </p:txBody>
      </p:sp>
      <p:sp>
        <p:nvSpPr>
          <p:cNvPr id="771074" name="Rectangle 2">
            <a:extLst>
              <a:ext uri="{FF2B5EF4-FFF2-40B4-BE49-F238E27FC236}">
                <a16:creationId xmlns:a16="http://schemas.microsoft.com/office/drawing/2014/main" id="{FE6CEBED-82FF-4CA5-9A1F-ED46CDCF10B0}"/>
              </a:ext>
            </a:extLst>
          </p:cNvPr>
          <p:cNvSpPr>
            <a:spLocks noGrp="1" noRot="1" noChangeAspect="1" noChangeArrowheads="1" noTextEdit="1"/>
          </p:cNvSpPr>
          <p:nvPr>
            <p:ph type="sldImg"/>
          </p:nvPr>
        </p:nvSpPr>
        <p:spPr>
          <a:ln/>
        </p:spPr>
      </p:sp>
      <p:sp>
        <p:nvSpPr>
          <p:cNvPr id="771075" name="Rectangle 3">
            <a:extLst>
              <a:ext uri="{FF2B5EF4-FFF2-40B4-BE49-F238E27FC236}">
                <a16:creationId xmlns:a16="http://schemas.microsoft.com/office/drawing/2014/main" id="{0C44501C-32DA-4CD8-9FAD-F0CAFD4B76EF}"/>
              </a:ext>
            </a:extLst>
          </p:cNvPr>
          <p:cNvSpPr>
            <a:spLocks noGrp="1" noChangeArrowheads="1"/>
          </p:cNvSpPr>
          <p:nvPr>
            <p:ph type="body" idx="1"/>
          </p:nvPr>
        </p:nvSpPr>
        <p:spPr/>
        <p:txBody>
          <a:bodyPr/>
          <a:lstStyle/>
          <a:p>
            <a:r>
              <a:rPr lang="en-US" altLang="zh-CN" sz="2400">
                <a:latin typeface="Arial Narrow" panose="020B0606020202030204" pitchFamily="34" charset="0"/>
              </a:rPr>
              <a:t>Teflon </a:t>
            </a:r>
            <a:r>
              <a:rPr lang="zh-CN" altLang="en-US" sz="2400">
                <a:latin typeface="Arial Narrow" panose="020B0606020202030204" pitchFamily="34" charset="0"/>
              </a:rPr>
              <a:t>不沾锅</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96F407-C218-4093-897B-72C4341D92A2}"/>
              </a:ext>
            </a:extLst>
          </p:cNvPr>
          <p:cNvSpPr>
            <a:spLocks noGrp="1" noChangeArrowheads="1"/>
          </p:cNvSpPr>
          <p:nvPr>
            <p:ph type="sldNum" sz="quarter" idx="5"/>
          </p:nvPr>
        </p:nvSpPr>
        <p:spPr>
          <a:ln/>
        </p:spPr>
        <p:txBody>
          <a:bodyPr/>
          <a:lstStyle/>
          <a:p>
            <a:fld id="{298280D3-A343-4870-83EC-A922B86201B1}" type="slidenum">
              <a:rPr lang="en-US" altLang="zh-CN"/>
              <a:pPr/>
              <a:t>49</a:t>
            </a:fld>
            <a:endParaRPr lang="en-US" altLang="zh-CN"/>
          </a:p>
        </p:txBody>
      </p:sp>
      <p:sp>
        <p:nvSpPr>
          <p:cNvPr id="491522" name="Rectangle 2">
            <a:extLst>
              <a:ext uri="{FF2B5EF4-FFF2-40B4-BE49-F238E27FC236}">
                <a16:creationId xmlns:a16="http://schemas.microsoft.com/office/drawing/2014/main" id="{E39A5175-ACE0-4017-8A3E-28BC663FC696}"/>
              </a:ext>
            </a:extLst>
          </p:cNvPr>
          <p:cNvSpPr>
            <a:spLocks noGrp="1" noRot="1" noChangeAspect="1" noChangeArrowheads="1" noTextEdit="1"/>
          </p:cNvSpPr>
          <p:nvPr>
            <p:ph type="sldImg"/>
          </p:nvPr>
        </p:nvSpPr>
        <p:spPr>
          <a:ln/>
        </p:spPr>
      </p:sp>
      <p:sp>
        <p:nvSpPr>
          <p:cNvPr id="491523" name="Rectangle 3">
            <a:extLst>
              <a:ext uri="{FF2B5EF4-FFF2-40B4-BE49-F238E27FC236}">
                <a16:creationId xmlns:a16="http://schemas.microsoft.com/office/drawing/2014/main" id="{C8F1E6C0-0CF1-41CB-A7FD-80043135C3F5}"/>
              </a:ext>
            </a:extLst>
          </p:cNvPr>
          <p:cNvSpPr>
            <a:spLocks noGrp="1" noChangeArrowheads="1"/>
          </p:cNvSpPr>
          <p:nvPr>
            <p:ph type="body" idx="1"/>
          </p:nvPr>
        </p:nvSpPr>
        <p:spPr/>
        <p:txBody>
          <a:bodyPr/>
          <a:lstStyle/>
          <a:p>
            <a:endParaRPr lang="zh-CN" altLang="zh-CN"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55DB53-A1C7-47FA-BAC4-1F3D9FF6CD09}"/>
              </a:ext>
            </a:extLst>
          </p:cNvPr>
          <p:cNvSpPr>
            <a:spLocks noGrp="1" noChangeArrowheads="1"/>
          </p:cNvSpPr>
          <p:nvPr>
            <p:ph type="sldNum" sz="quarter" idx="5"/>
          </p:nvPr>
        </p:nvSpPr>
        <p:spPr>
          <a:ln/>
        </p:spPr>
        <p:txBody>
          <a:bodyPr/>
          <a:lstStyle/>
          <a:p>
            <a:fld id="{8B22C7B3-DE88-4F04-B2C9-597003052B52}" type="slidenum">
              <a:rPr lang="en-US" altLang="zh-CN"/>
              <a:pPr/>
              <a:t>53</a:t>
            </a:fld>
            <a:endParaRPr lang="en-US" altLang="zh-CN"/>
          </a:p>
        </p:txBody>
      </p:sp>
      <p:sp>
        <p:nvSpPr>
          <p:cNvPr id="467970" name="Rectangle 2">
            <a:extLst>
              <a:ext uri="{FF2B5EF4-FFF2-40B4-BE49-F238E27FC236}">
                <a16:creationId xmlns:a16="http://schemas.microsoft.com/office/drawing/2014/main" id="{DF6B5CCB-C33D-4150-8564-EFA62AD8FF53}"/>
              </a:ext>
            </a:extLst>
          </p:cNvPr>
          <p:cNvSpPr>
            <a:spLocks noGrp="1" noRot="1" noChangeAspect="1" noChangeArrowheads="1" noTextEdit="1"/>
          </p:cNvSpPr>
          <p:nvPr>
            <p:ph type="sldImg"/>
          </p:nvPr>
        </p:nvSpPr>
        <p:spPr>
          <a:ln/>
        </p:spPr>
      </p:sp>
      <p:sp>
        <p:nvSpPr>
          <p:cNvPr id="467971" name="Rectangle 3">
            <a:extLst>
              <a:ext uri="{FF2B5EF4-FFF2-40B4-BE49-F238E27FC236}">
                <a16:creationId xmlns:a16="http://schemas.microsoft.com/office/drawing/2014/main" id="{E0B3F4F1-068E-47C2-A4DB-E1983DE5D354}"/>
              </a:ext>
            </a:extLst>
          </p:cNvPr>
          <p:cNvSpPr>
            <a:spLocks noGrp="1" noChangeArrowheads="1"/>
          </p:cNvSpPr>
          <p:nvPr>
            <p:ph type="body" idx="1"/>
          </p:nvPr>
        </p:nvSpPr>
        <p:spPr/>
        <p:txBody>
          <a:bodyPr/>
          <a:lstStyle/>
          <a:p>
            <a:endParaRPr lang="zh-CN" altLang="zh-CN"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525295-5CB6-4FC5-A846-4160312978AD}"/>
              </a:ext>
            </a:extLst>
          </p:cNvPr>
          <p:cNvSpPr>
            <a:spLocks noGrp="1" noChangeArrowheads="1"/>
          </p:cNvSpPr>
          <p:nvPr>
            <p:ph type="sldNum" sz="quarter" idx="5"/>
          </p:nvPr>
        </p:nvSpPr>
        <p:spPr>
          <a:ln/>
        </p:spPr>
        <p:txBody>
          <a:bodyPr/>
          <a:lstStyle/>
          <a:p>
            <a:fld id="{35F97570-F858-4F1E-B21F-68E9C901182F}" type="slidenum">
              <a:rPr lang="en-US" altLang="zh-CN"/>
              <a:pPr/>
              <a:t>74</a:t>
            </a:fld>
            <a:endParaRPr lang="en-US" altLang="zh-CN"/>
          </a:p>
        </p:txBody>
      </p:sp>
      <p:sp>
        <p:nvSpPr>
          <p:cNvPr id="487426" name="Rectangle 2">
            <a:extLst>
              <a:ext uri="{FF2B5EF4-FFF2-40B4-BE49-F238E27FC236}">
                <a16:creationId xmlns:a16="http://schemas.microsoft.com/office/drawing/2014/main" id="{0CD58AD5-8D21-46AF-92BF-E4E1A7689308}"/>
              </a:ext>
            </a:extLst>
          </p:cNvPr>
          <p:cNvSpPr>
            <a:spLocks noGrp="1" noRot="1" noChangeAspect="1" noChangeArrowheads="1" noTextEdit="1"/>
          </p:cNvSpPr>
          <p:nvPr>
            <p:ph type="sldImg"/>
          </p:nvPr>
        </p:nvSpPr>
        <p:spPr>
          <a:ln/>
        </p:spPr>
      </p:sp>
      <p:sp>
        <p:nvSpPr>
          <p:cNvPr id="487427" name="Rectangle 3">
            <a:extLst>
              <a:ext uri="{FF2B5EF4-FFF2-40B4-BE49-F238E27FC236}">
                <a16:creationId xmlns:a16="http://schemas.microsoft.com/office/drawing/2014/main" id="{42976C48-2F75-479D-BD19-EA29984EE55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EF678AE-5B8A-4C94-84E1-2C5B62C1E26E}"/>
              </a:ext>
            </a:extLst>
          </p:cNvPr>
          <p:cNvSpPr>
            <a:spLocks noGrp="1" noChangeArrowheads="1"/>
          </p:cNvSpPr>
          <p:nvPr>
            <p:ph type="sldNum" sz="quarter" idx="5"/>
          </p:nvPr>
        </p:nvSpPr>
        <p:spPr>
          <a:ln/>
        </p:spPr>
        <p:txBody>
          <a:bodyPr/>
          <a:lstStyle/>
          <a:p>
            <a:fld id="{547CE9D4-D28B-4B81-A60C-39F5A7E4AF3C}" type="slidenum">
              <a:rPr lang="en-US" altLang="zh-CN"/>
              <a:pPr/>
              <a:t>83</a:t>
            </a:fld>
            <a:endParaRPr lang="en-US" altLang="zh-CN"/>
          </a:p>
        </p:txBody>
      </p:sp>
      <p:sp>
        <p:nvSpPr>
          <p:cNvPr id="796674" name="Rectangle 2">
            <a:extLst>
              <a:ext uri="{FF2B5EF4-FFF2-40B4-BE49-F238E27FC236}">
                <a16:creationId xmlns:a16="http://schemas.microsoft.com/office/drawing/2014/main" id="{6BD2965A-B111-4170-84FD-1CBA6BA0845D}"/>
              </a:ext>
            </a:extLst>
          </p:cNvPr>
          <p:cNvSpPr>
            <a:spLocks noGrp="1" noRot="1" noChangeAspect="1" noChangeArrowheads="1" noTextEdit="1"/>
          </p:cNvSpPr>
          <p:nvPr>
            <p:ph type="sldImg"/>
          </p:nvPr>
        </p:nvSpPr>
        <p:spPr>
          <a:ln/>
        </p:spPr>
      </p:sp>
      <p:sp>
        <p:nvSpPr>
          <p:cNvPr id="796675" name="Rectangle 3">
            <a:extLst>
              <a:ext uri="{FF2B5EF4-FFF2-40B4-BE49-F238E27FC236}">
                <a16:creationId xmlns:a16="http://schemas.microsoft.com/office/drawing/2014/main" id="{F81E3782-8CA0-469F-97FB-843186880B1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92C438-7293-47F6-B9CC-E4F35946DD55}"/>
              </a:ext>
            </a:extLst>
          </p:cNvPr>
          <p:cNvSpPr>
            <a:spLocks noGrp="1" noChangeArrowheads="1"/>
          </p:cNvSpPr>
          <p:nvPr>
            <p:ph type="sldNum" sz="quarter" idx="5"/>
          </p:nvPr>
        </p:nvSpPr>
        <p:spPr>
          <a:ln/>
        </p:spPr>
        <p:txBody>
          <a:bodyPr/>
          <a:lstStyle/>
          <a:p>
            <a:fld id="{F2C63301-2DFB-4888-90F6-1CB94D1FD44C}" type="slidenum">
              <a:rPr lang="en-US" altLang="zh-CN"/>
              <a:pPr/>
              <a:t>93</a:t>
            </a:fld>
            <a:endParaRPr lang="en-US" altLang="zh-CN"/>
          </a:p>
        </p:txBody>
      </p:sp>
      <p:sp>
        <p:nvSpPr>
          <p:cNvPr id="808962" name="Rectangle 2">
            <a:extLst>
              <a:ext uri="{FF2B5EF4-FFF2-40B4-BE49-F238E27FC236}">
                <a16:creationId xmlns:a16="http://schemas.microsoft.com/office/drawing/2014/main" id="{0A5DBCF9-2CDB-47E8-857D-FB519B221AE3}"/>
              </a:ext>
            </a:extLst>
          </p:cNvPr>
          <p:cNvSpPr>
            <a:spLocks noGrp="1" noRot="1" noChangeAspect="1" noChangeArrowheads="1" noTextEdit="1"/>
          </p:cNvSpPr>
          <p:nvPr>
            <p:ph type="sldImg"/>
          </p:nvPr>
        </p:nvSpPr>
        <p:spPr>
          <a:ln/>
        </p:spPr>
      </p:sp>
      <p:sp>
        <p:nvSpPr>
          <p:cNvPr id="808963" name="Rectangle 3">
            <a:extLst>
              <a:ext uri="{FF2B5EF4-FFF2-40B4-BE49-F238E27FC236}">
                <a16:creationId xmlns:a16="http://schemas.microsoft.com/office/drawing/2014/main" id="{E41A5465-1008-45CA-853B-A0079BA5EE04}"/>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54CAE49-861E-4C96-9B53-0AD4F5301826}"/>
              </a:ext>
            </a:extLst>
          </p:cNvPr>
          <p:cNvSpPr>
            <a:spLocks noGrp="1" noChangeArrowheads="1"/>
          </p:cNvSpPr>
          <p:nvPr>
            <p:ph type="ctrTitle"/>
          </p:nvPr>
        </p:nvSpPr>
        <p:spPr>
          <a:xfrm>
            <a:off x="685800" y="685800"/>
            <a:ext cx="7772400" cy="2127250"/>
          </a:xfrm>
        </p:spPr>
        <p:txBody>
          <a:bodyPr/>
          <a:lstStyle>
            <a:lvl1pPr algn="ctr">
              <a:defRPr sz="5800"/>
            </a:lvl1pPr>
          </a:lstStyle>
          <a:p>
            <a:pPr lvl="0"/>
            <a:r>
              <a:rPr lang="zh-CN" altLang="en-US" noProof="0"/>
              <a:t>单击此处编辑母版标题样式</a:t>
            </a:r>
          </a:p>
        </p:txBody>
      </p:sp>
      <p:sp>
        <p:nvSpPr>
          <p:cNvPr id="123907" name="Rectangle 3">
            <a:extLst>
              <a:ext uri="{FF2B5EF4-FFF2-40B4-BE49-F238E27FC236}">
                <a16:creationId xmlns:a16="http://schemas.microsoft.com/office/drawing/2014/main" id="{959CF9A1-FFD4-4F8C-876F-2825DF81AC59}"/>
              </a:ext>
            </a:extLst>
          </p:cNvPr>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3000"/>
            </a:lvl1pPr>
          </a:lstStyle>
          <a:p>
            <a:pPr lvl="0"/>
            <a:r>
              <a:rPr lang="zh-CN" altLang="en-US" noProof="0"/>
              <a:t>单击此处编辑母版副标题样式</a:t>
            </a:r>
          </a:p>
        </p:txBody>
      </p:sp>
      <p:sp>
        <p:nvSpPr>
          <p:cNvPr id="123908" name="Rectangle 4">
            <a:extLst>
              <a:ext uri="{FF2B5EF4-FFF2-40B4-BE49-F238E27FC236}">
                <a16:creationId xmlns:a16="http://schemas.microsoft.com/office/drawing/2014/main" id="{308D2AB2-572A-4E85-8AF0-FD2666F54EBB}"/>
              </a:ext>
            </a:extLst>
          </p:cNvPr>
          <p:cNvSpPr>
            <a:spLocks noGrp="1" noChangeArrowheads="1"/>
          </p:cNvSpPr>
          <p:nvPr>
            <p:ph type="dt" sz="half" idx="2"/>
          </p:nvPr>
        </p:nvSpPr>
        <p:spPr/>
        <p:txBody>
          <a:bodyPr/>
          <a:lstStyle>
            <a:lvl1pPr>
              <a:defRPr/>
            </a:lvl1pPr>
          </a:lstStyle>
          <a:p>
            <a:endParaRPr lang="en-US" altLang="zh-CN"/>
          </a:p>
        </p:txBody>
      </p:sp>
      <p:sp>
        <p:nvSpPr>
          <p:cNvPr id="123909" name="Rectangle 5">
            <a:extLst>
              <a:ext uri="{FF2B5EF4-FFF2-40B4-BE49-F238E27FC236}">
                <a16:creationId xmlns:a16="http://schemas.microsoft.com/office/drawing/2014/main" id="{C73DF67C-4D55-42A3-9C64-7AE2F84DD468}"/>
              </a:ext>
            </a:extLst>
          </p:cNvPr>
          <p:cNvSpPr>
            <a:spLocks noGrp="1" noChangeArrowheads="1"/>
          </p:cNvSpPr>
          <p:nvPr>
            <p:ph type="ftr" sz="quarter" idx="3"/>
          </p:nvPr>
        </p:nvSpPr>
        <p:spPr/>
        <p:txBody>
          <a:bodyPr/>
          <a:lstStyle>
            <a:lvl1pPr>
              <a:defRPr/>
            </a:lvl1pPr>
          </a:lstStyle>
          <a:p>
            <a:endParaRPr lang="en-US" altLang="zh-CN"/>
          </a:p>
        </p:txBody>
      </p:sp>
      <p:sp>
        <p:nvSpPr>
          <p:cNvPr id="123910" name="Rectangle 6">
            <a:extLst>
              <a:ext uri="{FF2B5EF4-FFF2-40B4-BE49-F238E27FC236}">
                <a16:creationId xmlns:a16="http://schemas.microsoft.com/office/drawing/2014/main" id="{E866F4EC-F9D7-4EEE-9568-B6D6B32FAAF0}"/>
              </a:ext>
            </a:extLst>
          </p:cNvPr>
          <p:cNvSpPr>
            <a:spLocks noGrp="1" noChangeArrowheads="1"/>
          </p:cNvSpPr>
          <p:nvPr>
            <p:ph type="sldNum" sz="quarter" idx="4"/>
          </p:nvPr>
        </p:nvSpPr>
        <p:spPr/>
        <p:txBody>
          <a:bodyPr/>
          <a:lstStyle>
            <a:lvl1pPr>
              <a:defRPr/>
            </a:lvl1pPr>
          </a:lstStyle>
          <a:p>
            <a:fld id="{79EED7D8-DD9A-4C88-A834-8E0D8AC1A3C6}" type="slidenum">
              <a:rPr lang="en-US" altLang="zh-CN"/>
              <a:pPr/>
              <a:t>‹#›</a:t>
            </a:fld>
            <a:endParaRPr lang="en-US" altLang="zh-CN"/>
          </a:p>
        </p:txBody>
      </p:sp>
      <p:grpSp>
        <p:nvGrpSpPr>
          <p:cNvPr id="123911" name="Group 7">
            <a:extLst>
              <a:ext uri="{FF2B5EF4-FFF2-40B4-BE49-F238E27FC236}">
                <a16:creationId xmlns:a16="http://schemas.microsoft.com/office/drawing/2014/main" id="{C7887C70-D9A4-495C-B3CD-7768AA53A653}"/>
              </a:ext>
            </a:extLst>
          </p:cNvPr>
          <p:cNvGrpSpPr>
            <a:grpSpLocks/>
          </p:cNvGrpSpPr>
          <p:nvPr/>
        </p:nvGrpSpPr>
        <p:grpSpPr bwMode="auto">
          <a:xfrm>
            <a:off x="228600" y="2889250"/>
            <a:ext cx="8610600" cy="201613"/>
            <a:chOff x="144" y="1680"/>
            <a:chExt cx="5424" cy="144"/>
          </a:xfrm>
        </p:grpSpPr>
        <p:sp>
          <p:nvSpPr>
            <p:cNvPr id="123912" name="Rectangle 8">
              <a:extLst>
                <a:ext uri="{FF2B5EF4-FFF2-40B4-BE49-F238E27FC236}">
                  <a16:creationId xmlns:a16="http://schemas.microsoft.com/office/drawing/2014/main" id="{F262BD5B-CC61-4D3D-93F2-8E480F5E9867}"/>
                </a:ext>
              </a:extLst>
            </p:cNvPr>
            <p:cNvSpPr>
              <a:spLocks noChangeArrowheads="1"/>
            </p:cNvSpPr>
            <p:nvPr userDrawn="1"/>
          </p:nvSpPr>
          <p:spPr bwMode="auto">
            <a:xfrm>
              <a:off x="144" y="1680"/>
              <a:ext cx="1808" cy="14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3" name="Rectangle 9">
              <a:extLst>
                <a:ext uri="{FF2B5EF4-FFF2-40B4-BE49-F238E27FC236}">
                  <a16:creationId xmlns:a16="http://schemas.microsoft.com/office/drawing/2014/main" id="{BCC46622-B5C3-4010-9C2B-14F4EB544AB0}"/>
                </a:ext>
              </a:extLst>
            </p:cNvPr>
            <p:cNvSpPr>
              <a:spLocks noChangeArrowheads="1"/>
            </p:cNvSpPr>
            <p:nvPr userDrawn="1"/>
          </p:nvSpPr>
          <p:spPr bwMode="auto">
            <a:xfrm>
              <a:off x="1952" y="1680"/>
              <a:ext cx="1808" cy="1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4" name="Rectangle 10">
              <a:extLst>
                <a:ext uri="{FF2B5EF4-FFF2-40B4-BE49-F238E27FC236}">
                  <a16:creationId xmlns:a16="http://schemas.microsoft.com/office/drawing/2014/main" id="{AD2F474B-B936-4A37-BE4B-7DC457660FDE}"/>
                </a:ext>
              </a:extLst>
            </p:cNvPr>
            <p:cNvSpPr>
              <a:spLocks noChangeArrowheads="1"/>
            </p:cNvSpPr>
            <p:nvPr userDrawn="1"/>
          </p:nvSpPr>
          <p:spPr bwMode="auto">
            <a:xfrm>
              <a:off x="3760" y="1680"/>
              <a:ext cx="1808" cy="144"/>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7E0E1-A0E2-42CF-A253-6044901CA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E7B24FF-9A64-4638-A177-3E829AB9A78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F09C18-4829-4831-BED1-D30D2CD81C2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670B65B-897B-41BA-AE49-9A4A721008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3D5EE7-1DD8-4FBC-84AB-B16F6F2F2170}"/>
              </a:ext>
            </a:extLst>
          </p:cNvPr>
          <p:cNvSpPr>
            <a:spLocks noGrp="1"/>
          </p:cNvSpPr>
          <p:nvPr>
            <p:ph type="sldNum" sz="quarter" idx="12"/>
          </p:nvPr>
        </p:nvSpPr>
        <p:spPr/>
        <p:txBody>
          <a:bodyPr/>
          <a:lstStyle>
            <a:lvl1pPr>
              <a:defRPr/>
            </a:lvl1pPr>
          </a:lstStyle>
          <a:p>
            <a:fld id="{0286DF69-3DE2-4338-88D6-B4A63EA8470D}" type="slidenum">
              <a:rPr lang="en-US" altLang="zh-CN"/>
              <a:pPr/>
              <a:t>‹#›</a:t>
            </a:fld>
            <a:endParaRPr lang="en-US" altLang="zh-CN"/>
          </a:p>
        </p:txBody>
      </p:sp>
    </p:spTree>
    <p:extLst>
      <p:ext uri="{BB962C8B-B14F-4D97-AF65-F5344CB8AC3E}">
        <p14:creationId xmlns:p14="http://schemas.microsoft.com/office/powerpoint/2010/main" val="15476023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4548A9-420B-43D0-BD37-FFFD35557DDE}"/>
              </a:ext>
            </a:extLst>
          </p:cNvPr>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BCF738-4C06-4F47-BCCD-F2C7DE941A2D}"/>
              </a:ext>
            </a:extLst>
          </p:cNvPr>
          <p:cNvSpPr>
            <a:spLocks noGrp="1"/>
          </p:cNvSpPr>
          <p:nvPr>
            <p:ph type="body" orient="vert" idx="1"/>
          </p:nvPr>
        </p:nvSpPr>
        <p:spPr>
          <a:xfrm>
            <a:off x="457200" y="277813"/>
            <a:ext cx="6019800" cy="585311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C3732B-493F-4E63-887F-BBC3C1E832F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28E925D-2CA3-43A3-A461-69D99FE65F9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CDDB8D-3F65-47B5-B2B2-17C5E8D236B3}"/>
              </a:ext>
            </a:extLst>
          </p:cNvPr>
          <p:cNvSpPr>
            <a:spLocks noGrp="1"/>
          </p:cNvSpPr>
          <p:nvPr>
            <p:ph type="sldNum" sz="quarter" idx="12"/>
          </p:nvPr>
        </p:nvSpPr>
        <p:spPr/>
        <p:txBody>
          <a:bodyPr/>
          <a:lstStyle>
            <a:lvl1pPr>
              <a:defRPr/>
            </a:lvl1pPr>
          </a:lstStyle>
          <a:p>
            <a:fld id="{C77ECB44-2DD3-416E-A314-F486228929D7}" type="slidenum">
              <a:rPr lang="en-US" altLang="zh-CN"/>
              <a:pPr/>
              <a:t>‹#›</a:t>
            </a:fld>
            <a:endParaRPr lang="en-US" altLang="zh-CN"/>
          </a:p>
        </p:txBody>
      </p:sp>
    </p:spTree>
    <p:extLst>
      <p:ext uri="{BB962C8B-B14F-4D97-AF65-F5344CB8AC3E}">
        <p14:creationId xmlns:p14="http://schemas.microsoft.com/office/powerpoint/2010/main" val="13050495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72260-639D-473A-B6AD-27DBA1012E24}"/>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82B224-5924-4F7C-8287-E1E46E7584ED}"/>
              </a:ext>
            </a:extLst>
          </p:cNvPr>
          <p:cNvSpPr>
            <a:spLocks noGrp="1"/>
          </p:cNvSpPr>
          <p:nvPr>
            <p:ph type="body"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836CF5C-7B1E-4264-B972-BD9B46D70260}"/>
              </a:ext>
            </a:extLst>
          </p:cNvPr>
          <p:cNvSpPr>
            <a:spLocks noGrp="1"/>
          </p:cNvSpPr>
          <p:nvPr>
            <p:ph sz="half" idx="2"/>
          </p:nvPr>
        </p:nvSpPr>
        <p:spPr>
          <a:xfrm>
            <a:off x="4648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6AA6197-DAA3-4C06-A81D-A1A977A16030}"/>
              </a:ext>
            </a:extLst>
          </p:cNvPr>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4479E98-0747-432A-8D79-EE63D7F71977}"/>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32BC113-DCE6-4010-B525-C2DE87D031E2}"/>
              </a:ext>
            </a:extLst>
          </p:cNvPr>
          <p:cNvSpPr>
            <a:spLocks noGrp="1"/>
          </p:cNvSpPr>
          <p:nvPr>
            <p:ph type="sldNum" sz="quarter" idx="12"/>
          </p:nvPr>
        </p:nvSpPr>
        <p:spPr>
          <a:xfrm>
            <a:off x="6553200" y="6248400"/>
            <a:ext cx="2133600" cy="457200"/>
          </a:xfrm>
        </p:spPr>
        <p:txBody>
          <a:bodyPr/>
          <a:lstStyle>
            <a:lvl1pPr>
              <a:defRPr/>
            </a:lvl1pPr>
          </a:lstStyle>
          <a:p>
            <a:fld id="{04A840CF-A8CB-40E4-B11E-3DF2A28CBD60}" type="slidenum">
              <a:rPr lang="en-US" altLang="zh-CN"/>
              <a:pPr/>
              <a:t>‹#›</a:t>
            </a:fld>
            <a:endParaRPr lang="en-US" altLang="zh-CN"/>
          </a:p>
        </p:txBody>
      </p:sp>
    </p:spTree>
    <p:extLst>
      <p:ext uri="{BB962C8B-B14F-4D97-AF65-F5344CB8AC3E}">
        <p14:creationId xmlns:p14="http://schemas.microsoft.com/office/powerpoint/2010/main" val="18624039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07D6C-5506-4837-9116-F1A897C624F9}"/>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1A2E94-5CFE-4B42-975B-976FFE2E1AC9}"/>
              </a:ext>
            </a:extLst>
          </p:cNvPr>
          <p:cNvSpPr>
            <a:spLocks noGrp="1"/>
          </p:cNvSpPr>
          <p:nvPr>
            <p:ph type="body"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a:extLst>
              <a:ext uri="{FF2B5EF4-FFF2-40B4-BE49-F238E27FC236}">
                <a16:creationId xmlns:a16="http://schemas.microsoft.com/office/drawing/2014/main" id="{99C6C5F1-9985-4951-B392-62624D7BFDF7}"/>
              </a:ext>
            </a:extLst>
          </p:cNvPr>
          <p:cNvSpPr>
            <a:spLocks noGrp="1"/>
          </p:cNvSpPr>
          <p:nvPr>
            <p:ph type="media" sz="half" idx="2"/>
          </p:nvPr>
        </p:nvSpPr>
        <p:spPr>
          <a:xfrm>
            <a:off x="4648200" y="1600200"/>
            <a:ext cx="4038600" cy="4530725"/>
          </a:xfrm>
        </p:spPr>
        <p:txBody>
          <a:bodyPr/>
          <a:lstStyle/>
          <a:p>
            <a:endParaRPr lang="zh-CN" altLang="en-US"/>
          </a:p>
        </p:txBody>
      </p:sp>
      <p:sp>
        <p:nvSpPr>
          <p:cNvPr id="5" name="日期占位符 4">
            <a:extLst>
              <a:ext uri="{FF2B5EF4-FFF2-40B4-BE49-F238E27FC236}">
                <a16:creationId xmlns:a16="http://schemas.microsoft.com/office/drawing/2014/main" id="{7EC3DE7B-660D-451E-B42B-CB202246370A}"/>
              </a:ext>
            </a:extLst>
          </p:cNvPr>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DD585F7-17CC-4E08-997F-20D1B4412F32}"/>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E94D814-00FA-493D-9B57-D881B35D41F9}"/>
              </a:ext>
            </a:extLst>
          </p:cNvPr>
          <p:cNvSpPr>
            <a:spLocks noGrp="1"/>
          </p:cNvSpPr>
          <p:nvPr>
            <p:ph type="sldNum" sz="quarter" idx="12"/>
          </p:nvPr>
        </p:nvSpPr>
        <p:spPr>
          <a:xfrm>
            <a:off x="6553200" y="6248400"/>
            <a:ext cx="2133600" cy="457200"/>
          </a:xfrm>
        </p:spPr>
        <p:txBody>
          <a:bodyPr/>
          <a:lstStyle>
            <a:lvl1pPr>
              <a:defRPr/>
            </a:lvl1pPr>
          </a:lstStyle>
          <a:p>
            <a:fld id="{222897E2-8312-4F1A-819D-FDA833996840}" type="slidenum">
              <a:rPr lang="en-US" altLang="zh-CN"/>
              <a:pPr/>
              <a:t>‹#›</a:t>
            </a:fld>
            <a:endParaRPr lang="en-US" altLang="zh-CN"/>
          </a:p>
        </p:txBody>
      </p:sp>
    </p:spTree>
    <p:extLst>
      <p:ext uri="{BB962C8B-B14F-4D97-AF65-F5344CB8AC3E}">
        <p14:creationId xmlns:p14="http://schemas.microsoft.com/office/powerpoint/2010/main" val="79273727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B8A15-700C-4A12-9A38-47FD65E5E547}"/>
              </a:ext>
            </a:extLst>
          </p:cNvPr>
          <p:cNvSpPr>
            <a:spLocks noGrp="1"/>
          </p:cNvSpPr>
          <p:nvPr>
            <p:ph/>
          </p:nvPr>
        </p:nvSpPr>
        <p:spPr>
          <a:xfrm>
            <a:off x="457200" y="277813"/>
            <a:ext cx="82296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92316FC8-BEE0-4B7A-85C1-3008A13E55CD}"/>
              </a:ext>
            </a:extLst>
          </p:cNvPr>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CFEFC82F-84D5-4335-A4A7-A3FB8AA977BC}"/>
              </a:ext>
            </a:extLst>
          </p:cNvPr>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2ECC84B-EB54-475B-8CE1-E36F7C6548B4}"/>
              </a:ext>
            </a:extLst>
          </p:cNvPr>
          <p:cNvSpPr>
            <a:spLocks noGrp="1"/>
          </p:cNvSpPr>
          <p:nvPr>
            <p:ph type="sldNum" sz="quarter" idx="12"/>
          </p:nvPr>
        </p:nvSpPr>
        <p:spPr>
          <a:xfrm>
            <a:off x="6553200" y="6248400"/>
            <a:ext cx="2133600" cy="457200"/>
          </a:xfrm>
        </p:spPr>
        <p:txBody>
          <a:bodyPr/>
          <a:lstStyle>
            <a:lvl1pPr>
              <a:defRPr/>
            </a:lvl1pPr>
          </a:lstStyle>
          <a:p>
            <a:fld id="{AAA8A5C1-2258-489F-8DE9-AB5D60960BD6}" type="slidenum">
              <a:rPr lang="en-US" altLang="zh-CN"/>
              <a:pPr/>
              <a:t>‹#›</a:t>
            </a:fld>
            <a:endParaRPr lang="en-US" altLang="zh-CN"/>
          </a:p>
        </p:txBody>
      </p:sp>
    </p:spTree>
    <p:extLst>
      <p:ext uri="{BB962C8B-B14F-4D97-AF65-F5344CB8AC3E}">
        <p14:creationId xmlns:p14="http://schemas.microsoft.com/office/powerpoint/2010/main" val="214784578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510978" name="Group 2">
            <a:extLst>
              <a:ext uri="{FF2B5EF4-FFF2-40B4-BE49-F238E27FC236}">
                <a16:creationId xmlns:a16="http://schemas.microsoft.com/office/drawing/2014/main" id="{3B1D958D-347A-45E7-AF94-426076996D5B}"/>
              </a:ext>
            </a:extLst>
          </p:cNvPr>
          <p:cNvGrpSpPr>
            <a:grpSpLocks/>
          </p:cNvGrpSpPr>
          <p:nvPr/>
        </p:nvGrpSpPr>
        <p:grpSpPr bwMode="auto">
          <a:xfrm>
            <a:off x="0" y="0"/>
            <a:ext cx="9140825" cy="6850063"/>
            <a:chOff x="0" y="0"/>
            <a:chExt cx="5758" cy="4315"/>
          </a:xfrm>
        </p:grpSpPr>
        <p:grpSp>
          <p:nvGrpSpPr>
            <p:cNvPr id="510979" name="Group 3">
              <a:extLst>
                <a:ext uri="{FF2B5EF4-FFF2-40B4-BE49-F238E27FC236}">
                  <a16:creationId xmlns:a16="http://schemas.microsoft.com/office/drawing/2014/main" id="{34B76BB8-08E5-47BB-9FFA-7FE12BEA6BD4}"/>
                </a:ext>
              </a:extLst>
            </p:cNvPr>
            <p:cNvGrpSpPr>
              <a:grpSpLocks/>
            </p:cNvGrpSpPr>
            <p:nvPr userDrawn="1"/>
          </p:nvGrpSpPr>
          <p:grpSpPr bwMode="auto">
            <a:xfrm>
              <a:off x="1728" y="2230"/>
              <a:ext cx="4027" cy="2085"/>
              <a:chOff x="1728" y="2230"/>
              <a:chExt cx="4027" cy="2085"/>
            </a:xfrm>
          </p:grpSpPr>
          <p:sp>
            <p:nvSpPr>
              <p:cNvPr id="510980" name="Freeform 4">
                <a:extLst>
                  <a:ext uri="{FF2B5EF4-FFF2-40B4-BE49-F238E27FC236}">
                    <a16:creationId xmlns:a16="http://schemas.microsoft.com/office/drawing/2014/main" id="{1A6A01D4-75A7-48CC-BF50-662584C9E0A1}"/>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981" name="Freeform 5">
                <a:extLst>
                  <a:ext uri="{FF2B5EF4-FFF2-40B4-BE49-F238E27FC236}">
                    <a16:creationId xmlns:a16="http://schemas.microsoft.com/office/drawing/2014/main" id="{4AD33B0C-AF47-44A4-B6EB-8752825BACD7}"/>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982" name="Freeform 6">
                <a:extLst>
                  <a:ext uri="{FF2B5EF4-FFF2-40B4-BE49-F238E27FC236}">
                    <a16:creationId xmlns:a16="http://schemas.microsoft.com/office/drawing/2014/main" id="{8E99B670-7FC3-456A-AB09-AFD0ECA07643}"/>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983" name="Freeform 7">
                <a:extLst>
                  <a:ext uri="{FF2B5EF4-FFF2-40B4-BE49-F238E27FC236}">
                    <a16:creationId xmlns:a16="http://schemas.microsoft.com/office/drawing/2014/main" id="{3A3FE97F-C438-4048-868F-41AD88E051AB}"/>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984" name="Freeform 8">
                <a:extLst>
                  <a:ext uri="{FF2B5EF4-FFF2-40B4-BE49-F238E27FC236}">
                    <a16:creationId xmlns:a16="http://schemas.microsoft.com/office/drawing/2014/main" id="{AADB80C6-9CDF-4323-AB7D-188A7F62BD2A}"/>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0985" name="Freeform 9">
              <a:extLst>
                <a:ext uri="{FF2B5EF4-FFF2-40B4-BE49-F238E27FC236}">
                  <a16:creationId xmlns:a16="http://schemas.microsoft.com/office/drawing/2014/main" id="{7A13AE00-72EB-4850-A1A3-96A40BE09497}"/>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986" name="Freeform 10">
              <a:extLst>
                <a:ext uri="{FF2B5EF4-FFF2-40B4-BE49-F238E27FC236}">
                  <a16:creationId xmlns:a16="http://schemas.microsoft.com/office/drawing/2014/main" id="{9157FE9E-39CF-4212-AB47-EAAD25A71B95}"/>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0987" name="Rectangle 11">
            <a:extLst>
              <a:ext uri="{FF2B5EF4-FFF2-40B4-BE49-F238E27FC236}">
                <a16:creationId xmlns:a16="http://schemas.microsoft.com/office/drawing/2014/main" id="{FFD58E5E-B1FA-45D7-93B6-090576ED75E4}"/>
              </a:ext>
            </a:extLst>
          </p:cNvPr>
          <p:cNvSpPr>
            <a:spLocks noGrp="1" noChangeArrowheads="1"/>
          </p:cNvSpPr>
          <p:nvPr>
            <p:ph type="ctrTitle" sz="quarter"/>
          </p:nvPr>
        </p:nvSpPr>
        <p:spPr>
          <a:xfrm>
            <a:off x="685800" y="1736725"/>
            <a:ext cx="7772400" cy="1920875"/>
          </a:xfrm>
        </p:spPr>
        <p:txBody>
          <a:bodyPr/>
          <a:lstStyle>
            <a:lvl1pPr>
              <a:defRPr sz="6000"/>
            </a:lvl1pPr>
          </a:lstStyle>
          <a:p>
            <a:pPr lvl="0"/>
            <a:r>
              <a:rPr lang="zh-CN" altLang="en-US" noProof="0"/>
              <a:t>单击此处编辑母版标题样式</a:t>
            </a:r>
          </a:p>
        </p:txBody>
      </p:sp>
      <p:sp>
        <p:nvSpPr>
          <p:cNvPr id="510988" name="Rectangle 12">
            <a:extLst>
              <a:ext uri="{FF2B5EF4-FFF2-40B4-BE49-F238E27FC236}">
                <a16:creationId xmlns:a16="http://schemas.microsoft.com/office/drawing/2014/main" id="{94366131-42FF-4C5D-9848-F6C8C372FAB9}"/>
              </a:ext>
            </a:extLst>
          </p:cNvPr>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510989" name="Rectangle 13">
            <a:extLst>
              <a:ext uri="{FF2B5EF4-FFF2-40B4-BE49-F238E27FC236}">
                <a16:creationId xmlns:a16="http://schemas.microsoft.com/office/drawing/2014/main" id="{4FF38FCB-9224-4393-A18B-6E4EE6A55D0C}"/>
              </a:ext>
            </a:extLst>
          </p:cNvPr>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510990" name="Rectangle 14">
            <a:extLst>
              <a:ext uri="{FF2B5EF4-FFF2-40B4-BE49-F238E27FC236}">
                <a16:creationId xmlns:a16="http://schemas.microsoft.com/office/drawing/2014/main" id="{76B5F58B-5676-4577-A53E-0D99979504A7}"/>
              </a:ext>
            </a:extLst>
          </p:cNvPr>
          <p:cNvSpPr>
            <a:spLocks noGrp="1" noChangeArrowheads="1"/>
          </p:cNvSpPr>
          <p:nvPr>
            <p:ph type="ftr" sz="quarter" idx="3"/>
          </p:nvPr>
        </p:nvSpPr>
        <p:spPr>
          <a:xfrm>
            <a:off x="3124200" y="6251575"/>
            <a:ext cx="2895600" cy="476250"/>
          </a:xfrm>
        </p:spPr>
        <p:txBody>
          <a:bodyPr/>
          <a:lstStyle>
            <a:lvl1pPr>
              <a:defRPr/>
            </a:lvl1pPr>
          </a:lstStyle>
          <a:p>
            <a:endParaRPr lang="en-US" altLang="zh-CN"/>
          </a:p>
        </p:txBody>
      </p:sp>
      <p:sp>
        <p:nvSpPr>
          <p:cNvPr id="510991" name="Rectangle 15">
            <a:extLst>
              <a:ext uri="{FF2B5EF4-FFF2-40B4-BE49-F238E27FC236}">
                <a16:creationId xmlns:a16="http://schemas.microsoft.com/office/drawing/2014/main" id="{8C897B32-1E2E-4521-8E27-0BC04FC2FB19}"/>
              </a:ext>
            </a:extLst>
          </p:cNvPr>
          <p:cNvSpPr>
            <a:spLocks noGrp="1" noChangeArrowheads="1"/>
          </p:cNvSpPr>
          <p:nvPr>
            <p:ph type="sldNum" sz="quarter" idx="4"/>
          </p:nvPr>
        </p:nvSpPr>
        <p:spPr>
          <a:xfrm>
            <a:off x="6553200" y="6254750"/>
            <a:ext cx="2133600" cy="476250"/>
          </a:xfrm>
        </p:spPr>
        <p:txBody>
          <a:bodyPr/>
          <a:lstStyle>
            <a:lvl1pPr>
              <a:defRPr/>
            </a:lvl1pPr>
          </a:lstStyle>
          <a:p>
            <a:fld id="{CDF18E9F-285C-4734-A686-ACA585518F03}" type="slidenum">
              <a:rPr lang="en-US" altLang="zh-CN"/>
              <a:pPr/>
              <a:t>‹#›</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0987"/>
                                        </p:tgtEl>
                                        <p:attrNameLst>
                                          <p:attrName>style.visibility</p:attrName>
                                        </p:attrNameLst>
                                      </p:cBhvr>
                                      <p:to>
                                        <p:strVal val="visible"/>
                                      </p:to>
                                    </p:set>
                                    <p:animEffect transition="in" filter="fade">
                                      <p:cBhvr>
                                        <p:cTn id="7" dur="2000"/>
                                        <p:tgtEl>
                                          <p:spTgt spid="5109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0988"/>
                                        </p:tgtEl>
                                        <p:attrNameLst>
                                          <p:attrName>style.visibility</p:attrName>
                                        </p:attrNameLst>
                                      </p:cBhvr>
                                      <p:to>
                                        <p:strVal val="visible"/>
                                      </p:to>
                                    </p:set>
                                    <p:animEffect transition="in" filter="fade">
                                      <p:cBhvr>
                                        <p:cTn id="10" dur="2000"/>
                                        <p:tgtEl>
                                          <p:spTgt spid="510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7" grpId="0"/>
      <p:bldP spid="510988" grpId="0">
        <p:tmplLst>
          <p:tmpl>
            <p:tnLst>
              <p:par>
                <p:cTn presetID="10" presetClass="entr" presetSubtype="0" fill="hold" nodeType="withEffect">
                  <p:stCondLst>
                    <p:cond delay="0"/>
                  </p:stCondLst>
                  <p:childTnLst>
                    <p:set>
                      <p:cBhvr>
                        <p:cTn dur="1" fill="hold">
                          <p:stCondLst>
                            <p:cond delay="0"/>
                          </p:stCondLst>
                        </p:cTn>
                        <p:tgtEl>
                          <p:spTgt spid="510988"/>
                        </p:tgtEl>
                        <p:attrNameLst>
                          <p:attrName>style.visibility</p:attrName>
                        </p:attrNameLst>
                      </p:cBhvr>
                      <p:to>
                        <p:strVal val="visible"/>
                      </p:to>
                    </p:set>
                    <p:animEffect transition="in" filter="fade">
                      <p:cBhvr>
                        <p:cTn dur="2000"/>
                        <p:tgtEl>
                          <p:spTgt spid="51098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175D0-52C0-4096-A9D2-C3C7607356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8249E4-E76A-402F-9391-21C982ACAF0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E39AEA-A9B9-4990-910F-9889A8BA387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E1C40010-B0C8-465B-BDF4-63B400698768}"/>
              </a:ext>
            </a:extLst>
          </p:cNvPr>
          <p:cNvSpPr>
            <a:spLocks noGrp="1"/>
          </p:cNvSpPr>
          <p:nvPr>
            <p:ph type="sldNum" sz="quarter" idx="11"/>
          </p:nvPr>
        </p:nvSpPr>
        <p:spPr/>
        <p:txBody>
          <a:bodyPr/>
          <a:lstStyle>
            <a:lvl1pPr>
              <a:defRPr/>
            </a:lvl1pPr>
          </a:lstStyle>
          <a:p>
            <a:fld id="{720CB9B8-1592-44DB-B6C4-64C69266A1E5}" type="slidenum">
              <a:rPr lang="en-US" altLang="zh-CN"/>
              <a:pPr/>
              <a:t>‹#›</a:t>
            </a:fld>
            <a:endParaRPr lang="en-US" altLang="zh-CN"/>
          </a:p>
        </p:txBody>
      </p:sp>
      <p:sp>
        <p:nvSpPr>
          <p:cNvPr id="6" name="页脚占位符 5">
            <a:extLst>
              <a:ext uri="{FF2B5EF4-FFF2-40B4-BE49-F238E27FC236}">
                <a16:creationId xmlns:a16="http://schemas.microsoft.com/office/drawing/2014/main" id="{F24B6DD3-0407-47A1-BAEF-FB4A30717D76}"/>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4643688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5545C-98DC-4E80-B966-51B2825A1CA3}"/>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C9423A3-8A93-440C-A778-B1F4D63F272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5B0C3E5-32EE-47E8-9285-C7188A9DC5D6}"/>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AB464ACB-A4B0-4F05-806C-EB568A6A5BA9}"/>
              </a:ext>
            </a:extLst>
          </p:cNvPr>
          <p:cNvSpPr>
            <a:spLocks noGrp="1"/>
          </p:cNvSpPr>
          <p:nvPr>
            <p:ph type="sldNum" sz="quarter" idx="11"/>
          </p:nvPr>
        </p:nvSpPr>
        <p:spPr/>
        <p:txBody>
          <a:bodyPr/>
          <a:lstStyle>
            <a:lvl1pPr>
              <a:defRPr/>
            </a:lvl1pPr>
          </a:lstStyle>
          <a:p>
            <a:fld id="{47370E36-759D-45F4-9D9B-E7F01A947EC4}" type="slidenum">
              <a:rPr lang="en-US" altLang="zh-CN"/>
              <a:pPr/>
              <a:t>‹#›</a:t>
            </a:fld>
            <a:endParaRPr lang="en-US" altLang="zh-CN"/>
          </a:p>
        </p:txBody>
      </p:sp>
      <p:sp>
        <p:nvSpPr>
          <p:cNvPr id="6" name="页脚占位符 5">
            <a:extLst>
              <a:ext uri="{FF2B5EF4-FFF2-40B4-BE49-F238E27FC236}">
                <a16:creationId xmlns:a16="http://schemas.microsoft.com/office/drawing/2014/main" id="{369FF12C-4B0F-4355-80B7-23086957B14A}"/>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30687957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26B76-4759-4FE7-9868-69DB56ED53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37B490-7B70-4E92-82B8-43E21ED4ED8F}"/>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B802D1F-8990-47F9-AC31-43BC2CAC7E96}"/>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981FBDA-1E24-4CDF-8F45-75C85D23581D}"/>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8100BC-9ABF-4370-A008-5670411F5BD9}"/>
              </a:ext>
            </a:extLst>
          </p:cNvPr>
          <p:cNvSpPr>
            <a:spLocks noGrp="1"/>
          </p:cNvSpPr>
          <p:nvPr>
            <p:ph type="sldNum" sz="quarter" idx="11"/>
          </p:nvPr>
        </p:nvSpPr>
        <p:spPr/>
        <p:txBody>
          <a:bodyPr/>
          <a:lstStyle>
            <a:lvl1pPr>
              <a:defRPr/>
            </a:lvl1pPr>
          </a:lstStyle>
          <a:p>
            <a:fld id="{8939C061-4429-452F-8DA4-B1F5BF9120AE}" type="slidenum">
              <a:rPr lang="en-US" altLang="zh-CN"/>
              <a:pPr/>
              <a:t>‹#›</a:t>
            </a:fld>
            <a:endParaRPr lang="en-US" altLang="zh-CN"/>
          </a:p>
        </p:txBody>
      </p:sp>
      <p:sp>
        <p:nvSpPr>
          <p:cNvPr id="7" name="页脚占位符 6">
            <a:extLst>
              <a:ext uri="{FF2B5EF4-FFF2-40B4-BE49-F238E27FC236}">
                <a16:creationId xmlns:a16="http://schemas.microsoft.com/office/drawing/2014/main" id="{66CDEA4E-7396-4942-937A-6F0531604105}"/>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79437093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C2A08-EBCF-4481-B785-5E1CF17B362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617274-5A3A-46C0-824B-A570970C45D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9D5FAAA-4AF6-46A0-B113-6666CF8DE33C}"/>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24CAB20-4105-4B43-BCB0-C2B30BD80BF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BFCD351-E6F7-43C0-B5DF-63EBC19A9369}"/>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08DABF7-C8B2-4C56-8A73-6DD1F2E48D0D}"/>
              </a:ext>
            </a:extLst>
          </p:cNvPr>
          <p:cNvSpPr>
            <a:spLocks noGrp="1"/>
          </p:cNvSpPr>
          <p:nvPr>
            <p:ph type="dt" sz="half" idx="10"/>
          </p:nvPr>
        </p:nvSpPr>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230B87DA-81F1-4498-8DB5-40A122987F03}"/>
              </a:ext>
            </a:extLst>
          </p:cNvPr>
          <p:cNvSpPr>
            <a:spLocks noGrp="1"/>
          </p:cNvSpPr>
          <p:nvPr>
            <p:ph type="sldNum" sz="quarter" idx="11"/>
          </p:nvPr>
        </p:nvSpPr>
        <p:spPr/>
        <p:txBody>
          <a:bodyPr/>
          <a:lstStyle>
            <a:lvl1pPr>
              <a:defRPr/>
            </a:lvl1pPr>
          </a:lstStyle>
          <a:p>
            <a:fld id="{5F2F549B-DCC1-4865-A3C1-AAEA9C0F7D39}" type="slidenum">
              <a:rPr lang="en-US" altLang="zh-CN"/>
              <a:pPr/>
              <a:t>‹#›</a:t>
            </a:fld>
            <a:endParaRPr lang="en-US" altLang="zh-CN"/>
          </a:p>
        </p:txBody>
      </p:sp>
      <p:sp>
        <p:nvSpPr>
          <p:cNvPr id="9" name="页脚占位符 8">
            <a:extLst>
              <a:ext uri="{FF2B5EF4-FFF2-40B4-BE49-F238E27FC236}">
                <a16:creationId xmlns:a16="http://schemas.microsoft.com/office/drawing/2014/main" id="{819E6372-C00E-4CE2-BA86-6E01CA92C5F5}"/>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4786756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DBADA-4AA8-48DC-8ECB-9DF1895234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6D70A2-5538-451A-8DCC-3309EFD4F7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28ABD5-472B-4D9B-892C-7C4BACAC12C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68933B4-F75D-4439-A794-71AEE43A55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12D7B5-B437-4D1B-B135-38FA685A6363}"/>
              </a:ext>
            </a:extLst>
          </p:cNvPr>
          <p:cNvSpPr>
            <a:spLocks noGrp="1"/>
          </p:cNvSpPr>
          <p:nvPr>
            <p:ph type="sldNum" sz="quarter" idx="12"/>
          </p:nvPr>
        </p:nvSpPr>
        <p:spPr/>
        <p:txBody>
          <a:bodyPr/>
          <a:lstStyle>
            <a:lvl1pPr>
              <a:defRPr/>
            </a:lvl1pPr>
          </a:lstStyle>
          <a:p>
            <a:fld id="{F3B65532-5981-4E9A-8DB4-F18333B4CDE0}" type="slidenum">
              <a:rPr lang="en-US" altLang="zh-CN"/>
              <a:pPr/>
              <a:t>‹#›</a:t>
            </a:fld>
            <a:endParaRPr lang="en-US" altLang="zh-CN"/>
          </a:p>
        </p:txBody>
      </p:sp>
    </p:spTree>
    <p:extLst>
      <p:ext uri="{BB962C8B-B14F-4D97-AF65-F5344CB8AC3E}">
        <p14:creationId xmlns:p14="http://schemas.microsoft.com/office/powerpoint/2010/main" val="3426697470"/>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E9678-280C-40AF-BBE6-DF3F084F906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F0D9FB-AAFD-433D-8D2A-A5D1167E20E1}"/>
              </a:ext>
            </a:extLst>
          </p:cNvPr>
          <p:cNvSpPr>
            <a:spLocks noGrp="1"/>
          </p:cNvSpPr>
          <p:nvPr>
            <p:ph type="dt" sz="half" idx="10"/>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51BA46CB-E3CE-4F7B-B82B-00B44BEF4209}"/>
              </a:ext>
            </a:extLst>
          </p:cNvPr>
          <p:cNvSpPr>
            <a:spLocks noGrp="1"/>
          </p:cNvSpPr>
          <p:nvPr>
            <p:ph type="sldNum" sz="quarter" idx="11"/>
          </p:nvPr>
        </p:nvSpPr>
        <p:spPr/>
        <p:txBody>
          <a:bodyPr/>
          <a:lstStyle>
            <a:lvl1pPr>
              <a:defRPr/>
            </a:lvl1pPr>
          </a:lstStyle>
          <a:p>
            <a:fld id="{85A70EB2-EDFC-4C1E-B82B-E6FBE51042DD}" type="slidenum">
              <a:rPr lang="en-US" altLang="zh-CN"/>
              <a:pPr/>
              <a:t>‹#›</a:t>
            </a:fld>
            <a:endParaRPr lang="en-US" altLang="zh-CN"/>
          </a:p>
        </p:txBody>
      </p:sp>
      <p:sp>
        <p:nvSpPr>
          <p:cNvPr id="5" name="页脚占位符 4">
            <a:extLst>
              <a:ext uri="{FF2B5EF4-FFF2-40B4-BE49-F238E27FC236}">
                <a16:creationId xmlns:a16="http://schemas.microsoft.com/office/drawing/2014/main" id="{8D5C45A9-4983-41B1-8E0D-116C4CE0715D}"/>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74146710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1BDC9C-A34D-41B0-8BD9-F8E4D149136C}"/>
              </a:ext>
            </a:extLst>
          </p:cNvPr>
          <p:cNvSpPr>
            <a:spLocks noGrp="1"/>
          </p:cNvSpPr>
          <p:nvPr>
            <p:ph type="dt" sz="half" idx="10"/>
          </p:nvPr>
        </p:nvSpPr>
        <p:spPr/>
        <p:txBody>
          <a:bodyPr/>
          <a:lstStyle>
            <a:lvl1pPr>
              <a:defRPr/>
            </a:lvl1pPr>
          </a:lstStyle>
          <a:p>
            <a:endParaRPr lang="en-US" altLang="zh-CN"/>
          </a:p>
        </p:txBody>
      </p:sp>
      <p:sp>
        <p:nvSpPr>
          <p:cNvPr id="3" name="灯片编号占位符 2">
            <a:extLst>
              <a:ext uri="{FF2B5EF4-FFF2-40B4-BE49-F238E27FC236}">
                <a16:creationId xmlns:a16="http://schemas.microsoft.com/office/drawing/2014/main" id="{EDEB9985-6DC1-415E-B386-5EA4FF5E604B}"/>
              </a:ext>
            </a:extLst>
          </p:cNvPr>
          <p:cNvSpPr>
            <a:spLocks noGrp="1"/>
          </p:cNvSpPr>
          <p:nvPr>
            <p:ph type="sldNum" sz="quarter" idx="11"/>
          </p:nvPr>
        </p:nvSpPr>
        <p:spPr/>
        <p:txBody>
          <a:bodyPr/>
          <a:lstStyle>
            <a:lvl1pPr>
              <a:defRPr/>
            </a:lvl1pPr>
          </a:lstStyle>
          <a:p>
            <a:fld id="{0ECF4E3A-7718-47D6-BB1B-7B5394047CFF}" type="slidenum">
              <a:rPr lang="en-US" altLang="zh-CN"/>
              <a:pPr/>
              <a:t>‹#›</a:t>
            </a:fld>
            <a:endParaRPr lang="en-US" altLang="zh-CN"/>
          </a:p>
        </p:txBody>
      </p:sp>
      <p:sp>
        <p:nvSpPr>
          <p:cNvPr id="4" name="页脚占位符 3">
            <a:extLst>
              <a:ext uri="{FF2B5EF4-FFF2-40B4-BE49-F238E27FC236}">
                <a16:creationId xmlns:a16="http://schemas.microsoft.com/office/drawing/2014/main" id="{0E9C2D08-2F4B-4A40-9D57-97BDB5E6EC6A}"/>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119138547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7EC9E-C352-4582-9451-DDCF0DDDF14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F3BF92-E56B-4D0D-B229-1803C5CF098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1F0F71B-1B08-4FC6-ACA1-79007971B7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6411A81-44CF-405A-940E-5B484FD93227}"/>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199C2D7-C14D-43DC-8C99-E4AE76320982}"/>
              </a:ext>
            </a:extLst>
          </p:cNvPr>
          <p:cNvSpPr>
            <a:spLocks noGrp="1"/>
          </p:cNvSpPr>
          <p:nvPr>
            <p:ph type="sldNum" sz="quarter" idx="11"/>
          </p:nvPr>
        </p:nvSpPr>
        <p:spPr/>
        <p:txBody>
          <a:bodyPr/>
          <a:lstStyle>
            <a:lvl1pPr>
              <a:defRPr/>
            </a:lvl1pPr>
          </a:lstStyle>
          <a:p>
            <a:fld id="{D3E96336-A1C4-4F0F-BCCE-7CB0DE7E0568}" type="slidenum">
              <a:rPr lang="en-US" altLang="zh-CN"/>
              <a:pPr/>
              <a:t>‹#›</a:t>
            </a:fld>
            <a:endParaRPr lang="en-US" altLang="zh-CN"/>
          </a:p>
        </p:txBody>
      </p:sp>
      <p:sp>
        <p:nvSpPr>
          <p:cNvPr id="7" name="页脚占位符 6">
            <a:extLst>
              <a:ext uri="{FF2B5EF4-FFF2-40B4-BE49-F238E27FC236}">
                <a16:creationId xmlns:a16="http://schemas.microsoft.com/office/drawing/2014/main" id="{757E165A-91C4-478B-A286-C8C3DD847C06}"/>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6737466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1637C-193D-45F8-9E72-B330D924C2C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5DE77CE-EC46-4126-9AE4-8DD0D2E12C6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4D1C4B-F172-4DEC-9BE4-B62BCF0E1C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0A91D6-6F8F-4C40-97F0-EDDF8F16F000}"/>
              </a:ext>
            </a:extLst>
          </p:cNvPr>
          <p:cNvSpPr>
            <a:spLocks noGrp="1"/>
          </p:cNvSpPr>
          <p:nvPr>
            <p:ph type="dt" sz="half" idx="10"/>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BB7CC5F-85AC-4D7B-BDB4-1032ED58BBF3}"/>
              </a:ext>
            </a:extLst>
          </p:cNvPr>
          <p:cNvSpPr>
            <a:spLocks noGrp="1"/>
          </p:cNvSpPr>
          <p:nvPr>
            <p:ph type="sldNum" sz="quarter" idx="11"/>
          </p:nvPr>
        </p:nvSpPr>
        <p:spPr/>
        <p:txBody>
          <a:bodyPr/>
          <a:lstStyle>
            <a:lvl1pPr>
              <a:defRPr/>
            </a:lvl1pPr>
          </a:lstStyle>
          <a:p>
            <a:fld id="{F07D4549-3BB3-47C1-BF24-6DFB38273F79}" type="slidenum">
              <a:rPr lang="en-US" altLang="zh-CN"/>
              <a:pPr/>
              <a:t>‹#›</a:t>
            </a:fld>
            <a:endParaRPr lang="en-US" altLang="zh-CN"/>
          </a:p>
        </p:txBody>
      </p:sp>
      <p:sp>
        <p:nvSpPr>
          <p:cNvPr id="7" name="页脚占位符 6">
            <a:extLst>
              <a:ext uri="{FF2B5EF4-FFF2-40B4-BE49-F238E27FC236}">
                <a16:creationId xmlns:a16="http://schemas.microsoft.com/office/drawing/2014/main" id="{0CF9F16E-CDF2-479F-A726-3F5506AD8A91}"/>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4560978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DF086-0207-4537-AE84-C0AF8729DF1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0D7928-D378-4F86-B140-FA00C79A279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29D36A-0ED4-41B0-82EE-99A3910CD961}"/>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A2583BD-ED20-41DF-B170-CB5E43307736}"/>
              </a:ext>
            </a:extLst>
          </p:cNvPr>
          <p:cNvSpPr>
            <a:spLocks noGrp="1"/>
          </p:cNvSpPr>
          <p:nvPr>
            <p:ph type="sldNum" sz="quarter" idx="11"/>
          </p:nvPr>
        </p:nvSpPr>
        <p:spPr/>
        <p:txBody>
          <a:bodyPr/>
          <a:lstStyle>
            <a:lvl1pPr>
              <a:defRPr/>
            </a:lvl1pPr>
          </a:lstStyle>
          <a:p>
            <a:fld id="{26671802-820E-4D4B-93D5-C99C1AE4501C}" type="slidenum">
              <a:rPr lang="en-US" altLang="zh-CN"/>
              <a:pPr/>
              <a:t>‹#›</a:t>
            </a:fld>
            <a:endParaRPr lang="en-US" altLang="zh-CN"/>
          </a:p>
        </p:txBody>
      </p:sp>
      <p:sp>
        <p:nvSpPr>
          <p:cNvPr id="6" name="页脚占位符 5">
            <a:extLst>
              <a:ext uri="{FF2B5EF4-FFF2-40B4-BE49-F238E27FC236}">
                <a16:creationId xmlns:a16="http://schemas.microsoft.com/office/drawing/2014/main" id="{2FBF312C-5996-4791-AD39-1FE0DB1E7334}"/>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236674068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86BEAA-0942-487C-AA05-C707AFE6774A}"/>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CF04B0-619B-4180-8A9B-87922CD47AB2}"/>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09FAAA-7586-4871-B384-4845F76DBFB4}"/>
              </a:ext>
            </a:extLst>
          </p:cNvPr>
          <p:cNvSpPr>
            <a:spLocks noGrp="1"/>
          </p:cNvSpPr>
          <p:nvPr>
            <p:ph type="dt" sz="half" idx="10"/>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FC36955-C1C1-45C2-AC13-353323C16BA2}"/>
              </a:ext>
            </a:extLst>
          </p:cNvPr>
          <p:cNvSpPr>
            <a:spLocks noGrp="1"/>
          </p:cNvSpPr>
          <p:nvPr>
            <p:ph type="sldNum" sz="quarter" idx="11"/>
          </p:nvPr>
        </p:nvSpPr>
        <p:spPr/>
        <p:txBody>
          <a:bodyPr/>
          <a:lstStyle>
            <a:lvl1pPr>
              <a:defRPr/>
            </a:lvl1pPr>
          </a:lstStyle>
          <a:p>
            <a:fld id="{0C18700F-D881-440A-8645-F26A7F217EE5}" type="slidenum">
              <a:rPr lang="en-US" altLang="zh-CN"/>
              <a:pPr/>
              <a:t>‹#›</a:t>
            </a:fld>
            <a:endParaRPr lang="en-US" altLang="zh-CN"/>
          </a:p>
        </p:txBody>
      </p:sp>
      <p:sp>
        <p:nvSpPr>
          <p:cNvPr id="6" name="页脚占位符 5">
            <a:extLst>
              <a:ext uri="{FF2B5EF4-FFF2-40B4-BE49-F238E27FC236}">
                <a16:creationId xmlns:a16="http://schemas.microsoft.com/office/drawing/2014/main" id="{3167DFE1-0791-4F9F-A915-3023EBB87D72}"/>
              </a:ext>
            </a:extLst>
          </p:cNvPr>
          <p:cNvSpPr>
            <a:spLocks noGrp="1"/>
          </p:cNvSpPr>
          <p:nvPr>
            <p:ph type="ftr" sz="quarter" idx="12"/>
          </p:nvPr>
        </p:nvSpPr>
        <p:spPr/>
        <p:txBody>
          <a:bodyPr/>
          <a:lstStyle>
            <a:lvl1pPr>
              <a:defRPr/>
            </a:lvl1pPr>
          </a:lstStyle>
          <a:p>
            <a:endParaRPr lang="en-US" altLang="zh-CN"/>
          </a:p>
        </p:txBody>
      </p:sp>
    </p:spTree>
    <p:extLst>
      <p:ext uri="{BB962C8B-B14F-4D97-AF65-F5344CB8AC3E}">
        <p14:creationId xmlns:p14="http://schemas.microsoft.com/office/powerpoint/2010/main" val="36864765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FE369-9BC3-48F2-9FA7-E4ABA01EA7D2}"/>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46E94DC-9B9A-4400-A018-6A86C3FB87B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4898D179-B0C8-4184-AA90-F18BE193758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1E2BC0C-F793-4D73-A015-AECD2F247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6A8FB2E-97E4-4A8D-B2BF-1FC84E61EAB3}"/>
              </a:ext>
            </a:extLst>
          </p:cNvPr>
          <p:cNvSpPr>
            <a:spLocks noGrp="1"/>
          </p:cNvSpPr>
          <p:nvPr>
            <p:ph type="sldNum" sz="quarter" idx="12"/>
          </p:nvPr>
        </p:nvSpPr>
        <p:spPr/>
        <p:txBody>
          <a:bodyPr/>
          <a:lstStyle>
            <a:lvl1pPr>
              <a:defRPr/>
            </a:lvl1pPr>
          </a:lstStyle>
          <a:p>
            <a:fld id="{D76D1A18-AE35-4345-96F5-EDA129EA65E8}" type="slidenum">
              <a:rPr lang="en-US" altLang="zh-CN"/>
              <a:pPr/>
              <a:t>‹#›</a:t>
            </a:fld>
            <a:endParaRPr lang="en-US" altLang="zh-CN"/>
          </a:p>
        </p:txBody>
      </p:sp>
    </p:spTree>
    <p:extLst>
      <p:ext uri="{BB962C8B-B14F-4D97-AF65-F5344CB8AC3E}">
        <p14:creationId xmlns:p14="http://schemas.microsoft.com/office/powerpoint/2010/main" val="31316361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6FCF9-D77C-4F24-934C-46BE1881F7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DD9FA6-9A95-4BFD-8844-CA7A7D2A496A}"/>
              </a:ext>
            </a:extLst>
          </p:cNvPr>
          <p:cNvSpPr>
            <a:spLocks noGrp="1"/>
          </p:cNvSpPr>
          <p:nvPr>
            <p:ph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801C1EE-F484-4060-91F9-8B2B6634072D}"/>
              </a:ext>
            </a:extLst>
          </p:cNvPr>
          <p:cNvSpPr>
            <a:spLocks noGrp="1"/>
          </p:cNvSpPr>
          <p:nvPr>
            <p:ph sz="half" idx="2"/>
          </p:nvPr>
        </p:nvSpPr>
        <p:spPr>
          <a:xfrm>
            <a:off x="4648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96DBB6-08A7-4CFC-8259-10E4171A9716}"/>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3C3922A-7456-4CE1-B079-449DED8FF8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63C211FB-72CF-4D05-88DD-C1593E39050A}"/>
              </a:ext>
            </a:extLst>
          </p:cNvPr>
          <p:cNvSpPr>
            <a:spLocks noGrp="1"/>
          </p:cNvSpPr>
          <p:nvPr>
            <p:ph type="sldNum" sz="quarter" idx="12"/>
          </p:nvPr>
        </p:nvSpPr>
        <p:spPr/>
        <p:txBody>
          <a:bodyPr/>
          <a:lstStyle>
            <a:lvl1pPr>
              <a:defRPr/>
            </a:lvl1pPr>
          </a:lstStyle>
          <a:p>
            <a:fld id="{4D271165-A789-4F8F-B4B8-2C4595A46BCD}" type="slidenum">
              <a:rPr lang="en-US" altLang="zh-CN"/>
              <a:pPr/>
              <a:t>‹#›</a:t>
            </a:fld>
            <a:endParaRPr lang="en-US" altLang="zh-CN"/>
          </a:p>
        </p:txBody>
      </p:sp>
    </p:spTree>
    <p:extLst>
      <p:ext uri="{BB962C8B-B14F-4D97-AF65-F5344CB8AC3E}">
        <p14:creationId xmlns:p14="http://schemas.microsoft.com/office/powerpoint/2010/main" val="38088569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8F2FB-BD06-4701-A255-E74A06F08E5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15E6E70-F186-4DD8-A9BC-0C137B882A4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91E2877-6145-44E1-A90F-EA67D05C3AE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D3D1C84-1B70-4687-AC84-86D82486B4E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997EAF4-F993-4614-8BB0-DA311DBAC5DE}"/>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45473C5-ED4C-49BC-B727-1DED66AF161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4D9359FB-2CC4-4776-913A-1701D2ABA146}"/>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4B0875A2-2753-439E-9D14-B45CE20FC240}"/>
              </a:ext>
            </a:extLst>
          </p:cNvPr>
          <p:cNvSpPr>
            <a:spLocks noGrp="1"/>
          </p:cNvSpPr>
          <p:nvPr>
            <p:ph type="sldNum" sz="quarter" idx="12"/>
          </p:nvPr>
        </p:nvSpPr>
        <p:spPr/>
        <p:txBody>
          <a:bodyPr/>
          <a:lstStyle>
            <a:lvl1pPr>
              <a:defRPr/>
            </a:lvl1pPr>
          </a:lstStyle>
          <a:p>
            <a:fld id="{98428A2D-9345-4EA2-B53A-26434A349B03}" type="slidenum">
              <a:rPr lang="en-US" altLang="zh-CN"/>
              <a:pPr/>
              <a:t>‹#›</a:t>
            </a:fld>
            <a:endParaRPr lang="en-US" altLang="zh-CN"/>
          </a:p>
        </p:txBody>
      </p:sp>
    </p:spTree>
    <p:extLst>
      <p:ext uri="{BB962C8B-B14F-4D97-AF65-F5344CB8AC3E}">
        <p14:creationId xmlns:p14="http://schemas.microsoft.com/office/powerpoint/2010/main" val="7602750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52002-6327-44C2-A74D-2A58757420F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BA4C76D-C110-4C38-AED1-303E3C4330B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041F5ADA-3566-4F80-9436-79AA48956EF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2A1A400-120B-4C69-A600-2D806F95BB7F}"/>
              </a:ext>
            </a:extLst>
          </p:cNvPr>
          <p:cNvSpPr>
            <a:spLocks noGrp="1"/>
          </p:cNvSpPr>
          <p:nvPr>
            <p:ph type="sldNum" sz="quarter" idx="12"/>
          </p:nvPr>
        </p:nvSpPr>
        <p:spPr/>
        <p:txBody>
          <a:bodyPr/>
          <a:lstStyle>
            <a:lvl1pPr>
              <a:defRPr/>
            </a:lvl1pPr>
          </a:lstStyle>
          <a:p>
            <a:fld id="{4BC87F18-63FF-4DE6-81C5-AB7850181E53}" type="slidenum">
              <a:rPr lang="en-US" altLang="zh-CN"/>
              <a:pPr/>
              <a:t>‹#›</a:t>
            </a:fld>
            <a:endParaRPr lang="en-US" altLang="zh-CN"/>
          </a:p>
        </p:txBody>
      </p:sp>
    </p:spTree>
    <p:extLst>
      <p:ext uri="{BB962C8B-B14F-4D97-AF65-F5344CB8AC3E}">
        <p14:creationId xmlns:p14="http://schemas.microsoft.com/office/powerpoint/2010/main" val="208560291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5FEE65-8C8B-4873-B631-F6974CDB580B}"/>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0F0AA72-C9DC-4A5F-A810-AA9769CD16A3}"/>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095E285-FA25-4C40-ACF8-C09E9A220F82}"/>
              </a:ext>
            </a:extLst>
          </p:cNvPr>
          <p:cNvSpPr>
            <a:spLocks noGrp="1"/>
          </p:cNvSpPr>
          <p:nvPr>
            <p:ph type="sldNum" sz="quarter" idx="12"/>
          </p:nvPr>
        </p:nvSpPr>
        <p:spPr/>
        <p:txBody>
          <a:bodyPr/>
          <a:lstStyle>
            <a:lvl1pPr>
              <a:defRPr/>
            </a:lvl1pPr>
          </a:lstStyle>
          <a:p>
            <a:fld id="{EC8AE71C-8040-4D2B-ACCD-10A09228CA34}" type="slidenum">
              <a:rPr lang="en-US" altLang="zh-CN"/>
              <a:pPr/>
              <a:t>‹#›</a:t>
            </a:fld>
            <a:endParaRPr lang="en-US" altLang="zh-CN"/>
          </a:p>
        </p:txBody>
      </p:sp>
    </p:spTree>
    <p:extLst>
      <p:ext uri="{BB962C8B-B14F-4D97-AF65-F5344CB8AC3E}">
        <p14:creationId xmlns:p14="http://schemas.microsoft.com/office/powerpoint/2010/main" val="17539449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79C10-A4CD-4F67-A62D-08F8694CB052}"/>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2950FD-0E2E-4C7F-818C-5914D652E99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43CA25A-C2E1-4233-84E5-F63C40BB484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2F40DB9-AD7A-4C35-B153-04C0CF71FA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C0446A2-CB73-4568-ACAB-8BA3359A370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1DC01E-2B4D-46E8-8380-9C784992226C}"/>
              </a:ext>
            </a:extLst>
          </p:cNvPr>
          <p:cNvSpPr>
            <a:spLocks noGrp="1"/>
          </p:cNvSpPr>
          <p:nvPr>
            <p:ph type="sldNum" sz="quarter" idx="12"/>
          </p:nvPr>
        </p:nvSpPr>
        <p:spPr/>
        <p:txBody>
          <a:bodyPr/>
          <a:lstStyle>
            <a:lvl1pPr>
              <a:defRPr/>
            </a:lvl1pPr>
          </a:lstStyle>
          <a:p>
            <a:fld id="{7FE2E7DD-B2AB-4779-AFF9-5823CBAB4B13}" type="slidenum">
              <a:rPr lang="en-US" altLang="zh-CN"/>
              <a:pPr/>
              <a:t>‹#›</a:t>
            </a:fld>
            <a:endParaRPr lang="en-US" altLang="zh-CN"/>
          </a:p>
        </p:txBody>
      </p:sp>
    </p:spTree>
    <p:extLst>
      <p:ext uri="{BB962C8B-B14F-4D97-AF65-F5344CB8AC3E}">
        <p14:creationId xmlns:p14="http://schemas.microsoft.com/office/powerpoint/2010/main" val="8633462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7F454-85AE-46E3-8AF0-FB7357A69C20}"/>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8A93C47-EC23-47FE-9BD8-30889C44AAA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6A228F-F086-4BFD-AE40-935A19ABA0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6EFE005-C041-48E2-813C-4A2D7938A07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D24780-1C97-435C-A818-B3E1F85B0A4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A3588F2-2547-4278-A229-8A3722F79B4D}"/>
              </a:ext>
            </a:extLst>
          </p:cNvPr>
          <p:cNvSpPr>
            <a:spLocks noGrp="1"/>
          </p:cNvSpPr>
          <p:nvPr>
            <p:ph type="sldNum" sz="quarter" idx="12"/>
          </p:nvPr>
        </p:nvSpPr>
        <p:spPr/>
        <p:txBody>
          <a:bodyPr/>
          <a:lstStyle>
            <a:lvl1pPr>
              <a:defRPr/>
            </a:lvl1pPr>
          </a:lstStyle>
          <a:p>
            <a:fld id="{24918F12-C154-4661-94A3-B7323E374B1A}" type="slidenum">
              <a:rPr lang="en-US" altLang="zh-CN"/>
              <a:pPr/>
              <a:t>‹#›</a:t>
            </a:fld>
            <a:endParaRPr lang="en-US" altLang="zh-CN"/>
          </a:p>
        </p:txBody>
      </p:sp>
    </p:spTree>
    <p:extLst>
      <p:ext uri="{BB962C8B-B14F-4D97-AF65-F5344CB8AC3E}">
        <p14:creationId xmlns:p14="http://schemas.microsoft.com/office/powerpoint/2010/main" val="23886193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D4773E3-5820-4BB4-844B-C79EB972C296}"/>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22883" name="Rectangle 3">
            <a:extLst>
              <a:ext uri="{FF2B5EF4-FFF2-40B4-BE49-F238E27FC236}">
                <a16:creationId xmlns:a16="http://schemas.microsoft.com/office/drawing/2014/main" id="{DA1CD5C5-04FE-41DA-9645-553187BEBFEE}"/>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884" name="Rectangle 4">
            <a:extLst>
              <a:ext uri="{FF2B5EF4-FFF2-40B4-BE49-F238E27FC236}">
                <a16:creationId xmlns:a16="http://schemas.microsoft.com/office/drawing/2014/main" id="{FC11B8DF-4450-4C6E-805B-5767C617750E}"/>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000" b="0">
                <a:latin typeface="+mn-lt"/>
                <a:ea typeface="+mn-ea"/>
              </a:defRPr>
            </a:lvl1pPr>
          </a:lstStyle>
          <a:p>
            <a:endParaRPr lang="en-US" altLang="zh-CN"/>
          </a:p>
        </p:txBody>
      </p:sp>
      <p:sp>
        <p:nvSpPr>
          <p:cNvPr id="122885" name="Rectangle 5">
            <a:extLst>
              <a:ext uri="{FF2B5EF4-FFF2-40B4-BE49-F238E27FC236}">
                <a16:creationId xmlns:a16="http://schemas.microsoft.com/office/drawing/2014/main" id="{8B86272B-DF38-4167-93B3-5D7BCBDCB02D}"/>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0" sz="1000" b="0">
                <a:latin typeface="+mn-lt"/>
                <a:ea typeface="+mn-ea"/>
              </a:defRPr>
            </a:lvl1pPr>
          </a:lstStyle>
          <a:p>
            <a:endParaRPr lang="en-US" altLang="zh-CN"/>
          </a:p>
        </p:txBody>
      </p:sp>
      <p:sp>
        <p:nvSpPr>
          <p:cNvPr id="122886" name="Rectangle 6">
            <a:extLst>
              <a:ext uri="{FF2B5EF4-FFF2-40B4-BE49-F238E27FC236}">
                <a16:creationId xmlns:a16="http://schemas.microsoft.com/office/drawing/2014/main" id="{5C0F29FF-3B3F-41DE-9F8A-BCDAA17234BE}"/>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000" b="0">
                <a:latin typeface="+mn-lt"/>
                <a:ea typeface="+mn-ea"/>
              </a:defRPr>
            </a:lvl1pPr>
          </a:lstStyle>
          <a:p>
            <a:fld id="{C7DEDE90-5830-4B2D-9F47-E2A2D6A95D8F}" type="slidenum">
              <a:rPr lang="en-US" altLang="zh-CN"/>
              <a:pPr/>
              <a:t>‹#›</a:t>
            </a:fld>
            <a:endParaRPr lang="en-US" altLang="zh-CN"/>
          </a:p>
        </p:txBody>
      </p:sp>
      <p:sp>
        <p:nvSpPr>
          <p:cNvPr id="122887" name="Rectangle 7">
            <a:extLst>
              <a:ext uri="{FF2B5EF4-FFF2-40B4-BE49-F238E27FC236}">
                <a16:creationId xmlns:a16="http://schemas.microsoft.com/office/drawing/2014/main" id="{248C3135-200D-4EF5-B09D-0DE7D9677047}"/>
              </a:ext>
            </a:extLst>
          </p:cNvPr>
          <p:cNvSpPr>
            <a:spLocks noChangeArrowheads="1"/>
          </p:cNvSpPr>
          <p:nvPr/>
        </p:nvSpPr>
        <p:spPr bwMode="auto">
          <a:xfrm>
            <a:off x="0" y="0"/>
            <a:ext cx="22860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zh-CN" sz="2400" b="0">
              <a:latin typeface="Times New Roman" panose="02020603050405020304" pitchFamily="18" charset="0"/>
              <a:ea typeface="宋体" panose="02010600030101010101" pitchFamily="2" charset="-122"/>
            </a:endParaRPr>
          </a:p>
        </p:txBody>
      </p:sp>
      <p:sp>
        <p:nvSpPr>
          <p:cNvPr id="122888" name="Line 8">
            <a:extLst>
              <a:ext uri="{FF2B5EF4-FFF2-40B4-BE49-F238E27FC236}">
                <a16:creationId xmlns:a16="http://schemas.microsoft.com/office/drawing/2014/main" id="{FB6D9583-DD56-43A7-92DC-A8B2D15E45FC}"/>
              </a:ext>
            </a:extLst>
          </p:cNvPr>
          <p:cNvSpPr>
            <a:spLocks noChangeShapeType="1"/>
          </p:cNvSpPr>
          <p:nvPr/>
        </p:nvSpPr>
        <p:spPr bwMode="auto">
          <a:xfrm>
            <a:off x="457200" y="1447800"/>
            <a:ext cx="807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89" name="Rectangle 9">
            <a:extLst>
              <a:ext uri="{FF2B5EF4-FFF2-40B4-BE49-F238E27FC236}">
                <a16:creationId xmlns:a16="http://schemas.microsoft.com/office/drawing/2014/main" id="{F9C7C4F7-6693-4D24-92E6-590DC4F8DD77}"/>
              </a:ext>
            </a:extLst>
          </p:cNvPr>
          <p:cNvSpPr>
            <a:spLocks noChangeArrowheads="1"/>
          </p:cNvSpPr>
          <p:nvPr/>
        </p:nvSpPr>
        <p:spPr bwMode="auto">
          <a:xfrm>
            <a:off x="0" y="2286000"/>
            <a:ext cx="22860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zh-CN" sz="2400" b="0">
              <a:latin typeface="Times New Roman" panose="02020603050405020304" pitchFamily="18" charset="0"/>
              <a:ea typeface="宋体" panose="02010600030101010101" pitchFamily="2" charset="-122"/>
            </a:endParaRPr>
          </a:p>
        </p:txBody>
      </p:sp>
      <p:sp>
        <p:nvSpPr>
          <p:cNvPr id="122890" name="Rectangle 10">
            <a:extLst>
              <a:ext uri="{FF2B5EF4-FFF2-40B4-BE49-F238E27FC236}">
                <a16:creationId xmlns:a16="http://schemas.microsoft.com/office/drawing/2014/main" id="{BFA93669-9F90-48E9-9125-6929551AD91F}"/>
              </a:ext>
            </a:extLst>
          </p:cNvPr>
          <p:cNvSpPr>
            <a:spLocks noChangeArrowheads="1"/>
          </p:cNvSpPr>
          <p:nvPr/>
        </p:nvSpPr>
        <p:spPr bwMode="auto">
          <a:xfrm>
            <a:off x="0" y="4572000"/>
            <a:ext cx="228600" cy="2286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zh-CN" sz="2400" b="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4"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81" r:id="rId12"/>
    <p:sldLayoutId id="2147483682" r:id="rId13"/>
    <p:sldLayoutId id="2147483683" r:id="rId14"/>
  </p:sldLayoutIdLst>
  <p:transition spd="med"/>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p"/>
        <a:defRPr sz="28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SzPct val="65000"/>
        <a:buFont typeface="Wingdings" panose="05000000000000000000" pitchFamily="2" charset="2"/>
        <a:buChar char="p"/>
        <a:defRPr sz="2000" kern="1200">
          <a:solidFill>
            <a:schemeClr val="tx1"/>
          </a:solidFill>
          <a:latin typeface="+mn-lt"/>
          <a:ea typeface="+mn-ea"/>
          <a:cs typeface="+mn-cs"/>
        </a:defRPr>
      </a:lvl3pPr>
      <a:lvl4pPr marL="1600200" indent="-228600" algn="l" rtl="0" fontAlgn="base">
        <a:spcBef>
          <a:spcPct val="20000"/>
        </a:spcBef>
        <a:spcAft>
          <a:spcPct val="0"/>
        </a:spcAft>
        <a:buClr>
          <a:schemeClr val="bg2"/>
        </a:buClr>
        <a:buFont typeface="Wingdings" panose="05000000000000000000" pitchFamily="2" charset="2"/>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80000"/>
        <a:buFont typeface="Wingdings" panose="05000000000000000000" pitchFamily="2" charset="2"/>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E6225763-3684-46FF-BC21-4CA949C1F5BE}"/>
              </a:ext>
            </a:extLst>
          </p:cNvPr>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200" b="0">
                <a:latin typeface="Arial" panose="020B0604020202020204" pitchFamily="34" charset="0"/>
                <a:ea typeface="+mn-ea"/>
              </a:defRPr>
            </a:lvl1pPr>
          </a:lstStyle>
          <a:p>
            <a:endParaRPr lang="en-US" altLang="zh-CN"/>
          </a:p>
        </p:txBody>
      </p:sp>
      <p:sp>
        <p:nvSpPr>
          <p:cNvPr id="509955" name="Rectangle 3">
            <a:extLst>
              <a:ext uri="{FF2B5EF4-FFF2-40B4-BE49-F238E27FC236}">
                <a16:creationId xmlns:a16="http://schemas.microsoft.com/office/drawing/2014/main" id="{87DCC241-04AE-41FD-9963-1D679F75C9FF}"/>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200" b="0">
                <a:latin typeface="Arial" panose="020B0604020202020204" pitchFamily="34" charset="0"/>
                <a:ea typeface="+mn-ea"/>
              </a:defRPr>
            </a:lvl1pPr>
          </a:lstStyle>
          <a:p>
            <a:fld id="{E3E16248-A1C6-430B-A9E2-59B461C10A37}" type="slidenum">
              <a:rPr lang="en-US" altLang="zh-CN"/>
              <a:pPr/>
              <a:t>‹#›</a:t>
            </a:fld>
            <a:endParaRPr lang="en-US" altLang="zh-CN"/>
          </a:p>
        </p:txBody>
      </p:sp>
      <p:grpSp>
        <p:nvGrpSpPr>
          <p:cNvPr id="509956" name="Group 4">
            <a:extLst>
              <a:ext uri="{FF2B5EF4-FFF2-40B4-BE49-F238E27FC236}">
                <a16:creationId xmlns:a16="http://schemas.microsoft.com/office/drawing/2014/main" id="{3E4CA3EF-04C8-4106-8A06-69476D6F2D12}"/>
              </a:ext>
            </a:extLst>
          </p:cNvPr>
          <p:cNvGrpSpPr>
            <a:grpSpLocks/>
          </p:cNvGrpSpPr>
          <p:nvPr/>
        </p:nvGrpSpPr>
        <p:grpSpPr bwMode="auto">
          <a:xfrm>
            <a:off x="0" y="0"/>
            <a:ext cx="9140825" cy="6850063"/>
            <a:chOff x="0" y="0"/>
            <a:chExt cx="5758" cy="4315"/>
          </a:xfrm>
        </p:grpSpPr>
        <p:grpSp>
          <p:nvGrpSpPr>
            <p:cNvPr id="509957" name="Group 5">
              <a:extLst>
                <a:ext uri="{FF2B5EF4-FFF2-40B4-BE49-F238E27FC236}">
                  <a16:creationId xmlns:a16="http://schemas.microsoft.com/office/drawing/2014/main" id="{6A8FCE6D-CE0F-49A7-9AEF-9881E244D90A}"/>
                </a:ext>
              </a:extLst>
            </p:cNvPr>
            <p:cNvGrpSpPr>
              <a:grpSpLocks/>
            </p:cNvGrpSpPr>
            <p:nvPr userDrawn="1"/>
          </p:nvGrpSpPr>
          <p:grpSpPr bwMode="auto">
            <a:xfrm>
              <a:off x="1728" y="2230"/>
              <a:ext cx="4027" cy="2085"/>
              <a:chOff x="1728" y="2230"/>
              <a:chExt cx="4027" cy="2085"/>
            </a:xfrm>
          </p:grpSpPr>
          <p:sp>
            <p:nvSpPr>
              <p:cNvPr id="509958" name="Freeform 6">
                <a:extLst>
                  <a:ext uri="{FF2B5EF4-FFF2-40B4-BE49-F238E27FC236}">
                    <a16:creationId xmlns:a16="http://schemas.microsoft.com/office/drawing/2014/main" id="{D0F6EF29-F1F7-42C5-9ED3-175595575E26}"/>
                  </a:ext>
                </a:extLst>
              </p:cNvPr>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959" name="Freeform 7">
                <a:extLst>
                  <a:ext uri="{FF2B5EF4-FFF2-40B4-BE49-F238E27FC236}">
                    <a16:creationId xmlns:a16="http://schemas.microsoft.com/office/drawing/2014/main" id="{D23E121B-7B63-4C28-B7B1-5C476A07A250}"/>
                  </a:ext>
                </a:extLst>
              </p:cNvPr>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960" name="Freeform 8">
                <a:extLst>
                  <a:ext uri="{FF2B5EF4-FFF2-40B4-BE49-F238E27FC236}">
                    <a16:creationId xmlns:a16="http://schemas.microsoft.com/office/drawing/2014/main" id="{B7FF803B-3A34-4188-A0C0-E783D406C514}"/>
                  </a:ext>
                </a:extLst>
              </p:cNvPr>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961" name="Freeform 9">
                <a:extLst>
                  <a:ext uri="{FF2B5EF4-FFF2-40B4-BE49-F238E27FC236}">
                    <a16:creationId xmlns:a16="http://schemas.microsoft.com/office/drawing/2014/main" id="{0098D467-9890-45E5-994C-CAE0F981D98F}"/>
                  </a:ext>
                </a:extLst>
              </p:cNvPr>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962" name="Freeform 10">
                <a:extLst>
                  <a:ext uri="{FF2B5EF4-FFF2-40B4-BE49-F238E27FC236}">
                    <a16:creationId xmlns:a16="http://schemas.microsoft.com/office/drawing/2014/main" id="{B571C45F-9A95-4CBD-9476-3A6FC9FF3D34}"/>
                  </a:ext>
                </a:extLst>
              </p:cNvPr>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09963" name="Freeform 11">
              <a:extLst>
                <a:ext uri="{FF2B5EF4-FFF2-40B4-BE49-F238E27FC236}">
                  <a16:creationId xmlns:a16="http://schemas.microsoft.com/office/drawing/2014/main" id="{6A0C5A3A-36AF-45BF-8201-C6C3289A3CBB}"/>
                </a:ext>
              </a:extLst>
            </p:cNvPr>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964" name="Freeform 12">
              <a:extLst>
                <a:ext uri="{FF2B5EF4-FFF2-40B4-BE49-F238E27FC236}">
                  <a16:creationId xmlns:a16="http://schemas.microsoft.com/office/drawing/2014/main" id="{E29DCAB1-E51A-4053-9C7D-A1041D4EC402}"/>
                </a:ext>
              </a:extLst>
            </p:cNvPr>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Lst>
              <a:ahLst/>
              <a:cxnLst>
                <a:cxn ang="0">
                  <a:pos x="T0" y="T1"/>
                </a:cxn>
                <a:cxn ang="0">
                  <a:pos x="T2" y="T3"/>
                </a:cxn>
                <a:cxn ang="0">
                  <a:pos x="T4" y="T5"/>
                </a:cxn>
                <a:cxn ang="0">
                  <a:pos x="T6" y="T7"/>
                </a:cxn>
                <a:cxn ang="0">
                  <a:pos x="T8" y="T9"/>
                </a:cxn>
                <a:cxn ang="0">
                  <a:pos x="T10" y="T11"/>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09965" name="Rectangle 13">
            <a:extLst>
              <a:ext uri="{FF2B5EF4-FFF2-40B4-BE49-F238E27FC236}">
                <a16:creationId xmlns:a16="http://schemas.microsoft.com/office/drawing/2014/main" id="{74236A34-FCF9-4DA3-8CC7-9E564DB00C7D}"/>
              </a:ext>
            </a:extLst>
          </p:cNvPr>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09966" name="Rectangle 14">
            <a:extLst>
              <a:ext uri="{FF2B5EF4-FFF2-40B4-BE49-F238E27FC236}">
                <a16:creationId xmlns:a16="http://schemas.microsoft.com/office/drawing/2014/main" id="{5A2E5714-B639-42F6-BC67-1C88B5BF4BC6}"/>
              </a:ext>
            </a:extLst>
          </p:cNvPr>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200" b="0">
                <a:latin typeface="Arial" panose="020B0604020202020204" pitchFamily="34" charset="0"/>
                <a:ea typeface="+mn-ea"/>
              </a:defRPr>
            </a:lvl1pPr>
          </a:lstStyle>
          <a:p>
            <a:endParaRPr lang="en-US" altLang="zh-CN"/>
          </a:p>
        </p:txBody>
      </p:sp>
      <p:sp>
        <p:nvSpPr>
          <p:cNvPr id="509967" name="Rectangle 15">
            <a:extLst>
              <a:ext uri="{FF2B5EF4-FFF2-40B4-BE49-F238E27FC236}">
                <a16:creationId xmlns:a16="http://schemas.microsoft.com/office/drawing/2014/main" id="{F7DA8968-BD4C-4A23-A750-48DCEE32A854}"/>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366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9965"/>
                                        </p:tgtEl>
                                        <p:attrNameLst>
                                          <p:attrName>style.visibility</p:attrName>
                                        </p:attrNameLst>
                                      </p:cBhvr>
                                      <p:to>
                                        <p:strVal val="visible"/>
                                      </p:to>
                                    </p:set>
                                    <p:animEffect transition="in" filter="fade">
                                      <p:cBhvr>
                                        <p:cTn id="7" dur="2000"/>
                                        <p:tgtEl>
                                          <p:spTgt spid="5099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9967"/>
                                        </p:tgtEl>
                                        <p:attrNameLst>
                                          <p:attrName>style.visibility</p:attrName>
                                        </p:attrNameLst>
                                      </p:cBhvr>
                                      <p:to>
                                        <p:strVal val="visible"/>
                                      </p:to>
                                    </p:set>
                                    <p:animEffect transition="in" filter="fade">
                                      <p:cBhvr>
                                        <p:cTn id="10" dur="2000"/>
                                        <p:tgtEl>
                                          <p:spTgt spid="509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5" grpId="0"/>
      <p:bldP spid="509967" grpId="0">
        <p:tmplLst>
          <p:tmpl>
            <p:tnLst>
              <p:par>
                <p:cTn presetID="10" presetClass="entr" presetSubtype="0" fill="hold" nodeType="withEffect">
                  <p:stCondLst>
                    <p:cond delay="0"/>
                  </p:stCondLst>
                  <p:childTnLst>
                    <p:set>
                      <p:cBhvr>
                        <p:cTn dur="1" fill="hold">
                          <p:stCondLst>
                            <p:cond delay="0"/>
                          </p:stCondLst>
                        </p:cTn>
                        <p:tgtEl>
                          <p:spTgt spid="509967"/>
                        </p:tgtEl>
                        <p:attrNameLst>
                          <p:attrName>style.visibility</p:attrName>
                        </p:attrNameLst>
                      </p:cBhvr>
                      <p:to>
                        <p:strVal val="visible"/>
                      </p:to>
                    </p:set>
                    <p:animEffect transition="in" filter="fade">
                      <p:cBhvr>
                        <p:cTn dur="2000"/>
                        <p:tgtEl>
                          <p:spTgt spid="509967"/>
                        </p:tgtEl>
                      </p:cBhvr>
                    </p:animEffect>
                  </p:childTnLst>
                </p:cTn>
              </p:par>
            </p:tnLst>
          </p:tmpl>
        </p:tmplLst>
      </p:bldP>
    </p:bldLst>
  </p:timing>
  <p:hf hdr="0" ftr="0" dt="0"/>
  <p:txStyles>
    <p:titleStyle>
      <a:lvl1pPr algn="ctr"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tx2"/>
        </a:buClr>
        <a:buSzPct val="7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4.png"/><Relationship Id="rId4" Type="http://schemas.openxmlformats.org/officeDocument/2006/relationships/oleObject" Target="../embeddings/oleObject16.bin"/></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04.png"/><Relationship Id="rId5" Type="http://schemas.openxmlformats.org/officeDocument/2006/relationships/oleObject" Target="../embeddings/oleObject17.bin"/><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114.png"/><Relationship Id="rId4" Type="http://schemas.openxmlformats.org/officeDocument/2006/relationships/oleObject" Target="../embeddings/oleObject18.bin"/></Relationships>
</file>

<file path=ppt/slides/_rels/slide12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119.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116.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22.bin"/><Relationship Id="rId14" Type="http://schemas.openxmlformats.org/officeDocument/2006/relationships/image" Target="../media/image120.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2.xml"/><Relationship Id="rId7" Type="http://schemas.openxmlformats.org/officeDocument/2006/relationships/image" Target="../media/image122.w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121.wmf"/><Relationship Id="rId4" Type="http://schemas.openxmlformats.org/officeDocument/2006/relationships/oleObject" Target="../embeddings/oleObject25.bin"/><Relationship Id="rId9" Type="http://schemas.openxmlformats.org/officeDocument/2006/relationships/image" Target="../media/image123.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3.xml"/><Relationship Id="rId7" Type="http://schemas.openxmlformats.org/officeDocument/2006/relationships/image" Target="../media/image125.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image" Target="../media/image127.wmf"/><Relationship Id="rId5" Type="http://schemas.openxmlformats.org/officeDocument/2006/relationships/image" Target="../media/image124.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126.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129.png"/><Relationship Id="rId5" Type="http://schemas.openxmlformats.org/officeDocument/2006/relationships/image" Target="../media/image128.wmf"/><Relationship Id="rId4" Type="http://schemas.openxmlformats.org/officeDocument/2006/relationships/oleObject" Target="../embeddings/oleObject32.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jpeg"/></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wmf"/><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jpeg"/><Relationship Id="rId1" Type="http://schemas.openxmlformats.org/officeDocument/2006/relationships/slideLayout" Target="../slideLayouts/slideLayout7.xml"/><Relationship Id="rId4" Type="http://schemas.openxmlformats.org/officeDocument/2006/relationships/image" Target="../media/image176.emf"/></Relationships>
</file>

<file path=ppt/slides/_rels/slide1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emf"/><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2.png"/><Relationship Id="rId1" Type="http://schemas.openxmlformats.org/officeDocument/2006/relationships/slideLayout" Target="../slideLayouts/slideLayout14.xml"/><Relationship Id="rId5" Type="http://schemas.openxmlformats.org/officeDocument/2006/relationships/image" Target="../media/image184.png"/><Relationship Id="rId4" Type="http://schemas.openxmlformats.org/officeDocument/2006/relationships/image" Target="../media/image183.wmf"/></Relationships>
</file>

<file path=ppt/slides/_rels/slide17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14.xml"/><Relationship Id="rId4" Type="http://schemas.openxmlformats.org/officeDocument/2006/relationships/image" Target="../media/image187.emf"/></Relationships>
</file>

<file path=ppt/slides/_rels/slide1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wmf"/><Relationship Id="rId1" Type="http://schemas.openxmlformats.org/officeDocument/2006/relationships/slideLayout" Target="../slideLayouts/slideLayout2.xml"/><Relationship Id="rId5" Type="http://schemas.openxmlformats.org/officeDocument/2006/relationships/image" Target="../media/image192.wmf"/><Relationship Id="rId4" Type="http://schemas.openxmlformats.org/officeDocument/2006/relationships/image" Target="../media/image191.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jpeg"/><Relationship Id="rId4" Type="http://schemas.openxmlformats.org/officeDocument/2006/relationships/image" Target="../media/image204.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image" Target="../media/image66.emf"/></Relationships>
</file>

<file path=ppt/slides/_rels/slide7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3.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8.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81.png"/><Relationship Id="rId3" Type="http://schemas.openxmlformats.org/officeDocument/2006/relationships/notesSlide" Target="../notesSlides/notesSlide9.xml"/><Relationship Id="rId7" Type="http://schemas.openxmlformats.org/officeDocument/2006/relationships/image" Target="../media/image78.png"/><Relationship Id="rId12"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3.jpeg"/><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79.png"/><Relationship Id="rId1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91.png"/><Relationship Id="rId4" Type="http://schemas.openxmlformats.org/officeDocument/2006/relationships/image" Target="../media/image90.wmf"/></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emf"/><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04B9C6A-CA90-4E0C-867F-27AA8F960A42}"/>
              </a:ext>
            </a:extLst>
          </p:cNvPr>
          <p:cNvSpPr>
            <a:spLocks noGrp="1" noChangeArrowheads="1"/>
          </p:cNvSpPr>
          <p:nvPr>
            <p:ph type="sldNum" sz="quarter" idx="4"/>
          </p:nvPr>
        </p:nvSpPr>
        <p:spPr/>
        <p:txBody>
          <a:bodyPr/>
          <a:lstStyle/>
          <a:p>
            <a:fld id="{67BCDAB5-8C11-4A94-968F-7788D17774E5}" type="slidenum">
              <a:rPr lang="en-US" altLang="zh-CN"/>
              <a:pPr/>
              <a:t>1</a:t>
            </a:fld>
            <a:endParaRPr lang="en-US" altLang="zh-CN"/>
          </a:p>
        </p:txBody>
      </p:sp>
      <p:sp>
        <p:nvSpPr>
          <p:cNvPr id="193538" name="WordArt 2">
            <a:extLst>
              <a:ext uri="{FF2B5EF4-FFF2-40B4-BE49-F238E27FC236}">
                <a16:creationId xmlns:a16="http://schemas.microsoft.com/office/drawing/2014/main" id="{48DA072B-67F6-40CF-BD1C-99E3C32C1488}"/>
              </a:ext>
            </a:extLst>
          </p:cNvPr>
          <p:cNvSpPr>
            <a:spLocks noChangeArrowheads="1" noChangeShapeType="1" noTextEdit="1"/>
          </p:cNvSpPr>
          <p:nvPr/>
        </p:nvSpPr>
        <p:spPr bwMode="auto">
          <a:xfrm>
            <a:off x="2627313" y="1341438"/>
            <a:ext cx="3600450" cy="719137"/>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FF0000"/>
                  </a:solidFill>
                  <a:miter lim="800000"/>
                  <a:headEnd type="none" w="sm" len="sm"/>
                  <a:tailEnd type="none" w="sm" len="sm"/>
                </a:ln>
                <a:gradFill rotWithShape="0">
                  <a:gsLst>
                    <a:gs pos="0">
                      <a:srgbClr val="FFFF00"/>
                    </a:gs>
                    <a:gs pos="100000">
                      <a:srgbClr val="FF9933"/>
                    </a:gs>
                  </a:gsLst>
                  <a:path path="rect">
                    <a:fillToRect l="50000" t="50000" r="50000" b="50000"/>
                  </a:path>
                </a:gradFill>
                <a:effectLst>
                  <a:outerShdw dist="35921" dir="2700000" algn="ctr" rotWithShape="0">
                    <a:srgbClr val="C0C0C0"/>
                  </a:outerShdw>
                </a:effectLst>
                <a:latin typeface="楷体_GB2312"/>
              </a:rPr>
              <a:t>第二章</a:t>
            </a:r>
          </a:p>
        </p:txBody>
      </p:sp>
      <p:sp>
        <p:nvSpPr>
          <p:cNvPr id="193541" name="WordArt 5">
            <a:extLst>
              <a:ext uri="{FF2B5EF4-FFF2-40B4-BE49-F238E27FC236}">
                <a16:creationId xmlns:a16="http://schemas.microsoft.com/office/drawing/2014/main" id="{640D202F-A9A6-4AA6-8AED-A436732B2E7B}"/>
              </a:ext>
            </a:extLst>
          </p:cNvPr>
          <p:cNvSpPr>
            <a:spLocks noChangeArrowheads="1" noChangeShapeType="1" noTextEdit="1"/>
          </p:cNvSpPr>
          <p:nvPr/>
        </p:nvSpPr>
        <p:spPr bwMode="auto">
          <a:xfrm>
            <a:off x="1042988" y="3500438"/>
            <a:ext cx="7200900" cy="1296987"/>
          </a:xfrm>
          <a:prstGeom prst="rect">
            <a:avLst/>
          </a:prstGeom>
        </p:spPr>
        <p:txBody>
          <a:bodyPr wrap="none" fromWordArt="1">
            <a:prstTxWarp prst="textPlain">
              <a:avLst>
                <a:gd name="adj" fmla="val 50000"/>
              </a:avLst>
            </a:prstTxWarp>
          </a:bodyPr>
          <a:lstStyle/>
          <a:p>
            <a:pPr algn="ctr"/>
            <a:r>
              <a:rPr lang="zh-CN" altLang="en-US" sz="4000" kern="10">
                <a:ln w="9525">
                  <a:solidFill>
                    <a:srgbClr val="FF0000"/>
                  </a:solidFill>
                  <a:miter lim="800000"/>
                  <a:headEnd type="none" w="sm" len="sm"/>
                  <a:tailEnd type="none" w="sm" len="sm"/>
                </a:ln>
                <a:gradFill rotWithShape="0">
                  <a:gsLst>
                    <a:gs pos="0">
                      <a:srgbClr val="FFFF00"/>
                    </a:gs>
                    <a:gs pos="100000">
                      <a:srgbClr val="FF9933"/>
                    </a:gs>
                  </a:gsLst>
                  <a:path path="rect">
                    <a:fillToRect l="50000" t="50000" r="50000" b="50000"/>
                  </a:path>
                </a:gradFill>
                <a:effectLst>
                  <a:outerShdw dist="35921" dir="2700000" algn="ctr" rotWithShape="0">
                    <a:srgbClr val="C0C0C0"/>
                  </a:outerShdw>
                </a:effectLst>
                <a:latin typeface="楷体_GB2312"/>
              </a:rPr>
              <a:t>高分子的凝聚态结构</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EF13C2D7-07EE-4262-BDEE-DEEDCA5E4738}"/>
              </a:ext>
            </a:extLst>
          </p:cNvPr>
          <p:cNvSpPr>
            <a:spLocks noGrp="1"/>
          </p:cNvSpPr>
          <p:nvPr>
            <p:ph type="sldNum" sz="quarter" idx="12"/>
          </p:nvPr>
        </p:nvSpPr>
        <p:spPr/>
        <p:txBody>
          <a:bodyPr/>
          <a:lstStyle/>
          <a:p>
            <a:fld id="{20FF0641-0906-4891-805B-9F5E2E4F1D92}" type="slidenum">
              <a:rPr lang="en-US" altLang="zh-CN"/>
              <a:pPr/>
              <a:t>10</a:t>
            </a:fld>
            <a:endParaRPr lang="en-US" altLang="zh-CN"/>
          </a:p>
        </p:txBody>
      </p:sp>
      <p:sp>
        <p:nvSpPr>
          <p:cNvPr id="638984" name="Text Box 8">
            <a:extLst>
              <a:ext uri="{FF2B5EF4-FFF2-40B4-BE49-F238E27FC236}">
                <a16:creationId xmlns:a16="http://schemas.microsoft.com/office/drawing/2014/main" id="{7E53B3E1-FE36-499D-B6D4-786DCED3D32C}"/>
              </a:ext>
            </a:extLst>
          </p:cNvPr>
          <p:cNvSpPr txBox="1">
            <a:spLocks noChangeArrowheads="1"/>
          </p:cNvSpPr>
          <p:nvPr/>
        </p:nvSpPr>
        <p:spPr bwMode="auto">
          <a:xfrm>
            <a:off x="395288" y="1052513"/>
            <a:ext cx="8208962" cy="1001712"/>
          </a:xfrm>
          <a:prstGeom prst="rect">
            <a:avLst/>
          </a:prstGeom>
          <a:solidFill>
            <a:schemeClr val="bg1"/>
          </a:solidFill>
          <a:ln w="381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800">
                <a:solidFill>
                  <a:srgbClr val="FF0000"/>
                </a:solidFill>
              </a:rPr>
              <a:t>内聚能密度</a:t>
            </a:r>
            <a:r>
              <a:rPr lang="zh-CN" altLang="en-US" sz="2800">
                <a:solidFill>
                  <a:srgbClr val="FF0000"/>
                </a:solidFill>
                <a:latin typeface="Times New Roman" panose="02020603050405020304" pitchFamily="18" charset="0"/>
              </a:rPr>
              <a:t>（</a:t>
            </a:r>
            <a:r>
              <a:rPr lang="en-US" altLang="zh-CN" sz="2800">
                <a:solidFill>
                  <a:srgbClr val="FF0000"/>
                </a:solidFill>
                <a:latin typeface="Times New Roman" panose="02020603050405020304" pitchFamily="18" charset="0"/>
              </a:rPr>
              <a:t>cohesive energy density</a:t>
            </a:r>
            <a:r>
              <a:rPr lang="zh-CN" altLang="en-US" sz="2800">
                <a:solidFill>
                  <a:srgbClr val="FF0000"/>
                </a:solidFill>
                <a:latin typeface="Times New Roman" panose="02020603050405020304" pitchFamily="18" charset="0"/>
              </a:rPr>
              <a:t>）：</a:t>
            </a:r>
            <a:r>
              <a:rPr kumimoji="0" lang="zh-CN" altLang="en-US" sz="2800">
                <a:solidFill>
                  <a:srgbClr val="FF0000"/>
                </a:solidFill>
                <a:latin typeface="Times New Roman" panose="02020603050405020304" pitchFamily="18" charset="0"/>
              </a:rPr>
              <a:t>（</a:t>
            </a:r>
            <a:r>
              <a:rPr kumimoji="0" lang="en-US" altLang="zh-CN" sz="2800">
                <a:solidFill>
                  <a:srgbClr val="FF0000"/>
                </a:solidFill>
                <a:latin typeface="Times New Roman" panose="02020603050405020304" pitchFamily="18" charset="0"/>
              </a:rPr>
              <a:t>CED</a:t>
            </a:r>
            <a:r>
              <a:rPr kumimoji="0" lang="zh-CN" altLang="en-US" sz="2800">
                <a:solidFill>
                  <a:srgbClr val="FF0000"/>
                </a:solidFill>
                <a:latin typeface="Times New Roman" panose="02020603050405020304" pitchFamily="18" charset="0"/>
              </a:rPr>
              <a:t>）</a:t>
            </a:r>
            <a:r>
              <a:rPr lang="zh-CN" altLang="en-US" sz="2400">
                <a:solidFill>
                  <a:srgbClr val="000099"/>
                </a:solidFill>
              </a:rPr>
              <a:t>单位体积的内聚能</a:t>
            </a:r>
            <a:r>
              <a:rPr kumimoji="0" lang="zh-CN" altLang="en-US" sz="2400">
                <a:latin typeface="Times New Roman" panose="02020603050405020304" pitchFamily="18" charset="0"/>
              </a:rPr>
              <a:t>，单位体积凝聚体汽化时所需要的能量</a:t>
            </a:r>
            <a:endParaRPr lang="zh-CN" altLang="en-US" sz="2400">
              <a:solidFill>
                <a:srgbClr val="000099"/>
              </a:solidFill>
            </a:endParaRPr>
          </a:p>
        </p:txBody>
      </p:sp>
      <p:pic>
        <p:nvPicPr>
          <p:cNvPr id="638985" name="Picture 9" descr="图片12">
            <a:extLst>
              <a:ext uri="{FF2B5EF4-FFF2-40B4-BE49-F238E27FC236}">
                <a16:creationId xmlns:a16="http://schemas.microsoft.com/office/drawing/2014/main" id="{EAF5C41D-EF3D-4398-A765-253947C23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349500"/>
            <a:ext cx="1871662" cy="936625"/>
          </a:xfrm>
          <a:prstGeom prst="rect">
            <a:avLst/>
          </a:prstGeom>
          <a:noFill/>
          <a:extLst>
            <a:ext uri="{909E8E84-426E-40DD-AFC4-6F175D3DCCD1}">
              <a14:hiddenFill xmlns:a14="http://schemas.microsoft.com/office/drawing/2010/main">
                <a:solidFill>
                  <a:srgbClr val="FFFFFF"/>
                </a:solidFill>
              </a14:hiddenFill>
            </a:ext>
          </a:extLst>
        </p:spPr>
      </p:pic>
      <p:sp>
        <p:nvSpPr>
          <p:cNvPr id="638986" name="AutoShape 10">
            <a:extLst>
              <a:ext uri="{FF2B5EF4-FFF2-40B4-BE49-F238E27FC236}">
                <a16:creationId xmlns:a16="http://schemas.microsoft.com/office/drawing/2014/main" id="{C2E367F8-C108-4FB4-BC62-17ED949C3E7A}"/>
              </a:ext>
            </a:extLst>
          </p:cNvPr>
          <p:cNvSpPr>
            <a:spLocks noChangeArrowheads="1"/>
          </p:cNvSpPr>
          <p:nvPr/>
        </p:nvSpPr>
        <p:spPr bwMode="blackWhite">
          <a:xfrm flipH="1">
            <a:off x="3851275" y="2852738"/>
            <a:ext cx="1008063" cy="142875"/>
          </a:xfrm>
          <a:prstGeom prst="rightArrow">
            <a:avLst>
              <a:gd name="adj1" fmla="val 50000"/>
              <a:gd name="adj2" fmla="val 176389"/>
            </a:avLst>
          </a:prstGeom>
          <a:gradFill rotWithShape="0">
            <a:gsLst>
              <a:gs pos="0">
                <a:srgbClr val="3366FF"/>
              </a:gs>
              <a:gs pos="100000">
                <a:schemeClr val="tx1"/>
              </a:gs>
            </a:gsLst>
            <a:lin ang="2700000" scaled="1"/>
          </a:gradFill>
          <a:ln w="9525"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8987" name="Text Box 11">
            <a:extLst>
              <a:ext uri="{FF2B5EF4-FFF2-40B4-BE49-F238E27FC236}">
                <a16:creationId xmlns:a16="http://schemas.microsoft.com/office/drawing/2014/main" id="{9BDA7684-E951-42FE-A694-47ED91E84E0B}"/>
              </a:ext>
            </a:extLst>
          </p:cNvPr>
          <p:cNvSpPr txBox="1">
            <a:spLocks noChangeArrowheads="1"/>
          </p:cNvSpPr>
          <p:nvPr/>
        </p:nvSpPr>
        <p:spPr bwMode="blackWhite">
          <a:xfrm>
            <a:off x="5148263" y="2708275"/>
            <a:ext cx="1600200" cy="457200"/>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latin typeface="Times New Roman" panose="02020603050405020304" pitchFamily="18" charset="0"/>
              </a:rPr>
              <a:t>摩尔体积</a:t>
            </a:r>
          </a:p>
        </p:txBody>
      </p:sp>
      <p:sp>
        <p:nvSpPr>
          <p:cNvPr id="638988" name="Text Box 12">
            <a:extLst>
              <a:ext uri="{FF2B5EF4-FFF2-40B4-BE49-F238E27FC236}">
                <a16:creationId xmlns:a16="http://schemas.microsoft.com/office/drawing/2014/main" id="{872C45A5-B1DF-4078-B0A1-F12D251AFE97}"/>
              </a:ext>
            </a:extLst>
          </p:cNvPr>
          <p:cNvSpPr txBox="1">
            <a:spLocks noChangeArrowheads="1"/>
          </p:cNvSpPr>
          <p:nvPr/>
        </p:nvSpPr>
        <p:spPr bwMode="auto">
          <a:xfrm>
            <a:off x="539750" y="3716338"/>
            <a:ext cx="8135938" cy="860425"/>
          </a:xfrm>
          <a:prstGeom prst="rect">
            <a:avLst/>
          </a:prstGeom>
          <a:solidFill>
            <a:schemeClr val="bg1"/>
          </a:solidFill>
          <a:ln w="38100" cap="sq">
            <a:solidFill>
              <a:srgbClr val="000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buSzPct val="75000"/>
              <a:buFont typeface="Wingdings" panose="05000000000000000000" pitchFamily="2" charset="2"/>
              <a:buNone/>
            </a:pPr>
            <a:r>
              <a:rPr lang="en-US" altLang="zh-CN" sz="2400" i="1">
                <a:solidFill>
                  <a:srgbClr val="FF0000"/>
                </a:solidFill>
                <a:latin typeface="Times New Roman" panose="02020603050405020304" pitchFamily="18" charset="0"/>
              </a:rPr>
              <a:t>CED</a:t>
            </a:r>
            <a:r>
              <a:rPr lang="zh-CN" altLang="en-US" sz="2400">
                <a:solidFill>
                  <a:srgbClr val="FF0000"/>
                </a:solidFill>
                <a:latin typeface="Times New Roman" panose="02020603050405020304" pitchFamily="18" charset="0"/>
              </a:rPr>
              <a:t>越大，分子间作用力越大； </a:t>
            </a:r>
            <a:r>
              <a:rPr lang="en-US" altLang="zh-CN" sz="2400" i="1">
                <a:solidFill>
                  <a:srgbClr val="FF0000"/>
                </a:solidFill>
                <a:latin typeface="Times New Roman" panose="02020603050405020304" pitchFamily="18" charset="0"/>
              </a:rPr>
              <a:t>CED</a:t>
            </a:r>
            <a:r>
              <a:rPr lang="zh-CN" altLang="en-US" sz="2400">
                <a:solidFill>
                  <a:srgbClr val="FF0000"/>
                </a:solidFill>
                <a:latin typeface="Times New Roman" panose="02020603050405020304" pitchFamily="18" charset="0"/>
              </a:rPr>
              <a:t>越小，分子间作用力越小</a:t>
            </a:r>
            <a:endParaRPr lang="zh-CN" altLang="en-US" sz="2400" b="0">
              <a:solidFill>
                <a:srgbClr val="FF0000"/>
              </a:solidFill>
              <a:latin typeface="Times New Roman" panose="02020603050405020304" pitchFamily="18" charset="0"/>
            </a:endParaRPr>
          </a:p>
        </p:txBody>
      </p:sp>
      <p:sp>
        <p:nvSpPr>
          <p:cNvPr id="638989" name="Text Box 13">
            <a:extLst>
              <a:ext uri="{FF2B5EF4-FFF2-40B4-BE49-F238E27FC236}">
                <a16:creationId xmlns:a16="http://schemas.microsoft.com/office/drawing/2014/main" id="{9EE6C750-4213-4A10-A9AE-23376C05E4AF}"/>
              </a:ext>
            </a:extLst>
          </p:cNvPr>
          <p:cNvSpPr txBox="1">
            <a:spLocks noChangeArrowheads="1"/>
          </p:cNvSpPr>
          <p:nvPr/>
        </p:nvSpPr>
        <p:spPr bwMode="auto">
          <a:xfrm>
            <a:off x="539750" y="53006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99"/>
                </a:solidFill>
                <a:latin typeface="Times New Roman" panose="02020603050405020304" pitchFamily="18" charset="0"/>
              </a:rPr>
              <a:t>CED</a:t>
            </a:r>
            <a:r>
              <a:rPr lang="zh-CN" altLang="en-US" sz="2400">
                <a:solidFill>
                  <a:srgbClr val="000099"/>
                </a:solidFill>
                <a:latin typeface="Times New Roman" panose="02020603050405020304" pitchFamily="18" charset="0"/>
              </a:rPr>
              <a:t>的求算方法</a:t>
            </a:r>
          </a:p>
        </p:txBody>
      </p:sp>
      <p:sp>
        <p:nvSpPr>
          <p:cNvPr id="638990" name="AutoShape 14">
            <a:extLst>
              <a:ext uri="{FF2B5EF4-FFF2-40B4-BE49-F238E27FC236}">
                <a16:creationId xmlns:a16="http://schemas.microsoft.com/office/drawing/2014/main" id="{9B17BB80-03AE-4470-B592-5C4B9BDAADE0}"/>
              </a:ext>
            </a:extLst>
          </p:cNvPr>
          <p:cNvSpPr>
            <a:spLocks/>
          </p:cNvSpPr>
          <p:nvPr/>
        </p:nvSpPr>
        <p:spPr bwMode="auto">
          <a:xfrm>
            <a:off x="3132138" y="4868863"/>
            <a:ext cx="215900" cy="1296987"/>
          </a:xfrm>
          <a:prstGeom prst="leftBrace">
            <a:avLst>
              <a:gd name="adj1" fmla="val 50061"/>
              <a:gd name="adj2" fmla="val 50000"/>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8991" name="Text Box 15">
            <a:extLst>
              <a:ext uri="{FF2B5EF4-FFF2-40B4-BE49-F238E27FC236}">
                <a16:creationId xmlns:a16="http://schemas.microsoft.com/office/drawing/2014/main" id="{DF004ED5-8418-4CDA-9CE1-C4F1E215E9FA}"/>
              </a:ext>
            </a:extLst>
          </p:cNvPr>
          <p:cNvSpPr txBox="1">
            <a:spLocks noChangeArrowheads="1"/>
          </p:cNvSpPr>
          <p:nvPr/>
        </p:nvSpPr>
        <p:spPr bwMode="auto">
          <a:xfrm>
            <a:off x="3657600" y="4724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最大溶胀比法</a:t>
            </a:r>
          </a:p>
        </p:txBody>
      </p:sp>
      <p:sp>
        <p:nvSpPr>
          <p:cNvPr id="638992" name="Text Box 16">
            <a:extLst>
              <a:ext uri="{FF2B5EF4-FFF2-40B4-BE49-F238E27FC236}">
                <a16:creationId xmlns:a16="http://schemas.microsoft.com/office/drawing/2014/main" id="{1FCC968C-5DCF-4653-95A5-0957A99425E3}"/>
              </a:ext>
            </a:extLst>
          </p:cNvPr>
          <p:cNvSpPr txBox="1">
            <a:spLocks noChangeArrowheads="1"/>
          </p:cNvSpPr>
          <p:nvPr/>
        </p:nvSpPr>
        <p:spPr bwMode="auto">
          <a:xfrm>
            <a:off x="3635375" y="53006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最大特性粘度法</a:t>
            </a:r>
          </a:p>
        </p:txBody>
      </p:sp>
      <p:sp>
        <p:nvSpPr>
          <p:cNvPr id="638993" name="Text Box 17">
            <a:extLst>
              <a:ext uri="{FF2B5EF4-FFF2-40B4-BE49-F238E27FC236}">
                <a16:creationId xmlns:a16="http://schemas.microsoft.com/office/drawing/2014/main" id="{A9B7A225-C2BA-4056-A0B2-A90736167EC5}"/>
              </a:ext>
            </a:extLst>
          </p:cNvPr>
          <p:cNvSpPr txBox="1">
            <a:spLocks noChangeArrowheads="1"/>
          </p:cNvSpPr>
          <p:nvPr/>
        </p:nvSpPr>
        <p:spPr bwMode="auto">
          <a:xfrm>
            <a:off x="3635375" y="580548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基团加和法</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82D56F2D-6A19-4DDB-B2A8-D3A01D0EBBBA}"/>
              </a:ext>
            </a:extLst>
          </p:cNvPr>
          <p:cNvSpPr>
            <a:spLocks noGrp="1"/>
          </p:cNvSpPr>
          <p:nvPr>
            <p:ph type="sldNum" sz="quarter" idx="12"/>
          </p:nvPr>
        </p:nvSpPr>
        <p:spPr/>
        <p:txBody>
          <a:bodyPr/>
          <a:lstStyle/>
          <a:p>
            <a:fld id="{76F37E3C-9EB1-42BC-9E88-D0CDE6AFDFDB}" type="slidenum">
              <a:rPr lang="en-US" altLang="zh-CN"/>
              <a:pPr/>
              <a:t>100</a:t>
            </a:fld>
            <a:endParaRPr lang="en-US" altLang="zh-CN"/>
          </a:p>
        </p:txBody>
      </p:sp>
      <p:sp>
        <p:nvSpPr>
          <p:cNvPr id="818178" name="Rectangle 2">
            <a:extLst>
              <a:ext uri="{FF2B5EF4-FFF2-40B4-BE49-F238E27FC236}">
                <a16:creationId xmlns:a16="http://schemas.microsoft.com/office/drawing/2014/main" id="{A1586295-B12B-4502-801E-4439642CDCF5}"/>
              </a:ext>
            </a:extLst>
          </p:cNvPr>
          <p:cNvSpPr>
            <a:spLocks noGrp="1" noChangeArrowheads="1"/>
          </p:cNvSpPr>
          <p:nvPr>
            <p:ph type="title" idx="4294967295"/>
          </p:nvPr>
        </p:nvSpPr>
        <p:spPr>
          <a:xfrm>
            <a:off x="1116013" y="620713"/>
            <a:ext cx="4454525" cy="790575"/>
          </a:xfrm>
        </p:spPr>
        <p:txBody>
          <a:bodyPr/>
          <a:lstStyle/>
          <a:p>
            <a:r>
              <a:rPr lang="zh-CN" altLang="en-US" b="1">
                <a:solidFill>
                  <a:srgbClr val="FF0066"/>
                </a:solidFill>
                <a:latin typeface="楷体_GB2312" pitchFamily="1" charset="-122"/>
                <a:ea typeface="楷体_GB2312" pitchFamily="1" charset="-122"/>
              </a:rPr>
              <a:t>结晶速率常数</a:t>
            </a:r>
            <a:r>
              <a:rPr lang="en-US" altLang="zh-CN" b="1" i="1">
                <a:solidFill>
                  <a:srgbClr val="FF0066"/>
                </a:solidFill>
                <a:latin typeface="楷体_GB2312" pitchFamily="1" charset="-122"/>
                <a:ea typeface="楷体_GB2312" pitchFamily="1" charset="-122"/>
              </a:rPr>
              <a:t>K</a:t>
            </a:r>
          </a:p>
        </p:txBody>
      </p:sp>
      <mc:AlternateContent xmlns:mc="http://schemas.openxmlformats.org/markup-compatibility/2006">
        <mc:Choice xmlns:a14="http://schemas.microsoft.com/office/drawing/2010/main" Requires="a14">
          <p:sp>
            <p:nvSpPr>
              <p:cNvPr id="818179" name="Object 3">
                <a:extLst>
                  <a:ext uri="{FF2B5EF4-FFF2-40B4-BE49-F238E27FC236}">
                    <a16:creationId xmlns:a16="http://schemas.microsoft.com/office/drawing/2014/main" id="{B503BA67-4AF4-4CE6-818B-5E5B67B54E55}"/>
                  </a:ext>
                </a:extLst>
              </p:cNvPr>
              <p:cNvSpPr txBox="1"/>
              <p:nvPr/>
            </p:nvSpPr>
            <p:spPr bwMode="auto">
              <a:xfrm>
                <a:off x="5795963" y="1844675"/>
                <a:ext cx="2638425" cy="1214438"/>
              </a:xfrm>
              <a:prstGeom prst="rect">
                <a:avLst/>
              </a:prstGeom>
              <a:solidFill>
                <a:srgbClr val="003366"/>
              </a:solid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FFFFFF"/>
                              </a:solidFill>
                              <a:latin typeface="Cambria Math" panose="02040503050406030204" pitchFamily="18" charset="0"/>
                            </a:rPr>
                          </m:ctrlPr>
                        </m:fPr>
                        <m:num>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𝑉</m:t>
                              </m:r>
                            </m:e>
                            <m:sub>
                              <m:r>
                                <a:rPr lang="zh-CN" altLang="en-US" i="1">
                                  <a:solidFill>
                                    <a:srgbClr val="FFFFFF"/>
                                  </a:solidFill>
                                  <a:latin typeface="Cambria Math" panose="02040503050406030204" pitchFamily="18" charset="0"/>
                                </a:rPr>
                                <m:t>𝑡</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𝑉</m:t>
                              </m:r>
                            </m:e>
                            <m:sub>
                              <m:r>
                                <a:rPr lang="zh-CN" altLang="en-US" i="1">
                                  <a:solidFill>
                                    <a:srgbClr val="FFFFFF"/>
                                  </a:solidFill>
                                  <a:latin typeface="Cambria Math" panose="02040503050406030204" pitchFamily="18" charset="0"/>
                                </a:rPr>
                                <m:t>∞</m:t>
                              </m:r>
                            </m:sub>
                          </m:sSub>
                        </m:num>
                        <m:den>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𝑉</m:t>
                              </m:r>
                            </m:e>
                            <m:sub>
                              <m:r>
                                <a:rPr lang="zh-CN" altLang="en-US" i="1">
                                  <a:solidFill>
                                    <a:srgbClr val="FFFFFF"/>
                                  </a:solidFill>
                                  <a:latin typeface="Cambria Math" panose="02040503050406030204" pitchFamily="18" charset="0"/>
                                </a:rPr>
                                <m:t>0</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𝑉</m:t>
                              </m:r>
                            </m:e>
                            <m:sub>
                              <m:r>
                                <a:rPr lang="zh-CN" altLang="en-US" i="1">
                                  <a:solidFill>
                                    <a:srgbClr val="FFFFFF"/>
                                  </a:solidFill>
                                  <a:latin typeface="Cambria Math" panose="02040503050406030204" pitchFamily="18" charset="0"/>
                                </a:rPr>
                                <m:t>∞</m:t>
                              </m:r>
                            </m:sub>
                          </m:sSub>
                        </m:den>
                      </m:f>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r>
                            <a:rPr lang="zh-CN" altLang="en-US" i="1">
                              <a:solidFill>
                                <a:srgbClr val="FFFFFF"/>
                              </a:solidFill>
                              <a:latin typeface="Cambria Math" panose="02040503050406030204" pitchFamily="18" charset="0"/>
                            </a:rPr>
                            <m:t>1</m:t>
                          </m:r>
                        </m:num>
                        <m:den>
                          <m:r>
                            <a:rPr lang="zh-CN" altLang="en-US" i="1">
                              <a:solidFill>
                                <a:srgbClr val="FFFFFF"/>
                              </a:solidFill>
                              <a:latin typeface="Cambria Math" panose="02040503050406030204" pitchFamily="18" charset="0"/>
                            </a:rPr>
                            <m:t>2</m:t>
                          </m:r>
                        </m:den>
                      </m:f>
                      <m:r>
                        <a:rPr lang="zh-CN" altLang="en-US" i="1">
                          <a:solidFill>
                            <a:srgbClr val="FFFFFF"/>
                          </a:solidFill>
                          <a:latin typeface="Cambria Math" panose="02040503050406030204" pitchFamily="18" charset="0"/>
                        </a:rPr>
                        <m:t>时</m:t>
                      </m:r>
                      <m:r>
                        <a:rPr lang="zh-CN" altLang="en-US" i="1">
                          <a:solidFill>
                            <a:srgbClr val="FFFFFF"/>
                          </a:solidFill>
                          <a:latin typeface="Cambria Math" panose="02040503050406030204" pitchFamily="18" charset="0"/>
                        </a:rPr>
                        <m:t>,</m:t>
                      </m:r>
                    </m:oMath>
                  </m:oMathPara>
                </a14:m>
                <a:endParaRPr lang="zh-CN" altLang="en-US"/>
              </a:p>
            </p:txBody>
          </p:sp>
        </mc:Choice>
        <mc:Fallback>
          <p:sp>
            <p:nvSpPr>
              <p:cNvPr id="818179" name="Object 3">
                <a:extLst>
                  <a:ext uri="{FF2B5EF4-FFF2-40B4-BE49-F238E27FC236}">
                    <a16:creationId xmlns:a16="http://schemas.microsoft.com/office/drawing/2014/main" id="{B503BA67-4AF4-4CE6-818B-5E5B67B54E55}"/>
                  </a:ext>
                </a:extLst>
              </p:cNvPr>
              <p:cNvSpPr txBox="1">
                <a:spLocks noRot="1" noChangeAspect="1" noMove="1" noResize="1" noEditPoints="1" noAdjustHandles="1" noChangeArrowheads="1" noChangeShapeType="1" noTextEdit="1"/>
              </p:cNvSpPr>
              <p:nvPr/>
            </p:nvSpPr>
            <p:spPr bwMode="auto">
              <a:xfrm>
                <a:off x="5795963" y="1844675"/>
                <a:ext cx="2638425" cy="12144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8180" name="Object 4">
                <a:extLst>
                  <a:ext uri="{FF2B5EF4-FFF2-40B4-BE49-F238E27FC236}">
                    <a16:creationId xmlns:a16="http://schemas.microsoft.com/office/drawing/2014/main" id="{29EE41E3-C4D4-442B-B45F-EE6718E93FAC}"/>
                  </a:ext>
                </a:extLst>
              </p:cNvPr>
              <p:cNvSpPr txBox="1"/>
              <p:nvPr/>
            </p:nvSpPr>
            <p:spPr bwMode="auto">
              <a:xfrm>
                <a:off x="1258888" y="3638550"/>
                <a:ext cx="2300287" cy="1765300"/>
              </a:xfrm>
              <a:prstGeom prst="rect">
                <a:avLst/>
              </a:prstGeom>
              <a:solidFill>
                <a:srgbClr val="000080"/>
              </a:solid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FFFFFF"/>
                          </a:solidFill>
                          <a:latin typeface="Cambria Math" panose="02040503050406030204" pitchFamily="18" charset="0"/>
                        </a:rPr>
                        <m:t>𝐾</m:t>
                      </m:r>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func>
                            <m:funcPr>
                              <m:ctrlPr>
                                <a:rPr lang="zh-CN" altLang="en-US" i="1">
                                  <a:solidFill>
                                    <a:srgbClr val="FFFFFF"/>
                                  </a:solidFill>
                                  <a:latin typeface="Cambria Math" panose="02040503050406030204" pitchFamily="18" charset="0"/>
                                </a:rPr>
                              </m:ctrlPr>
                            </m:funcPr>
                            <m:fName>
                              <m:r>
                                <m:rPr>
                                  <m:sty m:val="p"/>
                                </m:rPr>
                                <a:rPr lang="zh-CN" altLang="en-US" i="0">
                                  <a:solidFill>
                                    <a:srgbClr val="FFFFFF"/>
                                  </a:solidFill>
                                  <a:latin typeface="Cambria Math" panose="02040503050406030204" pitchFamily="18" charset="0"/>
                                </a:rPr>
                                <m:t>ln</m:t>
                              </m:r>
                            </m:fName>
                            <m:e>
                              <m:r>
                                <a:rPr lang="zh-CN" altLang="en-US" i="1">
                                  <a:solidFill>
                                    <a:srgbClr val="FFFFFF"/>
                                  </a:solidFill>
                                  <a:latin typeface="Cambria Math" panose="02040503050406030204" pitchFamily="18" charset="0"/>
                                </a:rPr>
                                <m:t>2</m:t>
                              </m:r>
                            </m:e>
                          </m:func>
                        </m:num>
                        <m:den>
                          <m:sSubSup>
                            <m:sSubSupPr>
                              <m:ctrlPr>
                                <a:rPr lang="zh-CN" altLang="en-US" i="1">
                                  <a:solidFill>
                                    <a:srgbClr val="FFFFFF"/>
                                  </a:solidFill>
                                  <a:latin typeface="Cambria Math" panose="02040503050406030204" pitchFamily="18" charset="0"/>
                                </a:rPr>
                              </m:ctrlPr>
                            </m:sSubSupPr>
                            <m:e>
                              <m:r>
                                <a:rPr lang="zh-CN" altLang="en-US" i="1">
                                  <a:solidFill>
                                    <a:srgbClr val="FFFFFF"/>
                                  </a:solidFill>
                                  <a:latin typeface="Cambria Math" panose="02040503050406030204" pitchFamily="18" charset="0"/>
                                </a:rPr>
                                <m:t>𝑡</m:t>
                              </m:r>
                            </m:e>
                            <m:sub>
                              <m:r>
                                <a:rPr lang="zh-CN" altLang="en-US" i="1">
                                  <a:solidFill>
                                    <a:srgbClr val="FFFFFF"/>
                                  </a:solidFill>
                                  <a:latin typeface="Cambria Math" panose="02040503050406030204" pitchFamily="18" charset="0"/>
                                </a:rPr>
                                <m:t>1/2</m:t>
                              </m:r>
                            </m:sub>
                            <m:sup>
                              <m:r>
                                <a:rPr lang="zh-CN" altLang="en-US" i="1">
                                  <a:solidFill>
                                    <a:srgbClr val="FFFFFF"/>
                                  </a:solidFill>
                                  <a:latin typeface="Cambria Math" panose="02040503050406030204" pitchFamily="18" charset="0"/>
                                </a:rPr>
                                <m:t>𝑛</m:t>
                              </m:r>
                            </m:sup>
                          </m:sSubSup>
                        </m:den>
                      </m:f>
                    </m:oMath>
                  </m:oMathPara>
                </a14:m>
                <a:endParaRPr lang="zh-CN" altLang="en-US"/>
              </a:p>
            </p:txBody>
          </p:sp>
        </mc:Choice>
        <mc:Fallback>
          <p:sp>
            <p:nvSpPr>
              <p:cNvPr id="818180" name="Object 4">
                <a:extLst>
                  <a:ext uri="{FF2B5EF4-FFF2-40B4-BE49-F238E27FC236}">
                    <a16:creationId xmlns:a16="http://schemas.microsoft.com/office/drawing/2014/main" id="{29EE41E3-C4D4-442B-B45F-EE6718E93FAC}"/>
                  </a:ext>
                </a:extLst>
              </p:cNvPr>
              <p:cNvSpPr txBox="1">
                <a:spLocks noRot="1" noChangeAspect="1" noMove="1" noResize="1" noEditPoints="1" noAdjustHandles="1" noChangeArrowheads="1" noChangeShapeType="1" noTextEdit="1"/>
              </p:cNvSpPr>
              <p:nvPr/>
            </p:nvSpPr>
            <p:spPr bwMode="auto">
              <a:xfrm>
                <a:off x="1258888" y="3638550"/>
                <a:ext cx="2300287" cy="1765300"/>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8181" name="Object 5">
                <a:extLst>
                  <a:ext uri="{FF2B5EF4-FFF2-40B4-BE49-F238E27FC236}">
                    <a16:creationId xmlns:a16="http://schemas.microsoft.com/office/drawing/2014/main" id="{77402A8A-9059-4B4B-8F13-A93B9EA46D00}"/>
                  </a:ext>
                </a:extLst>
              </p:cNvPr>
              <p:cNvSpPr txBox="1"/>
              <p:nvPr/>
            </p:nvSpPr>
            <p:spPr bwMode="auto">
              <a:xfrm>
                <a:off x="1547813" y="1773238"/>
                <a:ext cx="3671887" cy="1287462"/>
              </a:xfrm>
              <a:prstGeom prst="rect">
                <a:avLst/>
              </a:prstGeom>
              <a:solidFill>
                <a:srgbClr val="000080"/>
              </a:solid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FFFFFF"/>
                              </a:solidFill>
                              <a:latin typeface="Cambria Math" panose="02040503050406030204" pitchFamily="18" charset="0"/>
                            </a:rPr>
                          </m:ctrlPr>
                        </m:fPr>
                        <m:num>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m:rPr>
                                  <m:sty m:val="p"/>
                                </m:rPr>
                                <a:rPr lang="zh-CN" altLang="en-US" i="1">
                                  <a:solidFill>
                                    <a:srgbClr val="FFFFFF"/>
                                  </a:solidFill>
                                  <a:latin typeface="Cambria Math" panose="02040503050406030204" pitchFamily="18" charset="0"/>
                                </a:rPr>
                                <m:t>t</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num>
                        <m:den>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0</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den>
                      </m:f>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exp</m:t>
                      </m:r>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K</m:t>
                      </m:r>
                      <m:sSup>
                        <m:sSupPr>
                          <m:ctrlPr>
                            <a:rPr lang="zh-CN" altLang="en-US" i="1">
                              <a:solidFill>
                                <a:srgbClr val="FFFFFF"/>
                              </a:solidFill>
                              <a:latin typeface="Cambria Math" panose="02040503050406030204" pitchFamily="18" charset="0"/>
                            </a:rPr>
                          </m:ctrlPr>
                        </m:sSupPr>
                        <m:e>
                          <m:r>
                            <m:rPr>
                              <m:sty m:val="p"/>
                            </m:rPr>
                            <a:rPr lang="zh-CN" altLang="en-US" i="1">
                              <a:solidFill>
                                <a:srgbClr val="FFFFFF"/>
                              </a:solidFill>
                              <a:latin typeface="Cambria Math" panose="02040503050406030204" pitchFamily="18" charset="0"/>
                            </a:rPr>
                            <m:t>t</m:t>
                          </m:r>
                        </m:e>
                        <m:sup>
                          <m:r>
                            <m:rPr>
                              <m:sty m:val="p"/>
                            </m:rPr>
                            <a:rPr lang="zh-CN" altLang="en-US" i="1">
                              <a:solidFill>
                                <a:srgbClr val="FFFFFF"/>
                              </a:solidFill>
                              <a:latin typeface="Cambria Math" panose="02040503050406030204" pitchFamily="18" charset="0"/>
                            </a:rPr>
                            <m:t>n</m:t>
                          </m:r>
                        </m:sup>
                      </m:sSup>
                      <m:r>
                        <a:rPr lang="zh-CN" altLang="en-US" i="1">
                          <a:solidFill>
                            <a:srgbClr val="FFFFFF"/>
                          </a:solidFill>
                          <a:latin typeface="Cambria Math" panose="02040503050406030204" pitchFamily="18" charset="0"/>
                        </a:rPr>
                        <m:t>)</m:t>
                      </m:r>
                    </m:oMath>
                  </m:oMathPara>
                </a14:m>
                <a:endParaRPr lang="zh-CN" altLang="en-US"/>
              </a:p>
            </p:txBody>
          </p:sp>
        </mc:Choice>
        <mc:Fallback>
          <p:sp>
            <p:nvSpPr>
              <p:cNvPr id="818181" name="Object 5">
                <a:extLst>
                  <a:ext uri="{FF2B5EF4-FFF2-40B4-BE49-F238E27FC236}">
                    <a16:creationId xmlns:a16="http://schemas.microsoft.com/office/drawing/2014/main" id="{77402A8A-9059-4B4B-8F13-A93B9EA46D00}"/>
                  </a:ext>
                </a:extLst>
              </p:cNvPr>
              <p:cNvSpPr txBox="1">
                <a:spLocks noRot="1" noChangeAspect="1" noMove="1" noResize="1" noEditPoints="1" noAdjustHandles="1" noChangeArrowheads="1" noChangeShapeType="1" noTextEdit="1"/>
              </p:cNvSpPr>
              <p:nvPr/>
            </p:nvSpPr>
            <p:spPr bwMode="auto">
              <a:xfrm>
                <a:off x="1547813" y="1773238"/>
                <a:ext cx="3671887" cy="12874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8182" name="Object 6">
                <a:extLst>
                  <a:ext uri="{FF2B5EF4-FFF2-40B4-BE49-F238E27FC236}">
                    <a16:creationId xmlns:a16="http://schemas.microsoft.com/office/drawing/2014/main" id="{A1C8F0B2-1137-4690-91B4-32334B698B7D}"/>
                  </a:ext>
                </a:extLst>
              </p:cNvPr>
              <p:cNvSpPr txBox="1"/>
              <p:nvPr/>
            </p:nvSpPr>
            <p:spPr bwMode="auto">
              <a:xfrm>
                <a:off x="4284663" y="3573463"/>
                <a:ext cx="4176712" cy="2089150"/>
              </a:xfrm>
              <a:prstGeom prst="rect">
                <a:avLst/>
              </a:prstGeom>
              <a:solidFill>
                <a:srgbClr val="000080"/>
              </a:solidFill>
              <a:ln w="57150" cmpd="thickThin">
                <a:solidFill>
                  <a:srgbClr val="00FF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FFFFFF"/>
                          </a:solidFill>
                          <a:latin typeface="Cambria Math" panose="02040503050406030204" pitchFamily="18" charset="0"/>
                        </a:rPr>
                        <m:t>𝐺</m:t>
                      </m:r>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r>
                            <a:rPr lang="zh-CN" altLang="en-US" i="1">
                              <a:solidFill>
                                <a:srgbClr val="FFFFFF"/>
                              </a:solidFill>
                              <a:latin typeface="Cambria Math" panose="02040503050406030204" pitchFamily="18" charset="0"/>
                            </a:rPr>
                            <m:t>1</m:t>
                          </m:r>
                        </m:num>
                        <m:den>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𝑡</m:t>
                              </m:r>
                            </m:e>
                            <m:sub>
                              <m:f>
                                <m:fPr>
                                  <m:ctrlPr>
                                    <a:rPr lang="zh-CN" altLang="en-US" i="1">
                                      <a:solidFill>
                                        <a:srgbClr val="FFFFFF"/>
                                      </a:solidFill>
                                      <a:latin typeface="Cambria Math" panose="02040503050406030204" pitchFamily="18" charset="0"/>
                                    </a:rPr>
                                  </m:ctrlPr>
                                </m:fPr>
                                <m:num>
                                  <m:r>
                                    <a:rPr lang="zh-CN" altLang="en-US" i="1">
                                      <a:solidFill>
                                        <a:srgbClr val="FFFFFF"/>
                                      </a:solidFill>
                                      <a:latin typeface="Cambria Math" panose="02040503050406030204" pitchFamily="18" charset="0"/>
                                    </a:rPr>
                                    <m:t>1</m:t>
                                  </m:r>
                                </m:num>
                                <m:den>
                                  <m:r>
                                    <a:rPr lang="zh-CN" altLang="en-US" i="1">
                                      <a:solidFill>
                                        <a:srgbClr val="FFFFFF"/>
                                      </a:solidFill>
                                      <a:latin typeface="Cambria Math" panose="02040503050406030204" pitchFamily="18" charset="0"/>
                                    </a:rPr>
                                    <m:t>2</m:t>
                                  </m:r>
                                </m:den>
                              </m:f>
                            </m:sub>
                          </m:sSub>
                        </m:den>
                      </m:f>
                      <m:r>
                        <a:rPr lang="zh-CN" altLang="en-US" i="1">
                          <a:solidFill>
                            <a:srgbClr val="FFFFFF"/>
                          </a:solidFill>
                          <a:latin typeface="Cambria Math" panose="02040503050406030204" pitchFamily="18" charset="0"/>
                        </a:rPr>
                        <m:t>=</m:t>
                      </m:r>
                      <m:sSup>
                        <m:sSupPr>
                          <m:ctrlPr>
                            <a:rPr lang="zh-CN" altLang="en-US" i="1">
                              <a:solidFill>
                                <a:srgbClr val="FFFFFF"/>
                              </a:solidFill>
                              <a:latin typeface="Cambria Math" panose="02040503050406030204" pitchFamily="18" charset="0"/>
                            </a:rPr>
                          </m:ctrlPr>
                        </m:sSupPr>
                        <m:e>
                          <m:d>
                            <m:dPr>
                              <m:ctrlPr>
                                <a:rPr lang="zh-CN" altLang="en-US" i="1">
                                  <a:solidFill>
                                    <a:srgbClr val="FFFFFF"/>
                                  </a:solidFill>
                                  <a:latin typeface="Cambria Math" panose="02040503050406030204" pitchFamily="18" charset="0"/>
                                </a:rPr>
                              </m:ctrlPr>
                            </m:dPr>
                            <m:e>
                              <m:f>
                                <m:fPr>
                                  <m:ctrlPr>
                                    <a:rPr lang="zh-CN" altLang="en-US" i="1">
                                      <a:solidFill>
                                        <a:srgbClr val="FFFFFF"/>
                                      </a:solidFill>
                                      <a:latin typeface="Cambria Math" panose="02040503050406030204" pitchFamily="18" charset="0"/>
                                    </a:rPr>
                                  </m:ctrlPr>
                                </m:fPr>
                                <m:num>
                                  <m:r>
                                    <a:rPr lang="zh-CN" altLang="en-US" i="1">
                                      <a:solidFill>
                                        <a:srgbClr val="FFFFFF"/>
                                      </a:solidFill>
                                      <a:latin typeface="Cambria Math" panose="02040503050406030204" pitchFamily="18" charset="0"/>
                                    </a:rPr>
                                    <m:t>𝐾</m:t>
                                  </m:r>
                                </m:num>
                                <m:den>
                                  <m:func>
                                    <m:funcPr>
                                      <m:ctrlPr>
                                        <a:rPr lang="zh-CN" altLang="en-US" i="1">
                                          <a:solidFill>
                                            <a:srgbClr val="FFFFFF"/>
                                          </a:solidFill>
                                          <a:latin typeface="Cambria Math" panose="02040503050406030204" pitchFamily="18" charset="0"/>
                                        </a:rPr>
                                      </m:ctrlPr>
                                    </m:funcPr>
                                    <m:fName>
                                      <m:r>
                                        <m:rPr>
                                          <m:sty m:val="p"/>
                                        </m:rPr>
                                        <a:rPr lang="zh-CN" altLang="en-US" i="0">
                                          <a:solidFill>
                                            <a:srgbClr val="FFFFFF"/>
                                          </a:solidFill>
                                          <a:latin typeface="Cambria Math" panose="02040503050406030204" pitchFamily="18" charset="0"/>
                                        </a:rPr>
                                        <m:t>ln</m:t>
                                      </m:r>
                                    </m:fName>
                                    <m:e>
                                      <m:r>
                                        <a:rPr lang="zh-CN" altLang="en-US" i="1">
                                          <a:solidFill>
                                            <a:srgbClr val="FFFFFF"/>
                                          </a:solidFill>
                                          <a:latin typeface="Cambria Math" panose="02040503050406030204" pitchFamily="18" charset="0"/>
                                        </a:rPr>
                                        <m:t>2</m:t>
                                      </m:r>
                                    </m:e>
                                  </m:func>
                                </m:den>
                              </m:f>
                            </m:e>
                          </m:d>
                        </m:e>
                        <m:sup>
                          <m:f>
                            <m:fPr>
                              <m:ctrlPr>
                                <a:rPr lang="zh-CN" altLang="en-US" i="1">
                                  <a:solidFill>
                                    <a:srgbClr val="FFFFFF"/>
                                  </a:solidFill>
                                  <a:latin typeface="Cambria Math" panose="02040503050406030204" pitchFamily="18" charset="0"/>
                                </a:rPr>
                              </m:ctrlPr>
                            </m:fPr>
                            <m:num>
                              <m:r>
                                <a:rPr lang="zh-CN" altLang="en-US" i="1">
                                  <a:solidFill>
                                    <a:srgbClr val="FFFFFF"/>
                                  </a:solidFill>
                                  <a:latin typeface="Cambria Math" panose="02040503050406030204" pitchFamily="18" charset="0"/>
                                </a:rPr>
                                <m:t>1</m:t>
                              </m:r>
                            </m:num>
                            <m:den>
                              <m:r>
                                <a:rPr lang="zh-CN" altLang="en-US" i="1">
                                  <a:solidFill>
                                    <a:srgbClr val="FFFFFF"/>
                                  </a:solidFill>
                                  <a:latin typeface="Cambria Math" panose="02040503050406030204" pitchFamily="18" charset="0"/>
                                </a:rPr>
                                <m:t>𝑛</m:t>
                              </m:r>
                            </m:den>
                          </m:f>
                        </m:sup>
                      </m:sSup>
                    </m:oMath>
                  </m:oMathPara>
                </a14:m>
                <a:endParaRPr lang="zh-CN" altLang="en-US"/>
              </a:p>
            </p:txBody>
          </p:sp>
        </mc:Choice>
        <mc:Fallback>
          <p:sp>
            <p:nvSpPr>
              <p:cNvPr id="818182" name="Object 6">
                <a:extLst>
                  <a:ext uri="{FF2B5EF4-FFF2-40B4-BE49-F238E27FC236}">
                    <a16:creationId xmlns:a16="http://schemas.microsoft.com/office/drawing/2014/main" id="{A1C8F0B2-1137-4690-91B4-32334B698B7D}"/>
                  </a:ext>
                </a:extLst>
              </p:cNvPr>
              <p:cNvSpPr txBox="1">
                <a:spLocks noRot="1" noChangeAspect="1" noMove="1" noResize="1" noEditPoints="1" noAdjustHandles="1" noChangeArrowheads="1" noChangeShapeType="1" noTextEdit="1"/>
              </p:cNvSpPr>
              <p:nvPr/>
            </p:nvSpPr>
            <p:spPr bwMode="auto">
              <a:xfrm>
                <a:off x="4284663" y="3573463"/>
                <a:ext cx="4176712" cy="2089150"/>
              </a:xfrm>
              <a:prstGeom prst="rect">
                <a:avLst/>
              </a:prstGeom>
              <a:blipFill>
                <a:blip r:embed="rId5"/>
                <a:stretch>
                  <a:fillRect/>
                </a:stretch>
              </a:blipFill>
              <a:ln w="57150" cmpd="thickThin">
                <a:solidFill>
                  <a:srgbClr val="00FF00"/>
                </a:solidFill>
                <a:miter lim="800000"/>
                <a:headEnd/>
                <a:tailEnd/>
              </a:ln>
              <a:effectLst/>
            </p:spPr>
            <p:txBody>
              <a:bodyPr/>
              <a:lstStyle/>
              <a:p>
                <a:r>
                  <a:rPr lang="zh-CN" altLang="en-US">
                    <a:noFill/>
                  </a:rPr>
                  <a:t> </a:t>
                </a:r>
              </a:p>
            </p:txBody>
          </p:sp>
        </mc:Fallback>
      </mc:AlternateContent>
      <p:sp>
        <p:nvSpPr>
          <p:cNvPr id="818183" name="Text Box 7">
            <a:extLst>
              <a:ext uri="{FF2B5EF4-FFF2-40B4-BE49-F238E27FC236}">
                <a16:creationId xmlns:a16="http://schemas.microsoft.com/office/drawing/2014/main" id="{B3113B50-5D51-416B-8B57-020BAE5422DE}"/>
              </a:ext>
            </a:extLst>
          </p:cNvPr>
          <p:cNvSpPr txBox="1">
            <a:spLocks noChangeArrowheads="1"/>
          </p:cNvSpPr>
          <p:nvPr/>
        </p:nvSpPr>
        <p:spPr bwMode="auto">
          <a:xfrm>
            <a:off x="1447800" y="5867400"/>
            <a:ext cx="6796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i="1">
                <a:solidFill>
                  <a:srgbClr val="FF0066"/>
                </a:solidFill>
              </a:rPr>
              <a:t>K </a:t>
            </a:r>
            <a:r>
              <a:rPr lang="en-US" altLang="zh-CN" sz="3200" b="0">
                <a:latin typeface="Times New Roman" panose="02020603050405020304" pitchFamily="18" charset="0"/>
              </a:rPr>
              <a:t>–</a:t>
            </a:r>
            <a:r>
              <a:rPr lang="en-US" altLang="zh-CN" sz="3200" b="0"/>
              <a:t> </a:t>
            </a:r>
            <a:r>
              <a:rPr lang="zh-CN" altLang="en-US" sz="3200"/>
              <a:t>其物理意义也是表征</a:t>
            </a:r>
            <a:r>
              <a:rPr lang="zh-CN" altLang="en-US" sz="3200">
                <a:solidFill>
                  <a:srgbClr val="FF0066"/>
                </a:solidFill>
              </a:rPr>
              <a:t>结晶速度。</a:t>
            </a:r>
            <a:endParaRPr lang="zh-CN" altLang="en-US" sz="3200" i="1">
              <a:solidFill>
                <a:srgbClr val="FF0066"/>
              </a:solidFill>
            </a:endParaRPr>
          </a:p>
        </p:txBody>
      </p:sp>
    </p:spTree>
  </p:cSld>
  <p:clrMapOvr>
    <a:masterClrMapping/>
  </p:clrMapOvr>
  <p:transition spd="med">
    <p:wedg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a:extLst>
              <a:ext uri="{FF2B5EF4-FFF2-40B4-BE49-F238E27FC236}">
                <a16:creationId xmlns:a16="http://schemas.microsoft.com/office/drawing/2014/main" id="{F47116B8-7C97-4E95-A77D-E2498645290F}"/>
              </a:ext>
            </a:extLst>
          </p:cNvPr>
          <p:cNvSpPr>
            <a:spLocks noGrp="1"/>
          </p:cNvSpPr>
          <p:nvPr>
            <p:ph type="sldNum" sz="quarter" idx="12"/>
          </p:nvPr>
        </p:nvSpPr>
        <p:spPr/>
        <p:txBody>
          <a:bodyPr/>
          <a:lstStyle/>
          <a:p>
            <a:fld id="{2A5309F7-1147-4223-A05C-86137EA693CA}" type="slidenum">
              <a:rPr lang="en-US" altLang="zh-CN"/>
              <a:pPr/>
              <a:t>101</a:t>
            </a:fld>
            <a:endParaRPr lang="en-US" altLang="zh-CN"/>
          </a:p>
        </p:txBody>
      </p:sp>
      <mc:AlternateContent xmlns:mc="http://schemas.openxmlformats.org/markup-compatibility/2006">
        <mc:Choice xmlns:a14="http://schemas.microsoft.com/office/drawing/2010/main" Requires="a14">
          <p:sp>
            <p:nvSpPr>
              <p:cNvPr id="819202" name="Object 2">
                <a:extLst>
                  <a:ext uri="{FF2B5EF4-FFF2-40B4-BE49-F238E27FC236}">
                    <a16:creationId xmlns:a16="http://schemas.microsoft.com/office/drawing/2014/main" id="{1B8505C9-C1FC-480B-BA1C-48AA2ADF2098}"/>
                  </a:ext>
                </a:extLst>
              </p:cNvPr>
              <p:cNvSpPr txBox="1"/>
              <p:nvPr/>
            </p:nvSpPr>
            <p:spPr bwMode="auto">
              <a:xfrm>
                <a:off x="971550" y="188913"/>
                <a:ext cx="4824413" cy="1244600"/>
              </a:xfrm>
              <a:prstGeom prst="rect">
                <a:avLst/>
              </a:prstGeom>
              <a:solidFill>
                <a:srgbClr val="000080"/>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lg</m:t>
                      </m:r>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ln</m:t>
                      </m:r>
                      <m:f>
                        <m:fPr>
                          <m:ctrlPr>
                            <a:rPr lang="zh-CN" altLang="en-US" i="1">
                              <a:solidFill>
                                <a:srgbClr val="FFFFFF"/>
                              </a:solidFill>
                              <a:latin typeface="Cambria Math" panose="02040503050406030204" pitchFamily="18" charset="0"/>
                            </a:rPr>
                          </m:ctrlPr>
                        </m:fPr>
                        <m:num>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m:rPr>
                                  <m:sty m:val="p"/>
                                </m:rPr>
                                <a:rPr lang="zh-CN" altLang="en-US" i="1">
                                  <a:solidFill>
                                    <a:srgbClr val="FFFFFF"/>
                                  </a:solidFill>
                                  <a:latin typeface="Cambria Math" panose="02040503050406030204" pitchFamily="18" charset="0"/>
                                </a:rPr>
                                <m:t>t</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num>
                        <m:den>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0</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den>
                      </m:f>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lgK</m:t>
                      </m:r>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nlgt</m:t>
                      </m:r>
                    </m:oMath>
                  </m:oMathPara>
                </a14:m>
                <a:endParaRPr lang="zh-CN" altLang="en-US"/>
              </a:p>
            </p:txBody>
          </p:sp>
        </mc:Choice>
        <mc:Fallback>
          <p:sp>
            <p:nvSpPr>
              <p:cNvPr id="819202" name="Object 2">
                <a:extLst>
                  <a:ext uri="{FF2B5EF4-FFF2-40B4-BE49-F238E27FC236}">
                    <a16:creationId xmlns:a16="http://schemas.microsoft.com/office/drawing/2014/main" id="{1B8505C9-C1FC-480B-BA1C-48AA2ADF2098}"/>
                  </a:ext>
                </a:extLst>
              </p:cNvPr>
              <p:cNvSpPr txBox="1">
                <a:spLocks noRot="1" noChangeAspect="1" noMove="1" noResize="1" noEditPoints="1" noAdjustHandles="1" noChangeArrowheads="1" noChangeShapeType="1" noTextEdit="1"/>
              </p:cNvSpPr>
              <p:nvPr/>
            </p:nvSpPr>
            <p:spPr bwMode="auto">
              <a:xfrm>
                <a:off x="971550" y="188913"/>
                <a:ext cx="4824413" cy="1244600"/>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819203" name="Group 3">
            <a:extLst>
              <a:ext uri="{FF2B5EF4-FFF2-40B4-BE49-F238E27FC236}">
                <a16:creationId xmlns:a16="http://schemas.microsoft.com/office/drawing/2014/main" id="{ED0EED0A-ADA2-4909-871C-1E05578546CD}"/>
              </a:ext>
            </a:extLst>
          </p:cNvPr>
          <p:cNvGrpSpPr>
            <a:grpSpLocks/>
          </p:cNvGrpSpPr>
          <p:nvPr/>
        </p:nvGrpSpPr>
        <p:grpSpPr bwMode="auto">
          <a:xfrm>
            <a:off x="468313" y="2060575"/>
            <a:ext cx="5400675" cy="3527425"/>
            <a:chOff x="703" y="1934"/>
            <a:chExt cx="3402" cy="2222"/>
          </a:xfrm>
        </p:grpSpPr>
        <p:sp>
          <p:nvSpPr>
            <p:cNvPr id="819204" name="Rectangle 4">
              <a:extLst>
                <a:ext uri="{FF2B5EF4-FFF2-40B4-BE49-F238E27FC236}">
                  <a16:creationId xmlns:a16="http://schemas.microsoft.com/office/drawing/2014/main" id="{DE921F68-3606-41EC-BC43-46461D312105}"/>
                </a:ext>
              </a:extLst>
            </p:cNvPr>
            <p:cNvSpPr>
              <a:spLocks noChangeArrowheads="1"/>
            </p:cNvSpPr>
            <p:nvPr/>
          </p:nvSpPr>
          <p:spPr bwMode="auto">
            <a:xfrm>
              <a:off x="2064" y="1934"/>
              <a:ext cx="2041" cy="19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819205" name="Object 5">
                  <a:extLst>
                    <a:ext uri="{FF2B5EF4-FFF2-40B4-BE49-F238E27FC236}">
                      <a16:creationId xmlns:a16="http://schemas.microsoft.com/office/drawing/2014/main" id="{17CAE057-5B91-4AB8-AA01-1BD889B09473}"/>
                    </a:ext>
                  </a:extLst>
                </p:cNvPr>
                <p:cNvSpPr txBox="1"/>
                <p:nvPr/>
              </p:nvSpPr>
              <p:spPr bwMode="auto">
                <a:xfrm>
                  <a:off x="703" y="1964"/>
                  <a:ext cx="1315" cy="631"/>
                </a:xfrm>
                <a:prstGeom prst="rect">
                  <a:avLst/>
                </a:prstGeom>
                <a:solidFill>
                  <a:srgbClr val="000080"/>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lg</m:t>
                        </m:r>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ln</m:t>
                        </m:r>
                        <m:f>
                          <m:fPr>
                            <m:ctrlPr>
                              <a:rPr lang="zh-CN" altLang="en-US" i="1">
                                <a:solidFill>
                                  <a:srgbClr val="FFFFFF"/>
                                </a:solidFill>
                                <a:latin typeface="Cambria Math" panose="02040503050406030204" pitchFamily="18" charset="0"/>
                              </a:rPr>
                            </m:ctrlPr>
                          </m:fPr>
                          <m:num>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m:rPr>
                                    <m:sty m:val="p"/>
                                  </m:rPr>
                                  <a:rPr lang="zh-CN" altLang="en-US" i="1">
                                    <a:solidFill>
                                      <a:srgbClr val="FFFFFF"/>
                                    </a:solidFill>
                                    <a:latin typeface="Cambria Math" panose="02040503050406030204" pitchFamily="18" charset="0"/>
                                  </a:rPr>
                                  <m:t>t</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num>
                          <m:den>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0</m:t>
                                </m:r>
                              </m:sub>
                            </m:sSub>
                            <m:r>
                              <a:rPr lang="zh-CN" altLang="en-US" i="1">
                                <a:solidFill>
                                  <a:srgbClr val="FFFFFF"/>
                                </a:solidFill>
                                <a:latin typeface="Cambria Math" panose="02040503050406030204" pitchFamily="18" charset="0"/>
                              </a:rPr>
                              <m:t>−</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V</m:t>
                                </m:r>
                              </m:e>
                              <m:sub>
                                <m:r>
                                  <a:rPr lang="zh-CN" altLang="en-US" i="1">
                                    <a:solidFill>
                                      <a:srgbClr val="FFFFFF"/>
                                    </a:solidFill>
                                    <a:latin typeface="Cambria Math" panose="02040503050406030204" pitchFamily="18" charset="0"/>
                                  </a:rPr>
                                  <m:t>∞</m:t>
                                </m:r>
                              </m:sub>
                            </m:sSub>
                          </m:den>
                        </m:f>
                        <m:r>
                          <a:rPr lang="zh-CN" altLang="en-US" i="1">
                            <a:solidFill>
                              <a:srgbClr val="FFFFFF"/>
                            </a:solidFill>
                            <a:latin typeface="Cambria Math" panose="02040503050406030204" pitchFamily="18" charset="0"/>
                          </a:rPr>
                          <m:t>]</m:t>
                        </m:r>
                      </m:oMath>
                    </m:oMathPara>
                  </a14:m>
                  <a:endParaRPr lang="zh-CN" altLang="en-US"/>
                </a:p>
              </p:txBody>
            </p:sp>
          </mc:Choice>
          <mc:Fallback>
            <p:sp>
              <p:nvSpPr>
                <p:cNvPr id="819205" name="Object 5">
                  <a:extLst>
                    <a:ext uri="{FF2B5EF4-FFF2-40B4-BE49-F238E27FC236}">
                      <a16:creationId xmlns:a16="http://schemas.microsoft.com/office/drawing/2014/main" id="{17CAE057-5B91-4AB8-AA01-1BD889B09473}"/>
                    </a:ext>
                  </a:extLst>
                </p:cNvPr>
                <p:cNvSpPr txBox="1">
                  <a:spLocks noRot="1" noChangeAspect="1" noMove="1" noResize="1" noEditPoints="1" noAdjustHandles="1" noChangeArrowheads="1" noChangeShapeType="1" noTextEdit="1"/>
                </p:cNvSpPr>
                <p:nvPr/>
              </p:nvSpPr>
              <p:spPr bwMode="auto">
                <a:xfrm>
                  <a:off x="703" y="1964"/>
                  <a:ext cx="1315" cy="631"/>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19206" name="Text Box 6">
              <a:extLst>
                <a:ext uri="{FF2B5EF4-FFF2-40B4-BE49-F238E27FC236}">
                  <a16:creationId xmlns:a16="http://schemas.microsoft.com/office/drawing/2014/main" id="{1C135A20-80F0-4F68-A435-707D3DC67D9A}"/>
                </a:ext>
              </a:extLst>
            </p:cNvPr>
            <p:cNvSpPr txBox="1">
              <a:spLocks noChangeArrowheads="1"/>
            </p:cNvSpPr>
            <p:nvPr/>
          </p:nvSpPr>
          <p:spPr bwMode="auto">
            <a:xfrm>
              <a:off x="3742" y="3829"/>
              <a:ext cx="3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i="1">
                  <a:latin typeface="Times New Roman" panose="02020603050405020304" pitchFamily="18" charset="0"/>
                  <a:ea typeface="宋体" panose="02010600030101010101" pitchFamily="2" charset="-122"/>
                </a:rPr>
                <a:t>lgt</a:t>
              </a:r>
            </a:p>
          </p:txBody>
        </p:sp>
      </p:grpSp>
      <p:sp>
        <p:nvSpPr>
          <p:cNvPr id="819207" name="Freeform 7">
            <a:extLst>
              <a:ext uri="{FF2B5EF4-FFF2-40B4-BE49-F238E27FC236}">
                <a16:creationId xmlns:a16="http://schemas.microsoft.com/office/drawing/2014/main" id="{060E3995-6763-4442-B206-5E0E1B1F8122}"/>
              </a:ext>
            </a:extLst>
          </p:cNvPr>
          <p:cNvSpPr>
            <a:spLocks/>
          </p:cNvSpPr>
          <p:nvPr/>
        </p:nvSpPr>
        <p:spPr bwMode="auto">
          <a:xfrm>
            <a:off x="4067175" y="2925763"/>
            <a:ext cx="1152525" cy="2087562"/>
          </a:xfrm>
          <a:custGeom>
            <a:avLst/>
            <a:gdLst>
              <a:gd name="T0" fmla="*/ 0 w 726"/>
              <a:gd name="T1" fmla="*/ 1315 h 1315"/>
              <a:gd name="T2" fmla="*/ 499 w 726"/>
              <a:gd name="T3" fmla="*/ 272 h 1315"/>
              <a:gd name="T4" fmla="*/ 726 w 726"/>
              <a:gd name="T5" fmla="*/ 0 h 1315"/>
            </a:gdLst>
            <a:ahLst/>
            <a:cxnLst>
              <a:cxn ang="0">
                <a:pos x="T0" y="T1"/>
              </a:cxn>
              <a:cxn ang="0">
                <a:pos x="T2" y="T3"/>
              </a:cxn>
              <a:cxn ang="0">
                <a:pos x="T4" y="T5"/>
              </a:cxn>
            </a:cxnLst>
            <a:rect l="0" t="0" r="r" b="b"/>
            <a:pathLst>
              <a:path w="726" h="1315">
                <a:moveTo>
                  <a:pt x="0" y="1315"/>
                </a:moveTo>
                <a:cubicBezTo>
                  <a:pt x="189" y="903"/>
                  <a:pt x="378" y="491"/>
                  <a:pt x="499" y="272"/>
                </a:cubicBezTo>
                <a:cubicBezTo>
                  <a:pt x="620" y="53"/>
                  <a:pt x="673" y="26"/>
                  <a:pt x="726"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9208" name="Text Box 8">
            <a:extLst>
              <a:ext uri="{FF2B5EF4-FFF2-40B4-BE49-F238E27FC236}">
                <a16:creationId xmlns:a16="http://schemas.microsoft.com/office/drawing/2014/main" id="{3A9A1B21-ACE3-4A67-9EB4-6647F1D67D46}"/>
              </a:ext>
            </a:extLst>
          </p:cNvPr>
          <p:cNvSpPr txBox="1">
            <a:spLocks noChangeArrowheads="1"/>
          </p:cNvSpPr>
          <p:nvPr/>
        </p:nvSpPr>
        <p:spPr bwMode="auto">
          <a:xfrm>
            <a:off x="3852863" y="5013325"/>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T</a:t>
            </a:r>
            <a:r>
              <a:rPr kumimoji="0" lang="en-US" altLang="zh-CN" sz="2400" baseline="-25000">
                <a:latin typeface="Times New Roman" panose="02020603050405020304" pitchFamily="18" charset="0"/>
                <a:ea typeface="宋体" panose="02010600030101010101" pitchFamily="2" charset="-122"/>
              </a:rPr>
              <a:t>1</a:t>
            </a:r>
          </a:p>
        </p:txBody>
      </p:sp>
      <p:grpSp>
        <p:nvGrpSpPr>
          <p:cNvPr id="819209" name="Group 9">
            <a:extLst>
              <a:ext uri="{FF2B5EF4-FFF2-40B4-BE49-F238E27FC236}">
                <a16:creationId xmlns:a16="http://schemas.microsoft.com/office/drawing/2014/main" id="{0F3D4BF5-F0D8-4AD0-B821-28B123B308FF}"/>
              </a:ext>
            </a:extLst>
          </p:cNvPr>
          <p:cNvGrpSpPr>
            <a:grpSpLocks/>
          </p:cNvGrpSpPr>
          <p:nvPr/>
        </p:nvGrpSpPr>
        <p:grpSpPr bwMode="auto">
          <a:xfrm>
            <a:off x="3348038" y="2865438"/>
            <a:ext cx="1511300" cy="2581275"/>
            <a:chOff x="2199" y="2122"/>
            <a:chExt cx="952" cy="1626"/>
          </a:xfrm>
        </p:grpSpPr>
        <p:sp>
          <p:nvSpPr>
            <p:cNvPr id="819210" name="Freeform 10">
              <a:extLst>
                <a:ext uri="{FF2B5EF4-FFF2-40B4-BE49-F238E27FC236}">
                  <a16:creationId xmlns:a16="http://schemas.microsoft.com/office/drawing/2014/main" id="{D015B7DA-446D-4B6C-9BCE-299F5737CF5F}"/>
                </a:ext>
              </a:extLst>
            </p:cNvPr>
            <p:cNvSpPr>
              <a:spLocks/>
            </p:cNvSpPr>
            <p:nvPr/>
          </p:nvSpPr>
          <p:spPr bwMode="auto">
            <a:xfrm>
              <a:off x="2335" y="2122"/>
              <a:ext cx="816" cy="1353"/>
            </a:xfrm>
            <a:custGeom>
              <a:avLst/>
              <a:gdLst>
                <a:gd name="T0" fmla="*/ 0 w 816"/>
                <a:gd name="T1" fmla="*/ 1353 h 1353"/>
                <a:gd name="T2" fmla="*/ 590 w 816"/>
                <a:gd name="T3" fmla="*/ 219 h 1353"/>
                <a:gd name="T4" fmla="*/ 816 w 816"/>
                <a:gd name="T5" fmla="*/ 38 h 1353"/>
              </a:gdLst>
              <a:ahLst/>
              <a:cxnLst>
                <a:cxn ang="0">
                  <a:pos x="T0" y="T1"/>
                </a:cxn>
                <a:cxn ang="0">
                  <a:pos x="T2" y="T3"/>
                </a:cxn>
                <a:cxn ang="0">
                  <a:pos x="T4" y="T5"/>
                </a:cxn>
              </a:cxnLst>
              <a:rect l="0" t="0" r="r" b="b"/>
              <a:pathLst>
                <a:path w="816" h="1353">
                  <a:moveTo>
                    <a:pt x="0" y="1353"/>
                  </a:moveTo>
                  <a:cubicBezTo>
                    <a:pt x="227" y="895"/>
                    <a:pt x="454" y="438"/>
                    <a:pt x="590" y="219"/>
                  </a:cubicBezTo>
                  <a:cubicBezTo>
                    <a:pt x="726" y="0"/>
                    <a:pt x="771" y="19"/>
                    <a:pt x="816" y="3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9211" name="Text Box 11">
              <a:extLst>
                <a:ext uri="{FF2B5EF4-FFF2-40B4-BE49-F238E27FC236}">
                  <a16:creationId xmlns:a16="http://schemas.microsoft.com/office/drawing/2014/main" id="{8632E37B-153C-4EEC-9260-B7F8D6914992}"/>
                </a:ext>
              </a:extLst>
            </p:cNvPr>
            <p:cNvSpPr txBox="1">
              <a:spLocks noChangeArrowheads="1"/>
            </p:cNvSpPr>
            <p:nvPr/>
          </p:nvSpPr>
          <p:spPr bwMode="auto">
            <a:xfrm>
              <a:off x="2199" y="3460"/>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T</a:t>
              </a:r>
              <a:r>
                <a:rPr kumimoji="0" lang="en-US" altLang="zh-CN" sz="2400" baseline="-25000">
                  <a:latin typeface="Times New Roman" panose="02020603050405020304" pitchFamily="18" charset="0"/>
                  <a:ea typeface="宋体" panose="02010600030101010101" pitchFamily="2" charset="-122"/>
                </a:rPr>
                <a:t>2</a:t>
              </a:r>
            </a:p>
          </p:txBody>
        </p:sp>
      </p:grpSp>
      <p:grpSp>
        <p:nvGrpSpPr>
          <p:cNvPr id="819212" name="Group 12">
            <a:extLst>
              <a:ext uri="{FF2B5EF4-FFF2-40B4-BE49-F238E27FC236}">
                <a16:creationId xmlns:a16="http://schemas.microsoft.com/office/drawing/2014/main" id="{F19F4F51-FDEE-470C-BAB3-C6A2C6123A35}"/>
              </a:ext>
            </a:extLst>
          </p:cNvPr>
          <p:cNvGrpSpPr>
            <a:grpSpLocks/>
          </p:cNvGrpSpPr>
          <p:nvPr/>
        </p:nvGrpSpPr>
        <p:grpSpPr bwMode="auto">
          <a:xfrm>
            <a:off x="2916238" y="2925763"/>
            <a:ext cx="1368425" cy="2544762"/>
            <a:chOff x="1927" y="2160"/>
            <a:chExt cx="862" cy="1603"/>
          </a:xfrm>
        </p:grpSpPr>
        <p:sp>
          <p:nvSpPr>
            <p:cNvPr id="819213" name="Freeform 13">
              <a:extLst>
                <a:ext uri="{FF2B5EF4-FFF2-40B4-BE49-F238E27FC236}">
                  <a16:creationId xmlns:a16="http://schemas.microsoft.com/office/drawing/2014/main" id="{30C727FB-A819-4B0E-A350-07123BA33B69}"/>
                </a:ext>
              </a:extLst>
            </p:cNvPr>
            <p:cNvSpPr>
              <a:spLocks/>
            </p:cNvSpPr>
            <p:nvPr/>
          </p:nvSpPr>
          <p:spPr bwMode="auto">
            <a:xfrm>
              <a:off x="2063" y="2160"/>
              <a:ext cx="726" cy="1315"/>
            </a:xfrm>
            <a:custGeom>
              <a:avLst/>
              <a:gdLst>
                <a:gd name="T0" fmla="*/ 0 w 726"/>
                <a:gd name="T1" fmla="*/ 1315 h 1315"/>
                <a:gd name="T2" fmla="*/ 499 w 726"/>
                <a:gd name="T3" fmla="*/ 272 h 1315"/>
                <a:gd name="T4" fmla="*/ 726 w 726"/>
                <a:gd name="T5" fmla="*/ 0 h 1315"/>
              </a:gdLst>
              <a:ahLst/>
              <a:cxnLst>
                <a:cxn ang="0">
                  <a:pos x="T0" y="T1"/>
                </a:cxn>
                <a:cxn ang="0">
                  <a:pos x="T2" y="T3"/>
                </a:cxn>
                <a:cxn ang="0">
                  <a:pos x="T4" y="T5"/>
                </a:cxn>
              </a:cxnLst>
              <a:rect l="0" t="0" r="r" b="b"/>
              <a:pathLst>
                <a:path w="726" h="1315">
                  <a:moveTo>
                    <a:pt x="0" y="1315"/>
                  </a:moveTo>
                  <a:cubicBezTo>
                    <a:pt x="189" y="903"/>
                    <a:pt x="378" y="491"/>
                    <a:pt x="499" y="272"/>
                  </a:cubicBezTo>
                  <a:cubicBezTo>
                    <a:pt x="620" y="53"/>
                    <a:pt x="673" y="26"/>
                    <a:pt x="726"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9214" name="Text Box 14">
              <a:extLst>
                <a:ext uri="{FF2B5EF4-FFF2-40B4-BE49-F238E27FC236}">
                  <a16:creationId xmlns:a16="http://schemas.microsoft.com/office/drawing/2014/main" id="{7A7055BA-054E-4516-89E0-90CC67424941}"/>
                </a:ext>
              </a:extLst>
            </p:cNvPr>
            <p:cNvSpPr txBox="1">
              <a:spLocks noChangeArrowheads="1"/>
            </p:cNvSpPr>
            <p:nvPr/>
          </p:nvSpPr>
          <p:spPr bwMode="auto">
            <a:xfrm>
              <a:off x="1927" y="3475"/>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T</a:t>
              </a:r>
              <a:r>
                <a:rPr kumimoji="0" lang="en-US" altLang="zh-CN" sz="2400" baseline="-25000">
                  <a:latin typeface="Times New Roman" panose="02020603050405020304" pitchFamily="18" charset="0"/>
                  <a:ea typeface="宋体" panose="02010600030101010101" pitchFamily="2" charset="-122"/>
                </a:rPr>
                <a:t>3</a:t>
              </a:r>
            </a:p>
          </p:txBody>
        </p:sp>
      </p:grpSp>
      <p:sp>
        <p:nvSpPr>
          <p:cNvPr id="819215" name="Text Box 15">
            <a:extLst>
              <a:ext uri="{FF2B5EF4-FFF2-40B4-BE49-F238E27FC236}">
                <a16:creationId xmlns:a16="http://schemas.microsoft.com/office/drawing/2014/main" id="{CAA24110-DD76-46DA-AD0A-033C1A13DBE3}"/>
              </a:ext>
            </a:extLst>
          </p:cNvPr>
          <p:cNvSpPr txBox="1">
            <a:spLocks noChangeArrowheads="1"/>
          </p:cNvSpPr>
          <p:nvPr/>
        </p:nvSpPr>
        <p:spPr bwMode="auto">
          <a:xfrm>
            <a:off x="2700338" y="2205038"/>
            <a:ext cx="223202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35000"/>
              </a:lnSpc>
              <a:spcBef>
                <a:spcPct val="50000"/>
              </a:spcBef>
            </a:pPr>
            <a:r>
              <a:rPr kumimoji="0" lang="zh-CN" altLang="en-US" sz="2800">
                <a:solidFill>
                  <a:srgbClr val="FF0066"/>
                </a:solidFill>
              </a:rPr>
              <a:t>斜率为</a:t>
            </a:r>
            <a:r>
              <a:rPr kumimoji="0" lang="en-US" altLang="zh-CN" sz="2800" i="1">
                <a:solidFill>
                  <a:srgbClr val="FF0066"/>
                </a:solidFill>
              </a:rPr>
              <a:t>n</a:t>
            </a:r>
          </a:p>
          <a:p>
            <a:pPr>
              <a:lnSpc>
                <a:spcPct val="35000"/>
              </a:lnSpc>
              <a:spcBef>
                <a:spcPct val="50000"/>
              </a:spcBef>
            </a:pPr>
            <a:r>
              <a:rPr kumimoji="0" lang="zh-CN" altLang="en-US" sz="2800">
                <a:solidFill>
                  <a:srgbClr val="FF0066"/>
                </a:solidFill>
              </a:rPr>
              <a:t>截距为</a:t>
            </a:r>
            <a:r>
              <a:rPr kumimoji="0" lang="en-US" altLang="zh-CN" sz="2800" i="1">
                <a:solidFill>
                  <a:srgbClr val="FF0066"/>
                </a:solidFill>
              </a:rPr>
              <a:t>lgK</a:t>
            </a:r>
          </a:p>
        </p:txBody>
      </p:sp>
      <p:sp>
        <p:nvSpPr>
          <p:cNvPr id="819216" name="Rectangle 16">
            <a:extLst>
              <a:ext uri="{FF2B5EF4-FFF2-40B4-BE49-F238E27FC236}">
                <a16:creationId xmlns:a16="http://schemas.microsoft.com/office/drawing/2014/main" id="{239B5E39-56E4-4E9A-8B33-7ADD22E80A4F}"/>
              </a:ext>
            </a:extLst>
          </p:cNvPr>
          <p:cNvSpPr>
            <a:spLocks noChangeArrowheads="1"/>
          </p:cNvSpPr>
          <p:nvPr/>
        </p:nvSpPr>
        <p:spPr bwMode="blackWhite">
          <a:xfrm>
            <a:off x="179388" y="6092825"/>
            <a:ext cx="5675312" cy="482600"/>
          </a:xfrm>
          <a:prstGeom prst="rect">
            <a:avLst/>
          </a:prstGeom>
          <a:noFill/>
          <a:ln w="25400" algn="ctr">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rgbClr val="FF0000"/>
                </a:solidFill>
                <a:latin typeface="Times New Roman" panose="02020603050405020304" pitchFamily="18" charset="0"/>
              </a:rPr>
              <a:t>主期结晶</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可用</a:t>
            </a:r>
            <a:r>
              <a:rPr kumimoji="0" lang="en-US" altLang="zh-CN" sz="2400">
                <a:latin typeface="Times New Roman" panose="02020603050405020304" pitchFamily="18" charset="0"/>
              </a:rPr>
              <a:t>Avrami</a:t>
            </a:r>
            <a:r>
              <a:rPr kumimoji="0" lang="zh-CN" altLang="en-US" sz="2400">
                <a:latin typeface="Times New Roman" panose="02020603050405020304" pitchFamily="18" charset="0"/>
              </a:rPr>
              <a:t>方程描述前期结晶</a:t>
            </a:r>
          </a:p>
        </p:txBody>
      </p:sp>
      <p:sp>
        <p:nvSpPr>
          <p:cNvPr id="819217" name="Line 17">
            <a:extLst>
              <a:ext uri="{FF2B5EF4-FFF2-40B4-BE49-F238E27FC236}">
                <a16:creationId xmlns:a16="http://schemas.microsoft.com/office/drawing/2014/main" id="{912078FD-2FC6-4312-8AAF-E4E334C79EA8}"/>
              </a:ext>
            </a:extLst>
          </p:cNvPr>
          <p:cNvSpPr>
            <a:spLocks noChangeShapeType="1"/>
          </p:cNvSpPr>
          <p:nvPr/>
        </p:nvSpPr>
        <p:spPr bwMode="blackWhite">
          <a:xfrm flipH="1" flipV="1">
            <a:off x="4356100" y="4508500"/>
            <a:ext cx="792163" cy="15128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218" name="Rectangle 18">
            <a:extLst>
              <a:ext uri="{FF2B5EF4-FFF2-40B4-BE49-F238E27FC236}">
                <a16:creationId xmlns:a16="http://schemas.microsoft.com/office/drawing/2014/main" id="{A11AEF7D-ECFA-4B9D-B32B-C8408D958CCC}"/>
              </a:ext>
            </a:extLst>
          </p:cNvPr>
          <p:cNvSpPr>
            <a:spLocks noChangeArrowheads="1"/>
          </p:cNvSpPr>
          <p:nvPr/>
        </p:nvSpPr>
        <p:spPr bwMode="blackWhite">
          <a:xfrm>
            <a:off x="6084888" y="1412875"/>
            <a:ext cx="2865437" cy="847725"/>
          </a:xfrm>
          <a:prstGeom prst="rect">
            <a:avLst/>
          </a:prstGeom>
          <a:noFill/>
          <a:ln w="25400" algn="ctr">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FF0000"/>
                </a:solidFill>
                <a:latin typeface="Times New Roman" panose="02020603050405020304" pitchFamily="18" charset="0"/>
              </a:rPr>
              <a:t>次期结晶</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结晶后期偏离</a:t>
            </a:r>
            <a:r>
              <a:rPr kumimoji="0" lang="en-US" altLang="zh-CN" sz="2400">
                <a:latin typeface="Times New Roman" panose="02020603050405020304" pitchFamily="18" charset="0"/>
              </a:rPr>
              <a:t>Avrami</a:t>
            </a:r>
            <a:r>
              <a:rPr kumimoji="0" lang="zh-CN" altLang="en-US" sz="2400">
                <a:latin typeface="Times New Roman" panose="02020603050405020304" pitchFamily="18" charset="0"/>
              </a:rPr>
              <a:t>方程</a:t>
            </a:r>
          </a:p>
        </p:txBody>
      </p:sp>
      <p:sp>
        <p:nvSpPr>
          <p:cNvPr id="819219" name="Line 19">
            <a:extLst>
              <a:ext uri="{FF2B5EF4-FFF2-40B4-BE49-F238E27FC236}">
                <a16:creationId xmlns:a16="http://schemas.microsoft.com/office/drawing/2014/main" id="{FBC903D9-E581-48BE-AAA6-7B35A81602E4}"/>
              </a:ext>
            </a:extLst>
          </p:cNvPr>
          <p:cNvSpPr>
            <a:spLocks noChangeShapeType="1"/>
          </p:cNvSpPr>
          <p:nvPr/>
        </p:nvSpPr>
        <p:spPr bwMode="blackWhite">
          <a:xfrm flipH="1">
            <a:off x="4787900" y="1916113"/>
            <a:ext cx="1223963" cy="9382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220" name="Rectangle 20">
            <a:extLst>
              <a:ext uri="{FF2B5EF4-FFF2-40B4-BE49-F238E27FC236}">
                <a16:creationId xmlns:a16="http://schemas.microsoft.com/office/drawing/2014/main" id="{BED1E629-4778-4FDF-AC72-729DEA944A7B}"/>
              </a:ext>
            </a:extLst>
          </p:cNvPr>
          <p:cNvSpPr>
            <a:spLocks noChangeArrowheads="1"/>
          </p:cNvSpPr>
          <p:nvPr/>
        </p:nvSpPr>
        <p:spPr bwMode="blackWhite">
          <a:xfrm>
            <a:off x="6084888" y="2420938"/>
            <a:ext cx="3059112"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effectLst>
                  <a:outerShdw blurRad="38100" dist="38100" dir="2700000" algn="tl">
                    <a:srgbClr val="C0C0C0"/>
                  </a:outerShdw>
                </a:effectLst>
                <a:latin typeface="Times New Roman" panose="02020603050405020304" pitchFamily="18" charset="0"/>
              </a:rPr>
              <a:t>主期结晶完成后，某些残留非晶部分及结晶不完整部分继续进行的结晶和重排作用；其速率很慢→产品在使用中常因次期结晶的继续进行而影响性能→解决办法：退火（较高温度下将制品放置一段时间，加快</a:t>
            </a:r>
            <a:r>
              <a:rPr kumimoji="0" lang="zh-CN" altLang="en-US" sz="2400">
                <a:solidFill>
                  <a:srgbClr val="FF0000"/>
                </a:solidFill>
                <a:effectLst>
                  <a:outerShdw blurRad="38100" dist="38100" dir="2700000" algn="tl">
                    <a:srgbClr val="C0C0C0"/>
                  </a:outerShdw>
                </a:effectLst>
                <a:latin typeface="Times New Roman" panose="02020603050405020304" pitchFamily="18" charset="0"/>
              </a:rPr>
              <a:t>二次结晶</a:t>
            </a:r>
            <a:r>
              <a:rPr kumimoji="0" lang="zh-CN" altLang="en-US" sz="2400">
                <a:effectLst>
                  <a:outerShdw blurRad="38100" dist="38100" dir="2700000" algn="tl">
                    <a:srgbClr val="C0C0C0"/>
                  </a:outerShdw>
                </a:effectLst>
                <a:latin typeface="Times New Roman" panose="02020603050405020304" pitchFamily="18" charset="0"/>
              </a:rPr>
              <a:t>）。</a:t>
            </a:r>
          </a:p>
        </p:txBody>
      </p:sp>
      <p:sp>
        <p:nvSpPr>
          <p:cNvPr id="819221" name="Text Box 21">
            <a:extLst>
              <a:ext uri="{FF2B5EF4-FFF2-40B4-BE49-F238E27FC236}">
                <a16:creationId xmlns:a16="http://schemas.microsoft.com/office/drawing/2014/main" id="{1335903A-8CF1-469F-8561-AC26934707F8}"/>
              </a:ext>
            </a:extLst>
          </p:cNvPr>
          <p:cNvSpPr txBox="1">
            <a:spLocks noChangeArrowheads="1"/>
          </p:cNvSpPr>
          <p:nvPr/>
        </p:nvSpPr>
        <p:spPr bwMode="blackWhite">
          <a:xfrm>
            <a:off x="395288" y="3573463"/>
            <a:ext cx="2016125" cy="192722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latin typeface="Times New Roman" panose="02020603050405020304" pitchFamily="18" charset="0"/>
              </a:rPr>
              <a:t>有时</a:t>
            </a:r>
            <a:r>
              <a:rPr kumimoji="0" lang="en-US" altLang="zh-CN" sz="2400">
                <a:latin typeface="Times New Roman" panose="02020603050405020304" pitchFamily="18" charset="0"/>
              </a:rPr>
              <a:t>n</a:t>
            </a:r>
            <a:r>
              <a:rPr kumimoji="0" lang="zh-CN" altLang="en-US" sz="2400">
                <a:latin typeface="Times New Roman" panose="02020603050405020304" pitchFamily="18" charset="0"/>
              </a:rPr>
              <a:t>不是整数，可能是均相成核和异相成核同时存在</a:t>
            </a:r>
          </a:p>
        </p:txBody>
      </p:sp>
    </p:spTree>
  </p:cSld>
  <p:clrMapOvr>
    <a:masterClrMapping/>
  </p:clrMapOvr>
  <p:transition spd="med">
    <p:whee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6">
            <a:extLst>
              <a:ext uri="{FF2B5EF4-FFF2-40B4-BE49-F238E27FC236}">
                <a16:creationId xmlns:a16="http://schemas.microsoft.com/office/drawing/2014/main" id="{260C23C7-9DC8-4443-A210-46050ED08EDD}"/>
              </a:ext>
            </a:extLst>
          </p:cNvPr>
          <p:cNvSpPr>
            <a:spLocks noGrp="1"/>
          </p:cNvSpPr>
          <p:nvPr>
            <p:ph type="sldNum" sz="quarter" idx="12"/>
          </p:nvPr>
        </p:nvSpPr>
        <p:spPr/>
        <p:txBody>
          <a:bodyPr/>
          <a:lstStyle/>
          <a:p>
            <a:fld id="{4E924978-BAFD-4700-B731-D112C707329B}" type="slidenum">
              <a:rPr lang="en-US" altLang="zh-CN"/>
              <a:pPr/>
              <a:t>102</a:t>
            </a:fld>
            <a:endParaRPr lang="en-US" altLang="zh-CN"/>
          </a:p>
        </p:txBody>
      </p:sp>
      <p:sp>
        <p:nvSpPr>
          <p:cNvPr id="820227" name="Rectangle 3">
            <a:extLst>
              <a:ext uri="{FF2B5EF4-FFF2-40B4-BE49-F238E27FC236}">
                <a16:creationId xmlns:a16="http://schemas.microsoft.com/office/drawing/2014/main" id="{C094BC08-E7BF-4214-999C-7B517E267F2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20228" name="Rectangle 4">
            <a:extLst>
              <a:ext uri="{FF2B5EF4-FFF2-40B4-BE49-F238E27FC236}">
                <a16:creationId xmlns:a16="http://schemas.microsoft.com/office/drawing/2014/main" id="{5D378052-41C9-46F9-8120-8317A7F9888F}"/>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20229" name="Rectangle 5">
            <a:extLst>
              <a:ext uri="{FF2B5EF4-FFF2-40B4-BE49-F238E27FC236}">
                <a16:creationId xmlns:a16="http://schemas.microsoft.com/office/drawing/2014/main" id="{A5D46B78-A17D-4C0C-8CD9-A547BDDB3AB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20230" name="Rectangle 6">
            <a:extLst>
              <a:ext uri="{FF2B5EF4-FFF2-40B4-BE49-F238E27FC236}">
                <a16:creationId xmlns:a16="http://schemas.microsoft.com/office/drawing/2014/main" id="{2C9341A8-1EE8-43B2-9F23-22A46ADD88AA}"/>
              </a:ext>
            </a:extLst>
          </p:cNvPr>
          <p:cNvSpPr>
            <a:spLocks noChangeArrowheads="1"/>
          </p:cNvSpPr>
          <p:nvPr/>
        </p:nvSpPr>
        <p:spPr bwMode="auto">
          <a:xfrm>
            <a:off x="468313" y="1412875"/>
            <a:ext cx="4319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000066"/>
                </a:solidFill>
              </a:rPr>
              <a:t>温度的影响</a:t>
            </a:r>
          </a:p>
        </p:txBody>
      </p:sp>
      <p:sp>
        <p:nvSpPr>
          <p:cNvPr id="820231" name="Rectangle 7">
            <a:extLst>
              <a:ext uri="{FF2B5EF4-FFF2-40B4-BE49-F238E27FC236}">
                <a16:creationId xmlns:a16="http://schemas.microsoft.com/office/drawing/2014/main" id="{2511A394-D9DA-40FA-83CC-7DB1F0ACAC97}"/>
              </a:ext>
            </a:extLst>
          </p:cNvPr>
          <p:cNvSpPr>
            <a:spLocks noChangeArrowheads="1"/>
          </p:cNvSpPr>
          <p:nvPr/>
        </p:nvSpPr>
        <p:spPr bwMode="auto">
          <a:xfrm>
            <a:off x="468313" y="4508500"/>
            <a:ext cx="8207375" cy="15906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b="0"/>
              <a:t>(</a:t>
            </a:r>
            <a:r>
              <a:rPr kumimoji="0" lang="en-US" altLang="zh-CN" sz="2400"/>
              <a:t>3) </a:t>
            </a:r>
            <a:r>
              <a:rPr kumimoji="0" lang="zh-CN" altLang="en-US" sz="2400"/>
              <a:t>对于同一高聚物，总可以找到一个温度，在此温度下，它的总结晶速度最大，高于或低于这个温度，结晶速度都要降低，这个温度为Ｔ</a:t>
            </a:r>
            <a:r>
              <a:rPr kumimoji="0" lang="zh-CN" altLang="en-US" sz="2400" baseline="-12000"/>
              <a:t>ｍａｘ</a:t>
            </a:r>
            <a:r>
              <a:rPr kumimoji="0" lang="zh-CN" altLang="en-US" sz="2400"/>
              <a:t>（最大结晶速率时的温度）。多数聚合物结晶速率最大的温度在Ｔ</a:t>
            </a:r>
            <a:r>
              <a:rPr kumimoji="0" lang="zh-CN" altLang="en-US" sz="2400" baseline="-14000"/>
              <a:t>ｍ</a:t>
            </a:r>
            <a:r>
              <a:rPr kumimoji="0" lang="zh-CN" altLang="en-US" sz="2400"/>
              <a:t>的</a:t>
            </a:r>
            <a:r>
              <a:rPr kumimoji="0" lang="en-US" altLang="zh-CN" sz="2400"/>
              <a:t>0.8-0.85</a:t>
            </a:r>
            <a:r>
              <a:rPr kumimoji="0" lang="zh-CN" altLang="en-US" sz="2400"/>
              <a:t>之间：</a:t>
            </a:r>
          </a:p>
        </p:txBody>
      </p:sp>
      <p:sp>
        <p:nvSpPr>
          <p:cNvPr id="820232" name="Rectangle 8">
            <a:extLst>
              <a:ext uri="{FF2B5EF4-FFF2-40B4-BE49-F238E27FC236}">
                <a16:creationId xmlns:a16="http://schemas.microsoft.com/office/drawing/2014/main" id="{4C498E56-2D97-4168-834E-10E862DC8DD8}"/>
              </a:ext>
            </a:extLst>
          </p:cNvPr>
          <p:cNvSpPr>
            <a:spLocks noChangeArrowheads="1"/>
          </p:cNvSpPr>
          <p:nvPr/>
        </p:nvSpPr>
        <p:spPr bwMode="auto">
          <a:xfrm>
            <a:off x="539750" y="2205038"/>
            <a:ext cx="8064500" cy="531812"/>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(1) </a:t>
            </a:r>
            <a:r>
              <a:rPr kumimoji="0" lang="zh-CN" altLang="en-US" sz="2400"/>
              <a:t>聚合物的结晶范围在Ｔ</a:t>
            </a:r>
            <a:r>
              <a:rPr kumimoji="0" lang="zh-CN" altLang="en-US" sz="2400" baseline="-25000"/>
              <a:t>ｇ</a:t>
            </a:r>
            <a:r>
              <a:rPr kumimoji="0" lang="zh-CN" altLang="en-US" sz="2400"/>
              <a:t>和Ｔ</a:t>
            </a:r>
            <a:r>
              <a:rPr kumimoji="0" lang="zh-CN" altLang="en-US" sz="2400" baseline="-25000"/>
              <a:t>ｍ</a:t>
            </a:r>
            <a:r>
              <a:rPr kumimoji="0" lang="zh-CN" altLang="en-US" sz="2400"/>
              <a:t>之间</a:t>
            </a:r>
            <a:r>
              <a:rPr kumimoji="0" lang="zh-CN" altLang="en-US" sz="1800"/>
              <a:t>。</a:t>
            </a:r>
          </a:p>
        </p:txBody>
      </p:sp>
      <p:sp>
        <p:nvSpPr>
          <p:cNvPr id="820235" name="Rectangle 11">
            <a:extLst>
              <a:ext uri="{FF2B5EF4-FFF2-40B4-BE49-F238E27FC236}">
                <a16:creationId xmlns:a16="http://schemas.microsoft.com/office/drawing/2014/main" id="{166A6014-CE60-4E02-91DF-F45182835418}"/>
              </a:ext>
            </a:extLst>
          </p:cNvPr>
          <p:cNvSpPr>
            <a:spLocks noGrp="1" noChangeArrowheads="1"/>
          </p:cNvSpPr>
          <p:nvPr>
            <p:ph type="title"/>
          </p:nvPr>
        </p:nvSpPr>
        <p:spPr>
          <a:xfrm>
            <a:off x="468313" y="620713"/>
            <a:ext cx="8229600" cy="652462"/>
          </a:xfrm>
          <a:noFill/>
          <a:ln/>
        </p:spPr>
        <p:txBody>
          <a:bodyPr/>
          <a:lstStyle/>
          <a:p>
            <a:r>
              <a:rPr lang="zh-CN" altLang="en-US" sz="4000" b="1" dirty="0">
                <a:solidFill>
                  <a:srgbClr val="FF0000"/>
                </a:solidFill>
                <a:latin typeface="楷体_GB2312" pitchFamily="1" charset="-122"/>
                <a:ea typeface="楷体_GB2312" pitchFamily="1" charset="-122"/>
              </a:rPr>
              <a:t>影响结晶速率的因素</a:t>
            </a:r>
          </a:p>
        </p:txBody>
      </p:sp>
      <p:sp>
        <p:nvSpPr>
          <p:cNvPr id="820237" name="Rectangle 13">
            <a:extLst>
              <a:ext uri="{FF2B5EF4-FFF2-40B4-BE49-F238E27FC236}">
                <a16:creationId xmlns:a16="http://schemas.microsoft.com/office/drawing/2014/main" id="{E8AB8E84-7A4B-443D-9B09-EDB5FF884806}"/>
              </a:ext>
            </a:extLst>
          </p:cNvPr>
          <p:cNvSpPr>
            <a:spLocks noChangeArrowheads="1"/>
          </p:cNvSpPr>
          <p:nvPr/>
        </p:nvSpPr>
        <p:spPr bwMode="auto">
          <a:xfrm>
            <a:off x="468313" y="2997200"/>
            <a:ext cx="8207375" cy="12255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dirty="0"/>
              <a:t>(2)</a:t>
            </a:r>
            <a:r>
              <a:rPr kumimoji="0" lang="zh-CN" altLang="en-US" sz="2400" dirty="0"/>
              <a:t>一个聚合物的结晶敏感温度区域一般处于其熔点Ｔ</a:t>
            </a:r>
            <a:r>
              <a:rPr kumimoji="0" lang="zh-CN" altLang="en-US" sz="2400" baseline="-14000" dirty="0"/>
              <a:t>ｍ</a:t>
            </a:r>
            <a:r>
              <a:rPr kumimoji="0" lang="zh-CN" altLang="en-US" sz="2400" dirty="0"/>
              <a:t>以下１０℃和Ｔ</a:t>
            </a:r>
            <a:r>
              <a:rPr kumimoji="0" lang="zh-CN" altLang="en-US" sz="2400" baseline="-14000" dirty="0"/>
              <a:t>ｇ</a:t>
            </a:r>
            <a:r>
              <a:rPr kumimoji="0" lang="zh-CN" altLang="en-US" sz="2400" dirty="0"/>
              <a:t>以上３０℃之间。结晶敏感区域（Ｔ</a:t>
            </a:r>
            <a:r>
              <a:rPr kumimoji="0" lang="zh-CN" altLang="en-US" sz="2400" baseline="-16000" dirty="0"/>
              <a:t>ｇ</a:t>
            </a:r>
            <a:r>
              <a:rPr kumimoji="0" lang="zh-CN" altLang="en-US" sz="2400" dirty="0"/>
              <a:t>＋</a:t>
            </a:r>
            <a:r>
              <a:rPr kumimoji="0" lang="en-US" altLang="zh-CN" sz="2400" dirty="0"/>
              <a:t>30℃</a:t>
            </a:r>
            <a:r>
              <a:rPr kumimoji="0" lang="zh-CN" altLang="en-US" sz="2400" dirty="0"/>
              <a:t>＜</a:t>
            </a:r>
            <a:r>
              <a:rPr kumimoji="0" lang="en-US" altLang="zh-CN" sz="2400" dirty="0"/>
              <a:t>T</a:t>
            </a:r>
            <a:r>
              <a:rPr kumimoji="0" lang="zh-CN" altLang="en-US" sz="2400" dirty="0"/>
              <a:t>＜Ｔ</a:t>
            </a:r>
            <a:r>
              <a:rPr kumimoji="0" lang="zh-CN" altLang="en-US" sz="2400" baseline="-14000" dirty="0"/>
              <a:t>ｍ</a:t>
            </a:r>
            <a:r>
              <a:rPr kumimoji="0" lang="en-US" altLang="zh-CN" sz="2400" dirty="0"/>
              <a:t>-10℃</a:t>
            </a:r>
            <a:r>
              <a:rPr kumimoji="0" lang="zh-CN" altLang="en-US" sz="2400" dirty="0"/>
              <a:t>）。</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414A25A8-7456-42B3-900F-B8A37967AB24}"/>
              </a:ext>
            </a:extLst>
          </p:cNvPr>
          <p:cNvSpPr>
            <a:spLocks noGrp="1"/>
          </p:cNvSpPr>
          <p:nvPr>
            <p:ph type="sldNum" sz="quarter" idx="12"/>
          </p:nvPr>
        </p:nvSpPr>
        <p:spPr/>
        <p:txBody>
          <a:bodyPr/>
          <a:lstStyle/>
          <a:p>
            <a:fld id="{C6E4A820-ACB7-4DD2-8D0B-CDB353A0F807}" type="slidenum">
              <a:rPr lang="en-US" altLang="zh-CN"/>
              <a:pPr/>
              <a:t>103</a:t>
            </a:fld>
            <a:endParaRPr lang="en-US" altLang="zh-CN"/>
          </a:p>
        </p:txBody>
      </p:sp>
      <mc:AlternateContent xmlns:mc="http://schemas.openxmlformats.org/markup-compatibility/2006">
        <mc:Choice xmlns:a14="http://schemas.microsoft.com/office/drawing/2010/main" Requires="a14">
          <p:sp>
            <p:nvSpPr>
              <p:cNvPr id="825359" name="Object 15">
                <a:extLst>
                  <a:ext uri="{FF2B5EF4-FFF2-40B4-BE49-F238E27FC236}">
                    <a16:creationId xmlns:a16="http://schemas.microsoft.com/office/drawing/2014/main" id="{8DE978EE-9B42-416C-8A4C-140684915DE1}"/>
                  </a:ext>
                </a:extLst>
              </p:cNvPr>
              <p:cNvSpPr txBox="1"/>
              <p:nvPr/>
            </p:nvSpPr>
            <p:spPr bwMode="auto">
              <a:xfrm>
                <a:off x="3924300" y="5445125"/>
                <a:ext cx="3744913" cy="630238"/>
              </a:xfrm>
              <a:prstGeom prst="rect">
                <a:avLst/>
              </a:prstGeom>
              <a:solidFill>
                <a:srgbClr val="00008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𝑇𝑚</m:t>
                          </m:r>
                        </m:e>
                        <m:sub>
                          <m:r>
                            <m:rPr>
                              <m:sty m:val="p"/>
                            </m:rPr>
                            <a:rPr lang="zh-CN" altLang="en-US" i="0">
                              <a:solidFill>
                                <a:srgbClr val="FFFFFF"/>
                              </a:solidFill>
                              <a:latin typeface="Cambria Math" panose="02040503050406030204" pitchFamily="18" charset="0"/>
                            </a:rPr>
                            <m:t>max</m:t>
                          </m:r>
                        </m:sub>
                      </m:sSub>
                    </m:oMath>
                  </m:oMathPara>
                </a14:m>
                <a:endParaRPr lang="zh-CN" altLang="en-US"/>
              </a:p>
            </p:txBody>
          </p:sp>
        </mc:Choice>
        <mc:Fallback>
          <p:sp>
            <p:nvSpPr>
              <p:cNvPr id="825359" name="Object 15">
                <a:extLst>
                  <a:ext uri="{FF2B5EF4-FFF2-40B4-BE49-F238E27FC236}">
                    <a16:creationId xmlns:a16="http://schemas.microsoft.com/office/drawing/2014/main" id="{8DE978EE-9B42-416C-8A4C-140684915DE1}"/>
                  </a:ext>
                </a:extLst>
              </p:cNvPr>
              <p:cNvSpPr txBox="1">
                <a:spLocks noRot="1" noChangeAspect="1" noMove="1" noResize="1" noEditPoints="1" noAdjustHandles="1" noChangeArrowheads="1" noChangeShapeType="1" noTextEdit="1"/>
              </p:cNvSpPr>
              <p:nvPr/>
            </p:nvSpPr>
            <p:spPr bwMode="auto">
              <a:xfrm>
                <a:off x="3924300" y="5445125"/>
                <a:ext cx="3744913" cy="630238"/>
              </a:xfrm>
              <a:prstGeom prst="rect">
                <a:avLst/>
              </a:prstGeom>
              <a:blipFill>
                <a:blip r:embed="rId2"/>
                <a:stretch>
                  <a:fillRect/>
                </a:stretch>
              </a:blipFill>
            </p:spPr>
            <p:txBody>
              <a:bodyPr/>
              <a:lstStyle/>
              <a:p>
                <a:r>
                  <a:rPr lang="zh-CN" altLang="en-US">
                    <a:noFill/>
                  </a:rPr>
                  <a:t> </a:t>
                </a:r>
              </a:p>
            </p:txBody>
          </p:sp>
        </mc:Fallback>
      </mc:AlternateContent>
      <p:sp>
        <p:nvSpPr>
          <p:cNvPr id="825360" name="Text Box 16">
            <a:extLst>
              <a:ext uri="{FF2B5EF4-FFF2-40B4-BE49-F238E27FC236}">
                <a16:creationId xmlns:a16="http://schemas.microsoft.com/office/drawing/2014/main" id="{56A00A97-612E-4EFA-80A8-8A508961D1A1}"/>
              </a:ext>
            </a:extLst>
          </p:cNvPr>
          <p:cNvSpPr txBox="1">
            <a:spLocks noChangeArrowheads="1"/>
          </p:cNvSpPr>
          <p:nvPr/>
        </p:nvSpPr>
        <p:spPr bwMode="auto">
          <a:xfrm>
            <a:off x="323850" y="5445125"/>
            <a:ext cx="3455988" cy="576263"/>
          </a:xfrm>
          <a:prstGeom prst="rect">
            <a:avLst/>
          </a:prstGeom>
          <a:noFill/>
          <a:ln w="57150" cmpd="thickThin">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latin typeface="Arial" panose="020B0604020202020204" pitchFamily="34" charset="0"/>
              </a:rPr>
              <a:t>最大结晶速度温度</a:t>
            </a:r>
          </a:p>
        </p:txBody>
      </p:sp>
      <p:pic>
        <p:nvPicPr>
          <p:cNvPr id="825365" name="Picture 21" descr="1">
            <a:extLst>
              <a:ext uri="{FF2B5EF4-FFF2-40B4-BE49-F238E27FC236}">
                <a16:creationId xmlns:a16="http://schemas.microsoft.com/office/drawing/2014/main" id="{7B09F737-99B2-4E6D-8DFB-54C29F34C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5538"/>
            <a:ext cx="7581900" cy="405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C9D3FF27-67D7-4FE5-A00E-D8C559BB6055}"/>
              </a:ext>
            </a:extLst>
          </p:cNvPr>
          <p:cNvSpPr>
            <a:spLocks noGrp="1"/>
          </p:cNvSpPr>
          <p:nvPr>
            <p:ph type="sldNum" sz="quarter" idx="12"/>
          </p:nvPr>
        </p:nvSpPr>
        <p:spPr/>
        <p:txBody>
          <a:bodyPr/>
          <a:lstStyle/>
          <a:p>
            <a:fld id="{F06804DA-CBE6-4CA1-87F3-AEECDDFA9E98}" type="slidenum">
              <a:rPr lang="en-US" altLang="zh-CN"/>
              <a:pPr/>
              <a:t>104</a:t>
            </a:fld>
            <a:endParaRPr lang="en-US" altLang="zh-CN"/>
          </a:p>
        </p:txBody>
      </p:sp>
      <p:sp>
        <p:nvSpPr>
          <p:cNvPr id="822274" name="Rectangle 2">
            <a:extLst>
              <a:ext uri="{FF2B5EF4-FFF2-40B4-BE49-F238E27FC236}">
                <a16:creationId xmlns:a16="http://schemas.microsoft.com/office/drawing/2014/main" id="{55BE5FCD-9DBE-4FDF-9FE9-90ABBF79B6EC}"/>
              </a:ext>
            </a:extLst>
          </p:cNvPr>
          <p:cNvSpPr>
            <a:spLocks noGrp="1" noChangeArrowheads="1"/>
          </p:cNvSpPr>
          <p:nvPr>
            <p:ph type="title"/>
          </p:nvPr>
        </p:nvSpPr>
        <p:spPr>
          <a:xfrm>
            <a:off x="457200" y="765175"/>
            <a:ext cx="8229600" cy="652463"/>
          </a:xfrm>
        </p:spPr>
        <p:txBody>
          <a:bodyPr/>
          <a:lstStyle/>
          <a:p>
            <a:r>
              <a:rPr lang="zh-CN" altLang="en-US" sz="4000" b="1">
                <a:solidFill>
                  <a:schemeClr val="bg2"/>
                </a:solidFill>
                <a:ea typeface="楷体_GB2312" pitchFamily="1" charset="-122"/>
              </a:rPr>
              <a:t>结晶温度对结晶速度的影响</a:t>
            </a:r>
          </a:p>
        </p:txBody>
      </p:sp>
      <p:sp>
        <p:nvSpPr>
          <p:cNvPr id="822275" name="Rectangle 3">
            <a:extLst>
              <a:ext uri="{FF2B5EF4-FFF2-40B4-BE49-F238E27FC236}">
                <a16:creationId xmlns:a16="http://schemas.microsoft.com/office/drawing/2014/main" id="{52763EC6-8861-4F6D-B4F5-9FFA7631F9D1}"/>
              </a:ext>
            </a:extLst>
          </p:cNvPr>
          <p:cNvSpPr>
            <a:spLocks noGrp="1" noChangeArrowheads="1"/>
          </p:cNvSpPr>
          <p:nvPr>
            <p:ph type="body" idx="1"/>
          </p:nvPr>
        </p:nvSpPr>
        <p:spPr>
          <a:xfrm>
            <a:off x="827088" y="1557338"/>
            <a:ext cx="7859712" cy="4608512"/>
          </a:xfrm>
        </p:spPr>
        <p:txBody>
          <a:bodyPr/>
          <a:lstStyle/>
          <a:p>
            <a:pPr>
              <a:lnSpc>
                <a:spcPct val="110000"/>
              </a:lnSpc>
            </a:pPr>
            <a:r>
              <a:rPr lang="zh-CN" altLang="en-US" b="1">
                <a:latin typeface="楷体_GB2312" pitchFamily="1" charset="-122"/>
                <a:ea typeface="楷体_GB2312" pitchFamily="1" charset="-122"/>
              </a:rPr>
              <a:t>成核过程</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涉及晶核的形成与稳定</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温度越高</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分子链的聚集越不容易</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而且形成的晶核也不稳定</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因此</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温度越高</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成核速度越慢</a:t>
            </a:r>
          </a:p>
          <a:p>
            <a:pPr>
              <a:lnSpc>
                <a:spcPct val="110000"/>
              </a:lnSpc>
            </a:pPr>
            <a:r>
              <a:rPr lang="zh-CN" altLang="en-US" b="1">
                <a:latin typeface="楷体_GB2312" pitchFamily="1" charset="-122"/>
                <a:ea typeface="楷体_GB2312" pitchFamily="1" charset="-122"/>
              </a:rPr>
              <a:t>生长过程</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涉及分子链向晶核扩散与规整堆砌</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温度越低</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分子链</a:t>
            </a:r>
            <a:r>
              <a:rPr lang="en-US" altLang="zh-CN" b="1">
                <a:latin typeface="楷体_GB2312" pitchFamily="1" charset="-122"/>
                <a:ea typeface="楷体_GB2312" pitchFamily="1" charset="-122"/>
              </a:rPr>
              <a:t>(</a:t>
            </a:r>
            <a:r>
              <a:rPr lang="zh-CN" altLang="en-US" b="1">
                <a:latin typeface="楷体_GB2312" pitchFamily="1" charset="-122"/>
                <a:ea typeface="楷体_GB2312" pitchFamily="1" charset="-122"/>
              </a:rPr>
              <a:t>链段</a:t>
            </a:r>
            <a:r>
              <a:rPr lang="en-US" altLang="zh-CN" b="1">
                <a:latin typeface="楷体_GB2312" pitchFamily="1" charset="-122"/>
                <a:ea typeface="楷体_GB2312" pitchFamily="1" charset="-122"/>
              </a:rPr>
              <a:t>)</a:t>
            </a:r>
            <a:r>
              <a:rPr lang="zh-CN" altLang="en-US" b="1">
                <a:latin typeface="楷体_GB2312" pitchFamily="1" charset="-122"/>
                <a:ea typeface="楷体_GB2312" pitchFamily="1" charset="-122"/>
              </a:rPr>
              <a:t>的活动能力越小</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生长速度越慢</a:t>
            </a:r>
          </a:p>
          <a:p>
            <a:pPr>
              <a:lnSpc>
                <a:spcPct val="110000"/>
              </a:lnSpc>
            </a:pPr>
            <a:r>
              <a:rPr lang="zh-CN" altLang="en-US" b="1">
                <a:latin typeface="楷体_GB2312" pitchFamily="1" charset="-122"/>
                <a:ea typeface="楷体_GB2312" pitchFamily="1" charset="-122"/>
              </a:rPr>
              <a:t>总结晶速度</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在</a:t>
            </a:r>
            <a:r>
              <a:rPr lang="en-US" altLang="zh-CN" b="1" i="1">
                <a:latin typeface="楷体_GB2312" pitchFamily="1" charset="-122"/>
                <a:ea typeface="楷体_GB2312" pitchFamily="1" charset="-122"/>
              </a:rPr>
              <a:t>T</a:t>
            </a:r>
            <a:r>
              <a:rPr lang="en-US" altLang="zh-CN" b="1" baseline="-25000">
                <a:latin typeface="楷体_GB2312" pitchFamily="1" charset="-122"/>
                <a:ea typeface="楷体_GB2312" pitchFamily="1" charset="-122"/>
              </a:rPr>
              <a:t>g</a:t>
            </a:r>
            <a:r>
              <a:rPr lang="en-US" altLang="zh-CN" b="1">
                <a:latin typeface="楷体_GB2312" pitchFamily="1" charset="-122"/>
                <a:ea typeface="楷体_GB2312" pitchFamily="1" charset="-122"/>
              </a:rPr>
              <a:t>-</a:t>
            </a:r>
            <a:r>
              <a:rPr lang="en-US" altLang="zh-CN" b="1" i="1">
                <a:latin typeface="楷体_GB2312" pitchFamily="1" charset="-122"/>
                <a:ea typeface="楷体_GB2312" pitchFamily="1" charset="-122"/>
              </a:rPr>
              <a:t>T</a:t>
            </a:r>
            <a:r>
              <a:rPr lang="en-US" altLang="zh-CN" b="1" baseline="-25000">
                <a:latin typeface="楷体_GB2312" pitchFamily="1" charset="-122"/>
                <a:ea typeface="楷体_GB2312" pitchFamily="1" charset="-122"/>
              </a:rPr>
              <a:t>m</a:t>
            </a:r>
            <a:r>
              <a:rPr lang="zh-CN" altLang="en-US" b="1">
                <a:latin typeface="楷体_GB2312" pitchFamily="1" charset="-122"/>
                <a:ea typeface="楷体_GB2312" pitchFamily="1" charset="-122"/>
              </a:rPr>
              <a:t>之间可以结晶</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但结晶速度有低温时受生长过程控制</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在高温时受成核过程控制</a:t>
            </a:r>
            <a:r>
              <a:rPr lang="en-US" altLang="zh-CN" b="1">
                <a:latin typeface="楷体_GB2312" pitchFamily="1" charset="-122"/>
                <a:ea typeface="楷体_GB2312" pitchFamily="1" charset="-122"/>
              </a:rPr>
              <a:t>, </a:t>
            </a:r>
            <a:r>
              <a:rPr lang="zh-CN" altLang="en-US" b="1">
                <a:latin typeface="楷体_GB2312" pitchFamily="1" charset="-122"/>
                <a:ea typeface="楷体_GB2312" pitchFamily="1" charset="-122"/>
              </a:rPr>
              <a:t>存在一个最大结晶速度温度</a:t>
            </a:r>
          </a:p>
        </p:txBody>
      </p:sp>
      <p:sp>
        <p:nvSpPr>
          <p:cNvPr id="822276" name="Line 4">
            <a:extLst>
              <a:ext uri="{FF2B5EF4-FFF2-40B4-BE49-F238E27FC236}">
                <a16:creationId xmlns:a16="http://schemas.microsoft.com/office/drawing/2014/main" id="{5DF7E664-9149-42A3-ABA3-C21C350DCF60}"/>
              </a:ext>
            </a:extLst>
          </p:cNvPr>
          <p:cNvSpPr>
            <a:spLocks noChangeShapeType="1"/>
          </p:cNvSpPr>
          <p:nvPr/>
        </p:nvSpPr>
        <p:spPr bwMode="auto">
          <a:xfrm>
            <a:off x="539750" y="3141663"/>
            <a:ext cx="8353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277" name="Line 5">
            <a:extLst>
              <a:ext uri="{FF2B5EF4-FFF2-40B4-BE49-F238E27FC236}">
                <a16:creationId xmlns:a16="http://schemas.microsoft.com/office/drawing/2014/main" id="{91923E55-CC44-4DFA-988D-6EB853D08AEC}"/>
              </a:ext>
            </a:extLst>
          </p:cNvPr>
          <p:cNvSpPr>
            <a:spLocks noChangeShapeType="1"/>
          </p:cNvSpPr>
          <p:nvPr/>
        </p:nvSpPr>
        <p:spPr bwMode="auto">
          <a:xfrm>
            <a:off x="790575" y="4581525"/>
            <a:ext cx="8353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spd="med">
    <p:wheel spokes="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2A2CD133-A3F0-4AB4-90F0-4EC49DA03272}"/>
              </a:ext>
            </a:extLst>
          </p:cNvPr>
          <p:cNvSpPr>
            <a:spLocks noGrp="1"/>
          </p:cNvSpPr>
          <p:nvPr>
            <p:ph type="sldNum" sz="quarter" idx="12"/>
          </p:nvPr>
        </p:nvSpPr>
        <p:spPr/>
        <p:txBody>
          <a:bodyPr/>
          <a:lstStyle/>
          <a:p>
            <a:fld id="{EA868C60-391A-4225-946B-57FA6FE37EDE}" type="slidenum">
              <a:rPr lang="en-US" altLang="zh-CN"/>
              <a:pPr/>
              <a:t>105</a:t>
            </a:fld>
            <a:endParaRPr lang="en-US" altLang="zh-CN"/>
          </a:p>
        </p:txBody>
      </p:sp>
      <p:sp>
        <p:nvSpPr>
          <p:cNvPr id="827394" name="Rectangle 2">
            <a:extLst>
              <a:ext uri="{FF2B5EF4-FFF2-40B4-BE49-F238E27FC236}">
                <a16:creationId xmlns:a16="http://schemas.microsoft.com/office/drawing/2014/main" id="{36C63284-89A9-44A2-BF18-AB6D3CBC4EDD}"/>
              </a:ext>
            </a:extLst>
          </p:cNvPr>
          <p:cNvSpPr>
            <a:spLocks noGrp="1" noChangeArrowheads="1"/>
          </p:cNvSpPr>
          <p:nvPr>
            <p:ph type="body" idx="1"/>
          </p:nvPr>
        </p:nvSpPr>
        <p:spPr>
          <a:xfrm>
            <a:off x="468313" y="1557338"/>
            <a:ext cx="8229600" cy="3671887"/>
          </a:xfrm>
        </p:spPr>
        <p:txBody>
          <a:bodyPr/>
          <a:lstStyle/>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p>
          <a:p>
            <a:endParaRPr lang="en-US" altLang="zh-CN" sz="2000"/>
          </a:p>
        </p:txBody>
      </p:sp>
      <p:sp>
        <p:nvSpPr>
          <p:cNvPr id="827395" name="Rectangle 3">
            <a:extLst>
              <a:ext uri="{FF2B5EF4-FFF2-40B4-BE49-F238E27FC236}">
                <a16:creationId xmlns:a16="http://schemas.microsoft.com/office/drawing/2014/main" id="{11FF2928-B425-4B5C-91F8-9E8F1EA03794}"/>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7396" name="Rectangle 4">
            <a:extLst>
              <a:ext uri="{FF2B5EF4-FFF2-40B4-BE49-F238E27FC236}">
                <a16:creationId xmlns:a16="http://schemas.microsoft.com/office/drawing/2014/main" id="{999F16FC-A8C1-4CD4-A834-878F2B3EC676}"/>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7397" name="Rectangle 5">
            <a:extLst>
              <a:ext uri="{FF2B5EF4-FFF2-40B4-BE49-F238E27FC236}">
                <a16:creationId xmlns:a16="http://schemas.microsoft.com/office/drawing/2014/main" id="{E2421465-EF19-431F-9499-808AE256C003}"/>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7399" name="Text Box 7">
            <a:extLst>
              <a:ext uri="{FF2B5EF4-FFF2-40B4-BE49-F238E27FC236}">
                <a16:creationId xmlns:a16="http://schemas.microsoft.com/office/drawing/2014/main" id="{C67514BF-94A3-446C-87E2-55BC77EEFE1D}"/>
              </a:ext>
            </a:extLst>
          </p:cNvPr>
          <p:cNvSpPr txBox="1">
            <a:spLocks noChangeArrowheads="1"/>
          </p:cNvSpPr>
          <p:nvPr/>
        </p:nvSpPr>
        <p:spPr bwMode="auto">
          <a:xfrm>
            <a:off x="539750" y="836613"/>
            <a:ext cx="48244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分子结构的影响</a:t>
            </a:r>
          </a:p>
        </p:txBody>
      </p:sp>
      <p:sp>
        <p:nvSpPr>
          <p:cNvPr id="827400" name="Rectangle 8">
            <a:extLst>
              <a:ext uri="{FF2B5EF4-FFF2-40B4-BE49-F238E27FC236}">
                <a16:creationId xmlns:a16="http://schemas.microsoft.com/office/drawing/2014/main" id="{5A11F205-24BC-4D3F-8322-587D4980935F}"/>
              </a:ext>
            </a:extLst>
          </p:cNvPr>
          <p:cNvSpPr>
            <a:spLocks noChangeArrowheads="1"/>
          </p:cNvSpPr>
          <p:nvPr/>
        </p:nvSpPr>
        <p:spPr bwMode="auto">
          <a:xfrm>
            <a:off x="539750" y="1557338"/>
            <a:ext cx="8064500" cy="14446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en-US" altLang="zh-CN" sz="2400"/>
              <a:t>⑴ </a:t>
            </a:r>
            <a:r>
              <a:rPr kumimoji="0" lang="zh-CN" altLang="en-US" sz="2400"/>
              <a:t>结构简单的分子：例如，聚乙烯、聚四氟乙烯。</a:t>
            </a:r>
            <a:r>
              <a:rPr kumimoji="0" lang="zh-CN" altLang="en-US" sz="2400">
                <a:latin typeface="Arial" panose="020B0604020202020204" pitchFamily="34" charset="0"/>
              </a:rPr>
              <a:t> </a:t>
            </a:r>
            <a:r>
              <a:rPr kumimoji="0" lang="zh-CN" altLang="en-US" sz="2400"/>
              <a:t>链的对称性、立体规整度越高，取代基的空间位阻越小，链越柔顺，结晶速度越大。 </a:t>
            </a:r>
          </a:p>
        </p:txBody>
      </p:sp>
      <p:sp>
        <p:nvSpPr>
          <p:cNvPr id="827401" name="Rectangle 9">
            <a:extLst>
              <a:ext uri="{FF2B5EF4-FFF2-40B4-BE49-F238E27FC236}">
                <a16:creationId xmlns:a16="http://schemas.microsoft.com/office/drawing/2014/main" id="{298DA901-AAF2-4DDC-9F18-3720386AA223}"/>
              </a:ext>
            </a:extLst>
          </p:cNvPr>
          <p:cNvSpPr>
            <a:spLocks noChangeArrowheads="1"/>
          </p:cNvSpPr>
          <p:nvPr/>
        </p:nvSpPr>
        <p:spPr bwMode="auto">
          <a:xfrm>
            <a:off x="539750" y="3284538"/>
            <a:ext cx="8064500" cy="10064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en-US" altLang="zh-CN" sz="2400"/>
              <a:t>⑵ </a:t>
            </a:r>
            <a:r>
              <a:rPr kumimoji="0" lang="zh-CN" altLang="en-US" sz="2400"/>
              <a:t>含极性基团，特别是能形成氢键的高聚物：例如，聚酰胺，</a:t>
            </a:r>
            <a:r>
              <a:rPr kumimoji="0" lang="zh-CN" altLang="en-US" sz="2400">
                <a:latin typeface="Arial" panose="020B0604020202020204" pitchFamily="34" charset="0"/>
              </a:rPr>
              <a:t> </a:t>
            </a:r>
            <a:r>
              <a:rPr kumimoji="0" lang="zh-CN" altLang="en-US" sz="2400"/>
              <a:t>结晶速度稍慢于聚乙烯。</a:t>
            </a:r>
          </a:p>
        </p:txBody>
      </p:sp>
      <p:sp>
        <p:nvSpPr>
          <p:cNvPr id="827402" name="Rectangle 10">
            <a:extLst>
              <a:ext uri="{FF2B5EF4-FFF2-40B4-BE49-F238E27FC236}">
                <a16:creationId xmlns:a16="http://schemas.microsoft.com/office/drawing/2014/main" id="{4D1A4E20-9591-405E-88B7-F302BCF07A27}"/>
              </a:ext>
            </a:extLst>
          </p:cNvPr>
          <p:cNvSpPr>
            <a:spLocks noChangeArrowheads="1"/>
          </p:cNvSpPr>
          <p:nvPr/>
        </p:nvSpPr>
        <p:spPr bwMode="auto">
          <a:xfrm>
            <a:off x="539750" y="4652963"/>
            <a:ext cx="8064500" cy="10064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en-US" altLang="zh-CN" sz="2400"/>
              <a:t>⑶ </a:t>
            </a:r>
            <a:r>
              <a:rPr kumimoji="0" lang="zh-CN" altLang="en-US" sz="2400"/>
              <a:t>分子链带有庞大侧基或主链含有苯环、共扼双键的高聚物：</a:t>
            </a:r>
            <a:r>
              <a:rPr kumimoji="0" lang="zh-CN" altLang="en-US" sz="2400">
                <a:latin typeface="Arial" panose="020B0604020202020204" pitchFamily="34" charset="0"/>
              </a:rPr>
              <a:t> </a:t>
            </a:r>
            <a:r>
              <a:rPr kumimoji="0" lang="zh-CN" altLang="en-US" sz="2400"/>
              <a:t>空间阻碍或链段刚性越大，结晶速度越慢。</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B3D7B101-1D7F-4A9C-A1EA-9B2A650E1AC0}"/>
              </a:ext>
            </a:extLst>
          </p:cNvPr>
          <p:cNvSpPr>
            <a:spLocks noGrp="1"/>
          </p:cNvSpPr>
          <p:nvPr>
            <p:ph type="sldNum" sz="quarter" idx="12"/>
          </p:nvPr>
        </p:nvSpPr>
        <p:spPr/>
        <p:txBody>
          <a:bodyPr/>
          <a:lstStyle/>
          <a:p>
            <a:fld id="{88889798-4F1A-499D-8C04-88AD95487AC6}" type="slidenum">
              <a:rPr lang="en-US" altLang="zh-CN"/>
              <a:pPr/>
              <a:t>106</a:t>
            </a:fld>
            <a:endParaRPr lang="en-US" altLang="zh-CN"/>
          </a:p>
        </p:txBody>
      </p:sp>
      <p:sp>
        <p:nvSpPr>
          <p:cNvPr id="832514" name="Rectangle 2">
            <a:extLst>
              <a:ext uri="{FF2B5EF4-FFF2-40B4-BE49-F238E27FC236}">
                <a16:creationId xmlns:a16="http://schemas.microsoft.com/office/drawing/2014/main" id="{A6E20F3C-209D-4AD6-B1B4-B6FB27982622}"/>
              </a:ext>
            </a:extLst>
          </p:cNvPr>
          <p:cNvSpPr>
            <a:spLocks noGrp="1" noChangeArrowheads="1"/>
          </p:cNvSpPr>
          <p:nvPr>
            <p:ph type="body" idx="1"/>
          </p:nvPr>
        </p:nvSpPr>
        <p:spPr>
          <a:xfrm>
            <a:off x="468313" y="1557338"/>
            <a:ext cx="8229600" cy="3671887"/>
          </a:xfrm>
        </p:spPr>
        <p:txBody>
          <a:bodyPr/>
          <a:lstStyle/>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p>
          <a:p>
            <a:endParaRPr lang="en-US" altLang="zh-CN" sz="2000"/>
          </a:p>
        </p:txBody>
      </p:sp>
      <p:sp>
        <p:nvSpPr>
          <p:cNvPr id="832515" name="Rectangle 3">
            <a:extLst>
              <a:ext uri="{FF2B5EF4-FFF2-40B4-BE49-F238E27FC236}">
                <a16:creationId xmlns:a16="http://schemas.microsoft.com/office/drawing/2014/main" id="{01B08A08-3C80-4300-A89D-E37C0250A708}"/>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2516" name="Rectangle 4">
            <a:extLst>
              <a:ext uri="{FF2B5EF4-FFF2-40B4-BE49-F238E27FC236}">
                <a16:creationId xmlns:a16="http://schemas.microsoft.com/office/drawing/2014/main" id="{B059EDA7-5B03-44DE-AB16-6537161D83A0}"/>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2517" name="Rectangle 5">
            <a:extLst>
              <a:ext uri="{FF2B5EF4-FFF2-40B4-BE49-F238E27FC236}">
                <a16:creationId xmlns:a16="http://schemas.microsoft.com/office/drawing/2014/main" id="{97579BED-A4B4-4590-AD19-4A6D11211D47}"/>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832518" name="Picture 6" descr="图片1">
            <a:extLst>
              <a:ext uri="{FF2B5EF4-FFF2-40B4-BE49-F238E27FC236}">
                <a16:creationId xmlns:a16="http://schemas.microsoft.com/office/drawing/2014/main" id="{7AB0EFD6-29E2-4C52-B8AD-B27041B9C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3" y="2205038"/>
            <a:ext cx="3924300" cy="4032250"/>
          </a:xfrm>
          <a:prstGeom prst="rect">
            <a:avLst/>
          </a:prstGeom>
          <a:noFill/>
          <a:extLst>
            <a:ext uri="{909E8E84-426E-40DD-AFC4-6F175D3DCCD1}">
              <a14:hiddenFill xmlns:a14="http://schemas.microsoft.com/office/drawing/2010/main">
                <a:solidFill>
                  <a:srgbClr val="FFFFFF"/>
                </a:solidFill>
              </a14:hiddenFill>
            </a:ext>
          </a:extLst>
        </p:spPr>
      </p:pic>
      <p:sp>
        <p:nvSpPr>
          <p:cNvPr id="832519" name="Text Box 7">
            <a:extLst>
              <a:ext uri="{FF2B5EF4-FFF2-40B4-BE49-F238E27FC236}">
                <a16:creationId xmlns:a16="http://schemas.microsoft.com/office/drawing/2014/main" id="{111EF7A1-A3F1-4D9E-A988-EDFA761E7299}"/>
              </a:ext>
            </a:extLst>
          </p:cNvPr>
          <p:cNvSpPr txBox="1">
            <a:spLocks noChangeArrowheads="1"/>
          </p:cNvSpPr>
          <p:nvPr/>
        </p:nvSpPr>
        <p:spPr bwMode="auto">
          <a:xfrm>
            <a:off x="539750" y="836613"/>
            <a:ext cx="48244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分子量的影响</a:t>
            </a:r>
          </a:p>
        </p:txBody>
      </p:sp>
      <p:sp>
        <p:nvSpPr>
          <p:cNvPr id="832520" name="Rectangle 8">
            <a:extLst>
              <a:ext uri="{FF2B5EF4-FFF2-40B4-BE49-F238E27FC236}">
                <a16:creationId xmlns:a16="http://schemas.microsoft.com/office/drawing/2014/main" id="{A022BC17-9A4E-4E07-BD29-57ABBA9A1315}"/>
              </a:ext>
            </a:extLst>
          </p:cNvPr>
          <p:cNvSpPr>
            <a:spLocks noChangeArrowheads="1"/>
          </p:cNvSpPr>
          <p:nvPr/>
        </p:nvSpPr>
        <p:spPr bwMode="auto">
          <a:xfrm>
            <a:off x="611188" y="2349500"/>
            <a:ext cx="3455987" cy="32067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800"/>
              <a:t>同一种聚合物随相对分子质量的增大，由于熔体的粘度增大，使链段向晶核表面扩散变得困难，因而使结晶速率降低。</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3F0FC869-BBA1-4070-A331-C4C826BE000D}"/>
              </a:ext>
            </a:extLst>
          </p:cNvPr>
          <p:cNvSpPr>
            <a:spLocks noGrp="1"/>
          </p:cNvSpPr>
          <p:nvPr>
            <p:ph type="sldNum" sz="quarter" idx="12"/>
          </p:nvPr>
        </p:nvSpPr>
        <p:spPr/>
        <p:txBody>
          <a:bodyPr/>
          <a:lstStyle/>
          <a:p>
            <a:fld id="{29F37E74-E5D4-4646-AF54-4F50E9215462}" type="slidenum">
              <a:rPr lang="en-US" altLang="zh-CN"/>
              <a:pPr/>
              <a:t>107</a:t>
            </a:fld>
            <a:endParaRPr lang="en-US" altLang="zh-CN"/>
          </a:p>
        </p:txBody>
      </p:sp>
      <p:sp>
        <p:nvSpPr>
          <p:cNvPr id="824322" name="Rectangle 2">
            <a:extLst>
              <a:ext uri="{FF2B5EF4-FFF2-40B4-BE49-F238E27FC236}">
                <a16:creationId xmlns:a16="http://schemas.microsoft.com/office/drawing/2014/main" id="{56242243-5A46-4D41-B2E6-73F569CA1F69}"/>
              </a:ext>
            </a:extLst>
          </p:cNvPr>
          <p:cNvSpPr>
            <a:spLocks noGrp="1" noChangeArrowheads="1"/>
          </p:cNvSpPr>
          <p:nvPr>
            <p:ph type="body" idx="1"/>
          </p:nvPr>
        </p:nvSpPr>
        <p:spPr>
          <a:xfrm>
            <a:off x="468313" y="1557338"/>
            <a:ext cx="8229600" cy="3671887"/>
          </a:xfrm>
        </p:spPr>
        <p:txBody>
          <a:bodyPr/>
          <a:lstStyle/>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p>
          <a:p>
            <a:endParaRPr lang="en-US" altLang="zh-CN" sz="2000"/>
          </a:p>
        </p:txBody>
      </p:sp>
      <p:sp>
        <p:nvSpPr>
          <p:cNvPr id="824323" name="Rectangle 3">
            <a:extLst>
              <a:ext uri="{FF2B5EF4-FFF2-40B4-BE49-F238E27FC236}">
                <a16:creationId xmlns:a16="http://schemas.microsoft.com/office/drawing/2014/main" id="{358C9F1C-6F16-4616-8183-EB716ED0DEEF}"/>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4324" name="Rectangle 4">
            <a:extLst>
              <a:ext uri="{FF2B5EF4-FFF2-40B4-BE49-F238E27FC236}">
                <a16:creationId xmlns:a16="http://schemas.microsoft.com/office/drawing/2014/main" id="{E65D769F-6740-47D4-9320-D27789FA1879}"/>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4325" name="Rectangle 5">
            <a:extLst>
              <a:ext uri="{FF2B5EF4-FFF2-40B4-BE49-F238E27FC236}">
                <a16:creationId xmlns:a16="http://schemas.microsoft.com/office/drawing/2014/main" id="{25ABCECF-BA0F-4B35-878F-98AB659BF0F8}"/>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4334" name="Text Box 14">
            <a:extLst>
              <a:ext uri="{FF2B5EF4-FFF2-40B4-BE49-F238E27FC236}">
                <a16:creationId xmlns:a16="http://schemas.microsoft.com/office/drawing/2014/main" id="{02760A03-BEE3-4A4E-B297-10DDFE1A3AFB}"/>
              </a:ext>
            </a:extLst>
          </p:cNvPr>
          <p:cNvSpPr txBox="1">
            <a:spLocks noChangeArrowheads="1"/>
          </p:cNvSpPr>
          <p:nvPr/>
        </p:nvSpPr>
        <p:spPr bwMode="auto">
          <a:xfrm>
            <a:off x="468313" y="620713"/>
            <a:ext cx="4824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杂质的影响</a:t>
            </a:r>
          </a:p>
        </p:txBody>
      </p:sp>
      <p:sp>
        <p:nvSpPr>
          <p:cNvPr id="824335" name="Rectangle 15">
            <a:extLst>
              <a:ext uri="{FF2B5EF4-FFF2-40B4-BE49-F238E27FC236}">
                <a16:creationId xmlns:a16="http://schemas.microsoft.com/office/drawing/2014/main" id="{ACCCA71B-1583-4124-9BE5-99711B2CDA79}"/>
              </a:ext>
            </a:extLst>
          </p:cNvPr>
          <p:cNvSpPr>
            <a:spLocks noChangeArrowheads="1"/>
          </p:cNvSpPr>
          <p:nvPr/>
        </p:nvSpPr>
        <p:spPr bwMode="auto">
          <a:xfrm>
            <a:off x="539750" y="1484313"/>
            <a:ext cx="8064500" cy="10064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能阻碍结晶</a:t>
            </a:r>
            <a:r>
              <a:rPr kumimoji="0" lang="en-US" altLang="zh-CN" sz="2400"/>
              <a:t>-</a:t>
            </a:r>
            <a:r>
              <a:rPr kumimoji="0" lang="zh-CN" altLang="en-US" sz="2400">
                <a:solidFill>
                  <a:srgbClr val="FF0000"/>
                </a:solidFill>
              </a:rPr>
              <a:t>惰性杂质</a:t>
            </a:r>
            <a:r>
              <a:rPr kumimoji="0" lang="zh-CN" altLang="en-US" sz="2400"/>
              <a:t>，起稀释剂的作用，通过降低结晶分子的浓度，导致结晶速率的下降。</a:t>
            </a:r>
          </a:p>
        </p:txBody>
      </p:sp>
      <p:sp>
        <p:nvSpPr>
          <p:cNvPr id="824336" name="Rectangle 16">
            <a:extLst>
              <a:ext uri="{FF2B5EF4-FFF2-40B4-BE49-F238E27FC236}">
                <a16:creationId xmlns:a16="http://schemas.microsoft.com/office/drawing/2014/main" id="{6FCA179F-700A-4087-961C-B2F2F018A9B8}"/>
              </a:ext>
            </a:extLst>
          </p:cNvPr>
          <p:cNvSpPr>
            <a:spLocks noChangeArrowheads="1"/>
          </p:cNvSpPr>
          <p:nvPr/>
        </p:nvSpPr>
        <p:spPr bwMode="auto">
          <a:xfrm>
            <a:off x="539750" y="4292600"/>
            <a:ext cx="8064500" cy="188277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生产中控制冷却速度来控制制品中球晶的大小。但厚壁制品由于高聚物传热不好，用控冷的办法还不能使制件内外结晶速度一样，因此使结构也不均匀，产品质量不好。但加入成核剂后，可获得结构均匀、尺寸稳定的制品</a:t>
            </a:r>
          </a:p>
        </p:txBody>
      </p:sp>
      <p:sp>
        <p:nvSpPr>
          <p:cNvPr id="824337" name="Rectangle 17">
            <a:extLst>
              <a:ext uri="{FF2B5EF4-FFF2-40B4-BE49-F238E27FC236}">
                <a16:creationId xmlns:a16="http://schemas.microsoft.com/office/drawing/2014/main" id="{A824CE05-FE99-4ACA-8B2D-1E182AC6243B}"/>
              </a:ext>
            </a:extLst>
          </p:cNvPr>
          <p:cNvSpPr>
            <a:spLocks noChangeArrowheads="1"/>
          </p:cNvSpPr>
          <p:nvPr/>
        </p:nvSpPr>
        <p:spPr bwMode="auto">
          <a:xfrm>
            <a:off x="539750" y="2708275"/>
            <a:ext cx="8064500" cy="14446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能加速结晶</a:t>
            </a:r>
            <a:r>
              <a:rPr kumimoji="0" lang="en-US" altLang="zh-CN" sz="2400">
                <a:latin typeface="Arial" panose="020B0604020202020204" pitchFamily="34" charset="0"/>
              </a:rPr>
              <a:t>——</a:t>
            </a:r>
            <a:r>
              <a:rPr kumimoji="0" lang="zh-CN" altLang="en-US" sz="2400"/>
              <a:t>这一类起到晶核的作用称为</a:t>
            </a:r>
            <a:r>
              <a:rPr kumimoji="0" lang="zh-CN" altLang="en-US" sz="2400">
                <a:solidFill>
                  <a:srgbClr val="FF0000"/>
                </a:solidFill>
              </a:rPr>
              <a:t>成核剂。</a:t>
            </a:r>
            <a:r>
              <a:rPr kumimoji="0" lang="zh-CN" altLang="en-US" sz="2400"/>
              <a:t>成核剂可以大大加速结晶速度，成核剂多，球晶长不大，结晶速度大，结晶度大；成核剂少，结晶速度小，结晶度小</a:t>
            </a:r>
            <a:endParaRPr kumimoji="0" lang="zh-CN" altLang="en-US" sz="3200"/>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CCD0993A-CF05-4310-B658-162074B70337}"/>
              </a:ext>
            </a:extLst>
          </p:cNvPr>
          <p:cNvSpPr>
            <a:spLocks noGrp="1"/>
          </p:cNvSpPr>
          <p:nvPr>
            <p:ph type="sldNum" sz="quarter" idx="12"/>
          </p:nvPr>
        </p:nvSpPr>
        <p:spPr/>
        <p:txBody>
          <a:bodyPr/>
          <a:lstStyle/>
          <a:p>
            <a:fld id="{6BD952B5-FBB8-428F-80FE-A0EA7A86AE2D}" type="slidenum">
              <a:rPr lang="en-US" altLang="zh-CN"/>
              <a:pPr/>
              <a:t>108</a:t>
            </a:fld>
            <a:endParaRPr lang="en-US" altLang="zh-CN"/>
          </a:p>
        </p:txBody>
      </p:sp>
      <p:sp>
        <p:nvSpPr>
          <p:cNvPr id="830467" name="Rectangle 3">
            <a:extLst>
              <a:ext uri="{FF2B5EF4-FFF2-40B4-BE49-F238E27FC236}">
                <a16:creationId xmlns:a16="http://schemas.microsoft.com/office/drawing/2014/main" id="{ECBA8045-6F4C-4E64-8B5D-73F6C62C0E87}"/>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0468" name="Rectangle 4">
            <a:extLst>
              <a:ext uri="{FF2B5EF4-FFF2-40B4-BE49-F238E27FC236}">
                <a16:creationId xmlns:a16="http://schemas.microsoft.com/office/drawing/2014/main" id="{CBBF8C1A-F7F5-435C-B7D4-F00DB246960C}"/>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0469" name="Rectangle 5">
            <a:extLst>
              <a:ext uri="{FF2B5EF4-FFF2-40B4-BE49-F238E27FC236}">
                <a16:creationId xmlns:a16="http://schemas.microsoft.com/office/drawing/2014/main" id="{16699663-5430-49A1-B535-F52B0ABC6429}"/>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0470" name="Text Box 6">
            <a:extLst>
              <a:ext uri="{FF2B5EF4-FFF2-40B4-BE49-F238E27FC236}">
                <a16:creationId xmlns:a16="http://schemas.microsoft.com/office/drawing/2014/main" id="{A8FA2BFE-18CB-4D3F-8DD5-638968487A31}"/>
              </a:ext>
            </a:extLst>
          </p:cNvPr>
          <p:cNvSpPr txBox="1">
            <a:spLocks noChangeArrowheads="1"/>
          </p:cNvSpPr>
          <p:nvPr/>
        </p:nvSpPr>
        <p:spPr bwMode="auto">
          <a:xfrm>
            <a:off x="468313" y="620713"/>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溶剂的影响</a:t>
            </a:r>
            <a:r>
              <a:rPr kumimoji="0" lang="en-US" altLang="zh-CN" sz="3200" dirty="0">
                <a:solidFill>
                  <a:srgbClr val="000066"/>
                </a:solidFill>
                <a:latin typeface="楷体_GB2312" pitchFamily="1" charset="-122"/>
                <a:ea typeface="楷体_GB2312" pitchFamily="1" charset="-122"/>
              </a:rPr>
              <a:t>-</a:t>
            </a:r>
            <a:r>
              <a:rPr kumimoji="0" lang="zh-CN" altLang="en-US" sz="3200" dirty="0">
                <a:solidFill>
                  <a:srgbClr val="FF0000"/>
                </a:solidFill>
                <a:latin typeface="楷体_GB2312" pitchFamily="1" charset="-122"/>
                <a:ea typeface="楷体_GB2312" pitchFamily="1" charset="-122"/>
              </a:rPr>
              <a:t>小分子溶剂诱导结晶</a:t>
            </a:r>
          </a:p>
        </p:txBody>
      </p:sp>
      <p:sp>
        <p:nvSpPr>
          <p:cNvPr id="830471" name="Rectangle 7">
            <a:extLst>
              <a:ext uri="{FF2B5EF4-FFF2-40B4-BE49-F238E27FC236}">
                <a16:creationId xmlns:a16="http://schemas.microsoft.com/office/drawing/2014/main" id="{F36DFF59-41B9-4BD7-B289-C55D5D2EFEB0}"/>
              </a:ext>
            </a:extLst>
          </p:cNvPr>
          <p:cNvSpPr>
            <a:spLocks noChangeArrowheads="1"/>
          </p:cNvSpPr>
          <p:nvPr/>
        </p:nvSpPr>
        <p:spPr bwMode="auto">
          <a:xfrm>
            <a:off x="539750" y="1484313"/>
            <a:ext cx="8064500" cy="14446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有的溶剂能明显地促进高聚物结晶（例如水能促进尼龙和聚酯的结晶）</a:t>
            </a:r>
            <a:r>
              <a:rPr kumimoji="0" lang="en-US" altLang="zh-CN" sz="2400"/>
              <a:t>--</a:t>
            </a:r>
            <a:r>
              <a:rPr kumimoji="0" lang="zh-CN" altLang="en-US" sz="2400"/>
              <a:t>溶剂诱导结晶（溶剂渗透到松散堆砌的聚合物内部，使聚合物发生溶胀，链段运动能力加大）。</a:t>
            </a:r>
          </a:p>
        </p:txBody>
      </p:sp>
      <p:sp>
        <p:nvSpPr>
          <p:cNvPr id="830472" name="Rectangle 8">
            <a:extLst>
              <a:ext uri="{FF2B5EF4-FFF2-40B4-BE49-F238E27FC236}">
                <a16:creationId xmlns:a16="http://schemas.microsoft.com/office/drawing/2014/main" id="{F2CDA228-0BAB-40B6-8B50-47004E1B58AF}"/>
              </a:ext>
            </a:extLst>
          </p:cNvPr>
          <p:cNvSpPr>
            <a:spLocks noChangeArrowheads="1"/>
          </p:cNvSpPr>
          <p:nvPr/>
        </p:nvSpPr>
        <p:spPr bwMode="auto">
          <a:xfrm>
            <a:off x="611188" y="3213100"/>
            <a:ext cx="8064500" cy="275907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生产尼龙网丝时，为增加透明度，快速冷却使球晶足够小，用水作冷却剂时解决不了透明度的问题。后来在结构分析中发现尼龙丝的丝芯是透明的（说明冷却速度已经足够了），但丝的表面有一层大球晶，影响了透明度，将水冷改为油冷后问题就解决了，这正说明水促进了表面尼龙的结晶</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a:extLst>
              <a:ext uri="{FF2B5EF4-FFF2-40B4-BE49-F238E27FC236}">
                <a16:creationId xmlns:a16="http://schemas.microsoft.com/office/drawing/2014/main" id="{B0D46A1F-93EE-40A7-A19F-B3048BB3906E}"/>
              </a:ext>
            </a:extLst>
          </p:cNvPr>
          <p:cNvSpPr>
            <a:spLocks noGrp="1"/>
          </p:cNvSpPr>
          <p:nvPr>
            <p:ph type="sldNum" sz="quarter" idx="12"/>
          </p:nvPr>
        </p:nvSpPr>
        <p:spPr/>
        <p:txBody>
          <a:bodyPr/>
          <a:lstStyle/>
          <a:p>
            <a:fld id="{9A4A4097-1D83-4F2E-A71A-F2AC8C0E0EDF}" type="slidenum">
              <a:rPr lang="en-US" altLang="zh-CN"/>
              <a:pPr/>
              <a:t>109</a:t>
            </a:fld>
            <a:endParaRPr lang="en-US" altLang="zh-CN"/>
          </a:p>
        </p:txBody>
      </p:sp>
      <p:sp>
        <p:nvSpPr>
          <p:cNvPr id="834562" name="Rectangle 2">
            <a:extLst>
              <a:ext uri="{FF2B5EF4-FFF2-40B4-BE49-F238E27FC236}">
                <a16:creationId xmlns:a16="http://schemas.microsoft.com/office/drawing/2014/main" id="{9BF82B38-EF8A-48EF-ABB5-4251B463B154}"/>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3" name="Rectangle 3">
            <a:extLst>
              <a:ext uri="{FF2B5EF4-FFF2-40B4-BE49-F238E27FC236}">
                <a16:creationId xmlns:a16="http://schemas.microsoft.com/office/drawing/2014/main" id="{094FFCFF-645A-4119-BB85-EB7691D91017}"/>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4" name="Rectangle 4">
            <a:extLst>
              <a:ext uri="{FF2B5EF4-FFF2-40B4-BE49-F238E27FC236}">
                <a16:creationId xmlns:a16="http://schemas.microsoft.com/office/drawing/2014/main" id="{44125D54-B567-4B5A-84CB-9DCFEAC0FC26}"/>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5" name="Text Box 5">
            <a:extLst>
              <a:ext uri="{FF2B5EF4-FFF2-40B4-BE49-F238E27FC236}">
                <a16:creationId xmlns:a16="http://schemas.microsoft.com/office/drawing/2014/main" id="{1AA92E5B-3277-48AD-982F-FFD575FD0A41}"/>
              </a:ext>
            </a:extLst>
          </p:cNvPr>
          <p:cNvSpPr txBox="1">
            <a:spLocks noChangeArrowheads="1"/>
          </p:cNvSpPr>
          <p:nvPr/>
        </p:nvSpPr>
        <p:spPr bwMode="auto">
          <a:xfrm>
            <a:off x="539750" y="188913"/>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压力的影响</a:t>
            </a:r>
            <a:endParaRPr kumimoji="0" lang="zh-CN" altLang="en-US" sz="3200" dirty="0">
              <a:solidFill>
                <a:srgbClr val="FF0000"/>
              </a:solidFill>
              <a:latin typeface="楷体_GB2312" pitchFamily="1" charset="-122"/>
              <a:ea typeface="楷体_GB2312" pitchFamily="1" charset="-122"/>
            </a:endParaRPr>
          </a:p>
        </p:txBody>
      </p:sp>
      <p:sp>
        <p:nvSpPr>
          <p:cNvPr id="834566" name="Rectangle 6">
            <a:extLst>
              <a:ext uri="{FF2B5EF4-FFF2-40B4-BE49-F238E27FC236}">
                <a16:creationId xmlns:a16="http://schemas.microsoft.com/office/drawing/2014/main" id="{3DD234E1-5BAE-4A18-8BA5-BE47B8CDF116}"/>
              </a:ext>
            </a:extLst>
          </p:cNvPr>
          <p:cNvSpPr>
            <a:spLocks noChangeArrowheads="1"/>
          </p:cNvSpPr>
          <p:nvPr/>
        </p:nvSpPr>
        <p:spPr bwMode="auto">
          <a:xfrm>
            <a:off x="539750" y="836613"/>
            <a:ext cx="8064500" cy="9334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t>一般结晶性聚合物的熔体在熔点附近是很难发生结晶的，但是如将熔体置于高压下，就会引起结晶 </a:t>
            </a:r>
          </a:p>
        </p:txBody>
      </p:sp>
      <p:sp>
        <p:nvSpPr>
          <p:cNvPr id="834567" name="Rectangle 7">
            <a:extLst>
              <a:ext uri="{FF2B5EF4-FFF2-40B4-BE49-F238E27FC236}">
                <a16:creationId xmlns:a16="http://schemas.microsoft.com/office/drawing/2014/main" id="{C46BFE75-5771-4DF9-AFFF-5C39B2F48D90}"/>
              </a:ext>
            </a:extLst>
          </p:cNvPr>
          <p:cNvSpPr>
            <a:spLocks noChangeArrowheads="1"/>
          </p:cNvSpPr>
          <p:nvPr/>
        </p:nvSpPr>
        <p:spPr bwMode="auto">
          <a:xfrm>
            <a:off x="539750" y="1916113"/>
            <a:ext cx="8064500" cy="933450"/>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t>聚乙烯的熔点为</a:t>
            </a:r>
            <a:r>
              <a:rPr kumimoji="0" lang="en-US" altLang="zh-CN" sz="2400"/>
              <a:t>135℃</a:t>
            </a:r>
            <a:r>
              <a:rPr kumimoji="0" lang="zh-CN" altLang="en-US" sz="2400"/>
              <a:t>，在</a:t>
            </a:r>
            <a:r>
              <a:rPr kumimoji="0" lang="en-US" altLang="zh-CN" sz="2400"/>
              <a:t>227℃</a:t>
            </a:r>
            <a:r>
              <a:rPr kumimoji="0" lang="zh-CN" altLang="en-US" sz="2400"/>
              <a:t>加压到</a:t>
            </a:r>
            <a:r>
              <a:rPr kumimoji="0" lang="en-US" altLang="zh-CN" sz="2400"/>
              <a:t>480MPa</a:t>
            </a:r>
            <a:r>
              <a:rPr kumimoji="0" lang="zh-CN" altLang="en-US" sz="2400"/>
              <a:t>条件下结晶</a:t>
            </a:r>
            <a:r>
              <a:rPr kumimoji="0" lang="en-US" altLang="zh-CN" sz="2400"/>
              <a:t>8</a:t>
            </a:r>
            <a:r>
              <a:rPr kumimoji="0" lang="zh-CN" altLang="en-US" sz="2400"/>
              <a:t>小时，则可发生结晶</a:t>
            </a:r>
            <a:r>
              <a:rPr kumimoji="0" lang="en-US" altLang="zh-CN" sz="2400"/>
              <a:t>--</a:t>
            </a:r>
            <a:r>
              <a:rPr kumimoji="0" lang="zh-CN" altLang="en-US" sz="2400"/>
              <a:t>伸直链晶体</a:t>
            </a:r>
          </a:p>
        </p:txBody>
      </p:sp>
      <p:sp>
        <p:nvSpPr>
          <p:cNvPr id="834568" name="Text Box 8">
            <a:extLst>
              <a:ext uri="{FF2B5EF4-FFF2-40B4-BE49-F238E27FC236}">
                <a16:creationId xmlns:a16="http://schemas.microsoft.com/office/drawing/2014/main" id="{CD3B406F-97D8-4055-8E5B-63D938CD5266}"/>
              </a:ext>
            </a:extLst>
          </p:cNvPr>
          <p:cNvSpPr txBox="1">
            <a:spLocks noChangeArrowheads="1"/>
          </p:cNvSpPr>
          <p:nvPr/>
        </p:nvSpPr>
        <p:spPr bwMode="auto">
          <a:xfrm>
            <a:off x="395288" y="2852738"/>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应力的影响</a:t>
            </a:r>
            <a:endParaRPr kumimoji="0" lang="zh-CN" altLang="en-US" sz="3200" dirty="0">
              <a:solidFill>
                <a:srgbClr val="FF0000"/>
              </a:solidFill>
              <a:latin typeface="楷体_GB2312" pitchFamily="1" charset="-122"/>
              <a:ea typeface="楷体_GB2312" pitchFamily="1" charset="-122"/>
            </a:endParaRPr>
          </a:p>
        </p:txBody>
      </p:sp>
      <p:sp>
        <p:nvSpPr>
          <p:cNvPr id="834569" name="Rectangle 9">
            <a:extLst>
              <a:ext uri="{FF2B5EF4-FFF2-40B4-BE49-F238E27FC236}">
                <a16:creationId xmlns:a16="http://schemas.microsoft.com/office/drawing/2014/main" id="{0D1B7135-8726-41A9-9C63-5DAA8C5BE95E}"/>
              </a:ext>
            </a:extLst>
          </p:cNvPr>
          <p:cNvSpPr>
            <a:spLocks noChangeArrowheads="1"/>
          </p:cNvSpPr>
          <p:nvPr/>
        </p:nvSpPr>
        <p:spPr bwMode="auto">
          <a:xfrm>
            <a:off x="539750" y="3429000"/>
            <a:ext cx="8064500" cy="5683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应力有加速结晶过程的作用</a:t>
            </a:r>
            <a:r>
              <a:rPr kumimoji="0" lang="zh-CN" altLang="en-US"/>
              <a:t> </a:t>
            </a:r>
          </a:p>
        </p:txBody>
      </p:sp>
      <p:sp>
        <p:nvSpPr>
          <p:cNvPr id="834570" name="Rectangle 10">
            <a:extLst>
              <a:ext uri="{FF2B5EF4-FFF2-40B4-BE49-F238E27FC236}">
                <a16:creationId xmlns:a16="http://schemas.microsoft.com/office/drawing/2014/main" id="{ED615F85-BA13-4A62-9EA7-CB4ED23307E6}"/>
              </a:ext>
            </a:extLst>
          </p:cNvPr>
          <p:cNvSpPr>
            <a:spLocks noChangeArrowheads="1"/>
          </p:cNvSpPr>
          <p:nvPr/>
        </p:nvSpPr>
        <p:spPr bwMode="auto">
          <a:xfrm>
            <a:off x="539750" y="4149725"/>
            <a:ext cx="8064500" cy="933450"/>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t>天然橡胶在常温下不加应力时，几十年才结晶，在常温下，拉伸条件下加应力时，几秒钟就结晶</a:t>
            </a:r>
          </a:p>
        </p:txBody>
      </p:sp>
      <p:sp>
        <p:nvSpPr>
          <p:cNvPr id="834571" name="Rectangle 11">
            <a:extLst>
              <a:ext uri="{FF2B5EF4-FFF2-40B4-BE49-F238E27FC236}">
                <a16:creationId xmlns:a16="http://schemas.microsoft.com/office/drawing/2014/main" id="{CE47C431-B670-43A6-ABA3-DEE9964E1057}"/>
              </a:ext>
            </a:extLst>
          </p:cNvPr>
          <p:cNvSpPr>
            <a:spLocks noChangeArrowheads="1"/>
          </p:cNvSpPr>
          <p:nvPr/>
        </p:nvSpPr>
        <p:spPr bwMode="auto">
          <a:xfrm>
            <a:off x="539750" y="5229225"/>
            <a:ext cx="8064500" cy="1335088"/>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20000"/>
              </a:spcBef>
              <a:buClr>
                <a:schemeClr val="accent2"/>
              </a:buClr>
              <a:buSzPct val="80000"/>
              <a:buFont typeface="Wingdings" panose="05000000000000000000" pitchFamily="2" charset="2"/>
              <a:buNone/>
            </a:pPr>
            <a:r>
              <a:rPr lang="zh-CN" altLang="en-US" sz="2400"/>
              <a:t>常规纺的</a:t>
            </a:r>
            <a:r>
              <a:rPr lang="en-US" altLang="zh-CN" sz="2400"/>
              <a:t>PET</a:t>
            </a:r>
            <a:r>
              <a:rPr lang="zh-CN" altLang="en-US" sz="2400"/>
              <a:t>的卷绕丝的结晶度约在</a:t>
            </a:r>
            <a:r>
              <a:rPr lang="en-US" altLang="zh-CN" sz="2400"/>
              <a:t>2%</a:t>
            </a:r>
            <a:r>
              <a:rPr lang="zh-CN" altLang="en-US" sz="2400"/>
              <a:t>左右，但在</a:t>
            </a:r>
            <a:r>
              <a:rPr lang="en-US" altLang="zh-CN" sz="2400"/>
              <a:t>80</a:t>
            </a:r>
            <a:r>
              <a:rPr lang="zh-CN" altLang="en-US" sz="2400"/>
              <a:t>～</a:t>
            </a:r>
            <a:r>
              <a:rPr lang="en-US" altLang="zh-CN" sz="2400"/>
              <a:t>100℃</a:t>
            </a:r>
            <a:r>
              <a:rPr lang="zh-CN" altLang="en-US" sz="2400"/>
              <a:t>时拉伸后其结晶度可迅速增至</a:t>
            </a:r>
            <a:r>
              <a:rPr lang="en-US" altLang="zh-CN" sz="2400"/>
              <a:t>50</a:t>
            </a:r>
            <a:r>
              <a:rPr lang="zh-CN" altLang="en-US" sz="2400"/>
              <a:t>％左右，其结晶速度比不拉伸时可提高</a:t>
            </a:r>
            <a:r>
              <a:rPr lang="en-US" altLang="zh-CN" sz="2400"/>
              <a:t>1</a:t>
            </a:r>
            <a:r>
              <a:rPr lang="zh-CN" altLang="en-US" sz="2400"/>
              <a:t>千倍左右。</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7C50C0BF-CCD4-48B4-9567-8C9AE7FFAFF8}"/>
              </a:ext>
            </a:extLst>
          </p:cNvPr>
          <p:cNvSpPr>
            <a:spLocks noGrp="1"/>
          </p:cNvSpPr>
          <p:nvPr>
            <p:ph type="sldNum" sz="quarter" idx="12"/>
          </p:nvPr>
        </p:nvSpPr>
        <p:spPr/>
        <p:txBody>
          <a:bodyPr/>
          <a:lstStyle/>
          <a:p>
            <a:fld id="{A18665B7-B8BF-4605-BEE8-6A17EA9302D8}" type="slidenum">
              <a:rPr lang="en-US" altLang="zh-CN"/>
              <a:pPr/>
              <a:t>11</a:t>
            </a:fld>
            <a:endParaRPr lang="en-US" altLang="zh-CN"/>
          </a:p>
        </p:txBody>
      </p:sp>
      <p:sp>
        <p:nvSpPr>
          <p:cNvPr id="432135" name="Rectangle 7">
            <a:extLst>
              <a:ext uri="{FF2B5EF4-FFF2-40B4-BE49-F238E27FC236}">
                <a16:creationId xmlns:a16="http://schemas.microsoft.com/office/drawing/2014/main" id="{28ACAB62-63C5-4C9C-96CC-89230F71561C}"/>
              </a:ext>
            </a:extLst>
          </p:cNvPr>
          <p:cNvSpPr>
            <a:spLocks noChangeArrowheads="1"/>
          </p:cNvSpPr>
          <p:nvPr/>
        </p:nvSpPr>
        <p:spPr bwMode="blackWhite">
          <a:xfrm>
            <a:off x="684213" y="746125"/>
            <a:ext cx="7993062" cy="15017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spcBef>
                <a:spcPct val="20000"/>
              </a:spcBef>
              <a:buClr>
                <a:schemeClr val="bg2"/>
              </a:buClr>
              <a:buSzPct val="75000"/>
              <a:buFont typeface="Wingdings" panose="05000000000000000000" pitchFamily="2" charset="2"/>
              <a:buNone/>
            </a:pPr>
            <a:r>
              <a:rPr kumimoji="0" lang="en-US" altLang="zh-CN" sz="2400">
                <a:solidFill>
                  <a:srgbClr val="FF0000"/>
                </a:solidFill>
              </a:rPr>
              <a:t>CED&lt;300J/m</a:t>
            </a:r>
            <a:r>
              <a:rPr kumimoji="0" lang="en-US" altLang="zh-CN" sz="2400" baseline="30000">
                <a:solidFill>
                  <a:srgbClr val="FF0000"/>
                </a:solidFill>
              </a:rPr>
              <a:t>3</a:t>
            </a:r>
            <a:r>
              <a:rPr kumimoji="0" lang="zh-CN" altLang="en-US" sz="2400"/>
              <a:t>的一般是非极性聚合物，它们分子间作用力主要是色散力，较弱；再加上分子链的柔顺好，使这些材料易于变形实于弹性－－</a:t>
            </a:r>
            <a:r>
              <a:rPr kumimoji="0" lang="zh-CN" altLang="en-US" sz="2400">
                <a:solidFill>
                  <a:srgbClr val="FF0000"/>
                </a:solidFill>
              </a:rPr>
              <a:t>适于作为橡胶使用</a:t>
            </a:r>
          </a:p>
        </p:txBody>
      </p:sp>
      <p:sp>
        <p:nvSpPr>
          <p:cNvPr id="432136" name="Rectangle 8">
            <a:extLst>
              <a:ext uri="{FF2B5EF4-FFF2-40B4-BE49-F238E27FC236}">
                <a16:creationId xmlns:a16="http://schemas.microsoft.com/office/drawing/2014/main" id="{ACB8A5BD-54A1-48EF-9924-6ECB514B9F1C}"/>
              </a:ext>
            </a:extLst>
          </p:cNvPr>
          <p:cNvSpPr>
            <a:spLocks noChangeArrowheads="1"/>
          </p:cNvSpPr>
          <p:nvPr/>
        </p:nvSpPr>
        <p:spPr bwMode="blackWhite">
          <a:xfrm>
            <a:off x="684213" y="2651125"/>
            <a:ext cx="7991475" cy="19589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spcBef>
                <a:spcPct val="20000"/>
              </a:spcBef>
              <a:buClr>
                <a:schemeClr val="bg2"/>
              </a:buClr>
              <a:buSzPct val="75000"/>
              <a:buFont typeface="Wingdings" panose="05000000000000000000" pitchFamily="2" charset="2"/>
              <a:buNone/>
            </a:pPr>
            <a:r>
              <a:rPr kumimoji="0" lang="zh-CN" altLang="en-US" sz="2400"/>
              <a:t>当</a:t>
            </a:r>
            <a:r>
              <a:rPr kumimoji="0" lang="en-US" altLang="zh-CN" sz="2400">
                <a:solidFill>
                  <a:srgbClr val="FF0000"/>
                </a:solidFill>
              </a:rPr>
              <a:t>CED&gt;400J/m</a:t>
            </a:r>
            <a:r>
              <a:rPr kumimoji="0" lang="en-US" altLang="zh-CN" sz="2400" baseline="30000">
                <a:solidFill>
                  <a:srgbClr val="FF0000"/>
                </a:solidFill>
              </a:rPr>
              <a:t>3</a:t>
            </a:r>
            <a:r>
              <a:rPr kumimoji="0" lang="zh-CN" altLang="en-US" sz="2400"/>
              <a:t>的一般是极性聚合物，分子链上含有强的极性基团或者形成氢键，因此分子间作用力大，机械强度好，耐热性好，再加上分子链结构规整，易于结晶取向－－</a:t>
            </a:r>
            <a:r>
              <a:rPr kumimoji="0" lang="zh-CN" altLang="en-US" sz="2400">
                <a:solidFill>
                  <a:srgbClr val="FF0000"/>
                </a:solidFill>
              </a:rPr>
              <a:t>适于作为纤维使用或工程塑料</a:t>
            </a:r>
          </a:p>
        </p:txBody>
      </p:sp>
      <p:sp>
        <p:nvSpPr>
          <p:cNvPr id="432138" name="Rectangle 10">
            <a:extLst>
              <a:ext uri="{FF2B5EF4-FFF2-40B4-BE49-F238E27FC236}">
                <a16:creationId xmlns:a16="http://schemas.microsoft.com/office/drawing/2014/main" id="{B2EEEDE7-E14E-4D4C-A470-78953A0154E7}"/>
              </a:ext>
            </a:extLst>
          </p:cNvPr>
          <p:cNvSpPr>
            <a:spLocks noChangeArrowheads="1"/>
          </p:cNvSpPr>
          <p:nvPr/>
        </p:nvSpPr>
        <p:spPr bwMode="blackWhite">
          <a:xfrm>
            <a:off x="684213" y="4975225"/>
            <a:ext cx="7848600" cy="10445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spcBef>
                <a:spcPct val="20000"/>
              </a:spcBef>
              <a:buClr>
                <a:schemeClr val="bg2"/>
              </a:buClr>
              <a:buSzPct val="75000"/>
              <a:buFont typeface="Wingdings" panose="05000000000000000000" pitchFamily="2" charset="2"/>
              <a:buNone/>
            </a:pPr>
            <a:r>
              <a:rPr kumimoji="0" lang="zh-CN" altLang="en-US" sz="2400"/>
              <a:t>当</a:t>
            </a:r>
            <a:r>
              <a:rPr kumimoji="0" lang="en-US" altLang="zh-CN" sz="2400">
                <a:solidFill>
                  <a:srgbClr val="FF0000"/>
                </a:solidFill>
              </a:rPr>
              <a:t>CED</a:t>
            </a:r>
            <a:r>
              <a:rPr kumimoji="0" lang="zh-CN" altLang="en-US" sz="2400">
                <a:solidFill>
                  <a:srgbClr val="FF0000"/>
                </a:solidFill>
              </a:rPr>
              <a:t>在</a:t>
            </a:r>
            <a:r>
              <a:rPr kumimoji="0" lang="en-US" altLang="zh-CN" sz="2400">
                <a:solidFill>
                  <a:srgbClr val="FF0000"/>
                </a:solidFill>
              </a:rPr>
              <a:t>300-400J/m</a:t>
            </a:r>
            <a:r>
              <a:rPr kumimoji="0" lang="en-US" altLang="zh-CN" sz="2400" baseline="30000">
                <a:solidFill>
                  <a:srgbClr val="FF0000"/>
                </a:solidFill>
              </a:rPr>
              <a:t>3</a:t>
            </a:r>
            <a:r>
              <a:rPr kumimoji="0" lang="en-US" altLang="zh-CN" sz="2400"/>
              <a:t>,</a:t>
            </a:r>
            <a:r>
              <a:rPr kumimoji="0" lang="zh-CN" altLang="en-US" sz="2400"/>
              <a:t>分子间作用力适中－－适于作为</a:t>
            </a:r>
            <a:r>
              <a:rPr kumimoji="0" lang="zh-CN" altLang="en-US" sz="2400">
                <a:solidFill>
                  <a:srgbClr val="FF0000"/>
                </a:solidFill>
              </a:rPr>
              <a:t>塑料</a:t>
            </a:r>
            <a:r>
              <a:rPr kumimoji="0" lang="zh-CN" altLang="en-US" sz="2400"/>
              <a:t>使用</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a:extLst>
              <a:ext uri="{FF2B5EF4-FFF2-40B4-BE49-F238E27FC236}">
                <a16:creationId xmlns:a16="http://schemas.microsoft.com/office/drawing/2014/main" id="{8B9B8957-5DE0-4914-8FBC-D1F2F1FB4B13}"/>
              </a:ext>
            </a:extLst>
          </p:cNvPr>
          <p:cNvSpPr>
            <a:spLocks noGrp="1"/>
          </p:cNvSpPr>
          <p:nvPr>
            <p:ph type="sldNum" sz="quarter" idx="12"/>
          </p:nvPr>
        </p:nvSpPr>
        <p:spPr/>
        <p:txBody>
          <a:bodyPr/>
          <a:lstStyle/>
          <a:p>
            <a:fld id="{B544E1E2-D477-4651-87DB-AF541430C11F}" type="slidenum">
              <a:rPr lang="en-US" altLang="zh-CN"/>
              <a:pPr/>
              <a:t>110</a:t>
            </a:fld>
            <a:endParaRPr lang="en-US" altLang="zh-CN"/>
          </a:p>
        </p:txBody>
      </p:sp>
      <p:sp>
        <p:nvSpPr>
          <p:cNvPr id="836610" name="Rectangle 2">
            <a:extLst>
              <a:ext uri="{FF2B5EF4-FFF2-40B4-BE49-F238E27FC236}">
                <a16:creationId xmlns:a16="http://schemas.microsoft.com/office/drawing/2014/main" id="{18FD4C25-C3C1-47B9-93D8-ACDEA9D6E51F}"/>
              </a:ext>
            </a:extLst>
          </p:cNvPr>
          <p:cNvSpPr>
            <a:spLocks noGrp="1" noChangeArrowheads="1"/>
          </p:cNvSpPr>
          <p:nvPr>
            <p:ph type="title"/>
          </p:nvPr>
        </p:nvSpPr>
        <p:spPr>
          <a:xfrm>
            <a:off x="685800" y="620713"/>
            <a:ext cx="7772400" cy="750887"/>
          </a:xfrm>
        </p:spPr>
        <p:txBody>
          <a:bodyPr/>
          <a:lstStyle/>
          <a:p>
            <a:r>
              <a:rPr lang="zh-CN" altLang="en-US" sz="4000" b="1">
                <a:solidFill>
                  <a:srgbClr val="FF0000"/>
                </a:solidFill>
                <a:latin typeface="楷体_GB2312" pitchFamily="1" charset="-122"/>
                <a:ea typeface="楷体_GB2312" pitchFamily="1" charset="-122"/>
              </a:rPr>
              <a:t>结晶过程控制</a:t>
            </a:r>
          </a:p>
        </p:txBody>
      </p:sp>
      <p:sp>
        <p:nvSpPr>
          <p:cNvPr id="836611" name="Rectangle 3">
            <a:extLst>
              <a:ext uri="{FF2B5EF4-FFF2-40B4-BE49-F238E27FC236}">
                <a16:creationId xmlns:a16="http://schemas.microsoft.com/office/drawing/2014/main" id="{A6E064AA-A98D-4701-8E13-B42D9175D3C3}"/>
              </a:ext>
            </a:extLst>
          </p:cNvPr>
          <p:cNvSpPr>
            <a:spLocks noGrp="1" noChangeArrowheads="1"/>
          </p:cNvSpPr>
          <p:nvPr>
            <p:ph type="body" idx="1"/>
          </p:nvPr>
        </p:nvSpPr>
        <p:spPr>
          <a:xfrm>
            <a:off x="468313" y="1557338"/>
            <a:ext cx="8229600" cy="3671887"/>
          </a:xfrm>
        </p:spPr>
        <p:txBody>
          <a:bodyPr/>
          <a:lstStyle/>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cs typeface="Times New Roman" panose="02020603050405020304" pitchFamily="18" charset="0"/>
            </a:endParaRPr>
          </a:p>
          <a:p>
            <a:pPr>
              <a:buFont typeface="Wingdings" panose="05000000000000000000" pitchFamily="2" charset="2"/>
              <a:buNone/>
            </a:pPr>
            <a:endParaRPr lang="en-US" altLang="zh-CN" sz="2000"/>
          </a:p>
          <a:p>
            <a:endParaRPr lang="en-US" altLang="zh-CN" sz="2000"/>
          </a:p>
        </p:txBody>
      </p:sp>
      <p:sp>
        <p:nvSpPr>
          <p:cNvPr id="836612" name="Rectangle 4">
            <a:extLst>
              <a:ext uri="{FF2B5EF4-FFF2-40B4-BE49-F238E27FC236}">
                <a16:creationId xmlns:a16="http://schemas.microsoft.com/office/drawing/2014/main" id="{7EFA57F7-BD3A-4B27-AA20-68EA889963B2}"/>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6613" name="Rectangle 5">
            <a:extLst>
              <a:ext uri="{FF2B5EF4-FFF2-40B4-BE49-F238E27FC236}">
                <a16:creationId xmlns:a16="http://schemas.microsoft.com/office/drawing/2014/main" id="{E719B7B9-58B9-45A7-9BB3-17A600D31598}"/>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6614" name="Rectangle 6">
            <a:extLst>
              <a:ext uri="{FF2B5EF4-FFF2-40B4-BE49-F238E27FC236}">
                <a16:creationId xmlns:a16="http://schemas.microsoft.com/office/drawing/2014/main" id="{ECE57237-C8E9-4BE5-A675-25B2F0B134CE}"/>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6615" name="Rectangle 7">
            <a:extLst>
              <a:ext uri="{FF2B5EF4-FFF2-40B4-BE49-F238E27FC236}">
                <a16:creationId xmlns:a16="http://schemas.microsoft.com/office/drawing/2014/main" id="{D7368615-0273-4D4F-807A-96D048BC3EFE}"/>
              </a:ext>
            </a:extLst>
          </p:cNvPr>
          <p:cNvSpPr>
            <a:spLocks noChangeArrowheads="1"/>
          </p:cNvSpPr>
          <p:nvPr/>
        </p:nvSpPr>
        <p:spPr bwMode="auto">
          <a:xfrm>
            <a:off x="827088" y="1557338"/>
            <a:ext cx="5240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bg2"/>
              </a:buClr>
              <a:buSzPct val="75000"/>
              <a:buFont typeface="Wingdings" panose="05000000000000000000" pitchFamily="2" charset="2"/>
              <a:buNone/>
            </a:pPr>
            <a:r>
              <a:rPr kumimoji="0" lang="zh-CN" altLang="en-US" sz="2400">
                <a:solidFill>
                  <a:srgbClr val="0000FF"/>
                </a:solidFill>
              </a:rPr>
              <a:t>结晶速率、 结晶度和晶粒大小的控制</a:t>
            </a:r>
          </a:p>
        </p:txBody>
      </p:sp>
      <p:sp>
        <p:nvSpPr>
          <p:cNvPr id="836616" name="Rectangle 8">
            <a:extLst>
              <a:ext uri="{FF2B5EF4-FFF2-40B4-BE49-F238E27FC236}">
                <a16:creationId xmlns:a16="http://schemas.microsoft.com/office/drawing/2014/main" id="{C61BFA8B-2C50-4813-ABEA-F2CD1A4D1EA6}"/>
              </a:ext>
            </a:extLst>
          </p:cNvPr>
          <p:cNvSpPr>
            <a:spLocks noChangeArrowheads="1"/>
          </p:cNvSpPr>
          <p:nvPr/>
        </p:nvSpPr>
        <p:spPr bwMode="auto">
          <a:xfrm>
            <a:off x="684213" y="2133600"/>
            <a:ext cx="7920037" cy="17748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t>冷却速率慢（结晶时间长如退火），有利于结晶，结晶度增加，晶粒变大。冷却速率快（结晶时间短如淬火</a:t>
            </a:r>
            <a:r>
              <a:rPr kumimoji="0" lang="en-US" altLang="zh-CN" sz="2400"/>
              <a:t>-</a:t>
            </a:r>
            <a:r>
              <a:rPr kumimoji="0" lang="zh-CN" altLang="en-US" sz="2400"/>
              <a:t>以较快的速度将聚合物从熔融状态冷却至玻璃化转变温度以下），不利于结晶，结晶度下降，晶粒变小 。</a:t>
            </a:r>
          </a:p>
        </p:txBody>
      </p:sp>
      <p:sp>
        <p:nvSpPr>
          <p:cNvPr id="836617" name="Text Box 9">
            <a:extLst>
              <a:ext uri="{FF2B5EF4-FFF2-40B4-BE49-F238E27FC236}">
                <a16:creationId xmlns:a16="http://schemas.microsoft.com/office/drawing/2014/main" id="{B11BA34D-AB2A-47D4-9D70-13C6B3738252}"/>
              </a:ext>
            </a:extLst>
          </p:cNvPr>
          <p:cNvSpPr txBox="1">
            <a:spLocks noChangeArrowheads="1"/>
          </p:cNvSpPr>
          <p:nvPr/>
        </p:nvSpPr>
        <p:spPr bwMode="auto">
          <a:xfrm>
            <a:off x="684213" y="5300663"/>
            <a:ext cx="7920037" cy="9334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latin typeface="Arial" panose="020B0604020202020204" pitchFamily="34" charset="0"/>
              </a:rPr>
              <a:t>希望得到高</a:t>
            </a:r>
            <a:r>
              <a:rPr kumimoji="0" lang="zh-CN" altLang="en-US" sz="2400"/>
              <a:t>结晶度小晶粒尺寸的结晶形态，单纯控制结晶速率难以实现；可通过加入成核剂或采用拉伸结晶的方法</a:t>
            </a:r>
          </a:p>
        </p:txBody>
      </p:sp>
      <p:sp>
        <p:nvSpPr>
          <p:cNvPr id="836618" name="Rectangle 10">
            <a:extLst>
              <a:ext uri="{FF2B5EF4-FFF2-40B4-BE49-F238E27FC236}">
                <a16:creationId xmlns:a16="http://schemas.microsoft.com/office/drawing/2014/main" id="{B5867598-A857-4F28-A970-8A92F6954218}"/>
              </a:ext>
            </a:extLst>
          </p:cNvPr>
          <p:cNvSpPr>
            <a:spLocks noChangeArrowheads="1"/>
          </p:cNvSpPr>
          <p:nvPr/>
        </p:nvSpPr>
        <p:spPr bwMode="auto">
          <a:xfrm>
            <a:off x="684213" y="4076700"/>
            <a:ext cx="7967662" cy="933450"/>
          </a:xfrm>
          <a:prstGeom prst="rect">
            <a:avLst/>
          </a:prstGeom>
          <a:solidFill>
            <a:srgbClr val="CC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t>晶粒大小</a:t>
            </a:r>
            <a:r>
              <a:rPr lang="zh-CN" altLang="en-US" sz="2400"/>
              <a:t>影响聚合物的力学性能。</a:t>
            </a:r>
            <a:r>
              <a:rPr kumimoji="0" lang="zh-CN" altLang="en-US" sz="2400"/>
              <a:t>晶粒</a:t>
            </a:r>
            <a:r>
              <a:rPr lang="zh-CN" altLang="en-US" sz="2400"/>
              <a:t>越大，材料的冲击强度越小，越容易破裂。</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a:extLst>
              <a:ext uri="{FF2B5EF4-FFF2-40B4-BE49-F238E27FC236}">
                <a16:creationId xmlns:a16="http://schemas.microsoft.com/office/drawing/2014/main" id="{8279AAC0-7E40-403C-B5E6-10E22C8462B7}"/>
              </a:ext>
            </a:extLst>
          </p:cNvPr>
          <p:cNvSpPr>
            <a:spLocks noGrp="1"/>
          </p:cNvSpPr>
          <p:nvPr>
            <p:ph type="sldNum" sz="quarter" idx="12"/>
          </p:nvPr>
        </p:nvSpPr>
        <p:spPr/>
        <p:txBody>
          <a:bodyPr/>
          <a:lstStyle/>
          <a:p>
            <a:fld id="{9D006979-F162-442C-8572-EEDA73489728}" type="slidenum">
              <a:rPr lang="en-US" altLang="zh-CN"/>
              <a:pPr/>
              <a:t>111</a:t>
            </a:fld>
            <a:endParaRPr lang="en-US" altLang="zh-CN"/>
          </a:p>
        </p:txBody>
      </p:sp>
      <p:sp>
        <p:nvSpPr>
          <p:cNvPr id="837634" name="Rectangle 2">
            <a:extLst>
              <a:ext uri="{FF2B5EF4-FFF2-40B4-BE49-F238E27FC236}">
                <a16:creationId xmlns:a16="http://schemas.microsoft.com/office/drawing/2014/main" id="{FD9B4D76-4C87-42C8-A94E-F13B25F50ABF}"/>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7635" name="Rectangle 3">
            <a:extLst>
              <a:ext uri="{FF2B5EF4-FFF2-40B4-BE49-F238E27FC236}">
                <a16:creationId xmlns:a16="http://schemas.microsoft.com/office/drawing/2014/main" id="{CB81B277-2C06-4F2F-A0A3-55315ECAB658}"/>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7636" name="Rectangle 4">
            <a:extLst>
              <a:ext uri="{FF2B5EF4-FFF2-40B4-BE49-F238E27FC236}">
                <a16:creationId xmlns:a16="http://schemas.microsoft.com/office/drawing/2014/main" id="{6EB96112-3F8A-41F8-B981-6FC3026C8EF4}"/>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7637" name="Text Box 5">
            <a:extLst>
              <a:ext uri="{FF2B5EF4-FFF2-40B4-BE49-F238E27FC236}">
                <a16:creationId xmlns:a16="http://schemas.microsoft.com/office/drawing/2014/main" id="{E6722966-5803-4569-BE26-77F84361F74C}"/>
              </a:ext>
            </a:extLst>
          </p:cNvPr>
          <p:cNvSpPr txBox="1">
            <a:spLocks noChangeArrowheads="1"/>
          </p:cNvSpPr>
          <p:nvPr/>
        </p:nvSpPr>
        <p:spPr bwMode="auto">
          <a:xfrm>
            <a:off x="395288" y="549275"/>
            <a:ext cx="7991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600" dirty="0">
                <a:solidFill>
                  <a:srgbClr val="FF0000"/>
                </a:solidFill>
                <a:latin typeface="楷体_GB2312" pitchFamily="1" charset="-122"/>
                <a:ea typeface="楷体_GB2312" pitchFamily="1" charset="-122"/>
              </a:rPr>
              <a:t>高</a:t>
            </a:r>
            <a:r>
              <a:rPr lang="zh-CN" altLang="en-US" sz="3600" dirty="0">
                <a:solidFill>
                  <a:srgbClr val="FF0000"/>
                </a:solidFill>
                <a:latin typeface="楷体_GB2312" pitchFamily="1" charset="-122"/>
                <a:ea typeface="楷体_GB2312" pitchFamily="1" charset="-122"/>
              </a:rPr>
              <a:t>聚物</a:t>
            </a:r>
            <a:r>
              <a:rPr kumimoji="0" lang="zh-CN" altLang="en-US" sz="3600" dirty="0">
                <a:solidFill>
                  <a:srgbClr val="FF0000"/>
                </a:solidFill>
                <a:latin typeface="楷体_GB2312" pitchFamily="1" charset="-122"/>
                <a:ea typeface="楷体_GB2312" pitchFamily="1" charset="-122"/>
              </a:rPr>
              <a:t>结晶热力学</a:t>
            </a:r>
          </a:p>
        </p:txBody>
      </p:sp>
      <p:sp>
        <p:nvSpPr>
          <p:cNvPr id="837640" name="Text Box 8">
            <a:extLst>
              <a:ext uri="{FF2B5EF4-FFF2-40B4-BE49-F238E27FC236}">
                <a16:creationId xmlns:a16="http://schemas.microsoft.com/office/drawing/2014/main" id="{A57FD352-0DC9-42A5-B548-38A1FC42E712}"/>
              </a:ext>
            </a:extLst>
          </p:cNvPr>
          <p:cNvSpPr txBox="1">
            <a:spLocks noChangeArrowheads="1"/>
          </p:cNvSpPr>
          <p:nvPr/>
        </p:nvSpPr>
        <p:spPr bwMode="auto">
          <a:xfrm>
            <a:off x="395288" y="1412875"/>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lang="zh-CN" altLang="en-US" sz="2800" dirty="0">
                <a:solidFill>
                  <a:srgbClr val="000066"/>
                </a:solidFill>
                <a:latin typeface="楷体_GB2312" pitchFamily="1" charset="-122"/>
                <a:ea typeface="楷体_GB2312" pitchFamily="1" charset="-122"/>
              </a:rPr>
              <a:t>结晶聚合物的</a:t>
            </a:r>
            <a:r>
              <a:rPr kumimoji="0" lang="zh-CN" altLang="en-US" sz="2800" dirty="0">
                <a:solidFill>
                  <a:srgbClr val="000066"/>
                </a:solidFill>
                <a:latin typeface="楷体_GB2312" pitchFamily="1" charset="-122"/>
                <a:ea typeface="楷体_GB2312" pitchFamily="1" charset="-122"/>
              </a:rPr>
              <a:t>熔融与熔点</a:t>
            </a:r>
          </a:p>
        </p:txBody>
      </p:sp>
      <p:sp>
        <p:nvSpPr>
          <p:cNvPr id="837641" name="Rectangle 9">
            <a:extLst>
              <a:ext uri="{FF2B5EF4-FFF2-40B4-BE49-F238E27FC236}">
                <a16:creationId xmlns:a16="http://schemas.microsoft.com/office/drawing/2014/main" id="{B248E5D2-00A2-49C1-B435-311CEEDDEBC4}"/>
              </a:ext>
            </a:extLst>
          </p:cNvPr>
          <p:cNvSpPr>
            <a:spLocks noChangeArrowheads="1"/>
          </p:cNvSpPr>
          <p:nvPr/>
        </p:nvSpPr>
        <p:spPr bwMode="auto">
          <a:xfrm>
            <a:off x="395288" y="1989138"/>
            <a:ext cx="8064500" cy="1335087"/>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buClr>
                <a:srgbClr val="A50021"/>
              </a:buClr>
              <a:buSzPct val="75000"/>
              <a:buFont typeface="Wingdings" panose="05000000000000000000" pitchFamily="2" charset="2"/>
              <a:buNone/>
            </a:pPr>
            <a:r>
              <a:rPr lang="zh-CN" altLang="en-US" sz="2400"/>
              <a:t>结晶聚合物与小分子晶体</a:t>
            </a:r>
            <a:r>
              <a:rPr kumimoji="0" lang="zh-CN" altLang="en-US" sz="2400"/>
              <a:t>熔融的</a:t>
            </a:r>
            <a:r>
              <a:rPr lang="zh-CN" altLang="en-US" sz="2400"/>
              <a:t>相同点：都是热力学平衡一级相转变过程</a:t>
            </a:r>
            <a:r>
              <a:rPr lang="en-US" altLang="zh-CN" sz="2400"/>
              <a:t>---</a:t>
            </a:r>
            <a:r>
              <a:rPr lang="zh-CN" altLang="en-US" sz="2400"/>
              <a:t>自由能对温度和压力的一阶导数（体积  和熵）发生了不连续变化</a:t>
            </a:r>
          </a:p>
        </p:txBody>
      </p:sp>
      <p:sp>
        <p:nvSpPr>
          <p:cNvPr id="837642" name="Rectangle 10">
            <a:extLst>
              <a:ext uri="{FF2B5EF4-FFF2-40B4-BE49-F238E27FC236}">
                <a16:creationId xmlns:a16="http://schemas.microsoft.com/office/drawing/2014/main" id="{4108DA15-1032-49FA-BB04-2D1E4A51CA8F}"/>
              </a:ext>
            </a:extLst>
          </p:cNvPr>
          <p:cNvSpPr>
            <a:spLocks noChangeArrowheads="1"/>
          </p:cNvSpPr>
          <p:nvPr/>
        </p:nvSpPr>
        <p:spPr bwMode="auto">
          <a:xfrm>
            <a:off x="395288" y="3500438"/>
            <a:ext cx="3960812" cy="2941637"/>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solidFill>
                  <a:srgbClr val="000099"/>
                </a:solidFill>
              </a:rPr>
              <a:t>对许多高聚物精心测量，每变化一个温度</a:t>
            </a:r>
            <a:r>
              <a:rPr kumimoji="0" lang="en-US" altLang="zh-CN" sz="2400">
                <a:solidFill>
                  <a:srgbClr val="000099"/>
                </a:solidFill>
              </a:rPr>
              <a:t>eg:</a:t>
            </a:r>
            <a:r>
              <a:rPr kumimoji="0" lang="zh-CN" altLang="en-US" sz="2400">
                <a:solidFill>
                  <a:srgbClr val="000099"/>
                </a:solidFill>
              </a:rPr>
              <a:t>升</a:t>
            </a:r>
            <a:r>
              <a:rPr kumimoji="0" lang="en-US" altLang="zh-CN" sz="2400">
                <a:solidFill>
                  <a:srgbClr val="000099"/>
                </a:solidFill>
              </a:rPr>
              <a:t>1℃</a:t>
            </a:r>
            <a:r>
              <a:rPr kumimoji="0" lang="zh-CN" altLang="en-US" sz="2400">
                <a:solidFill>
                  <a:srgbClr val="000099"/>
                </a:solidFill>
              </a:rPr>
              <a:t>，维持恒温，直到体积不再变化 </a:t>
            </a:r>
            <a:r>
              <a:rPr kumimoji="0" lang="en-US" altLang="zh-CN" sz="2400">
                <a:solidFill>
                  <a:srgbClr val="000099"/>
                </a:solidFill>
              </a:rPr>
              <a:t>(24hr) </a:t>
            </a:r>
            <a:r>
              <a:rPr kumimoji="0" lang="zh-CN" altLang="en-US" sz="2400">
                <a:solidFill>
                  <a:srgbClr val="000099"/>
                </a:solidFill>
              </a:rPr>
              <a:t>后再测比容，结果过程十分接近跃变过程，</a:t>
            </a:r>
            <a:r>
              <a:rPr kumimoji="0" lang="zh-CN" altLang="en-US" sz="2400">
                <a:solidFill>
                  <a:srgbClr val="FF3300"/>
                </a:solidFill>
              </a:rPr>
              <a:t>在终点处出现明确的转折</a:t>
            </a:r>
            <a:r>
              <a:rPr kumimoji="0" lang="en-US" altLang="zh-CN" sz="2400">
                <a:solidFill>
                  <a:srgbClr val="FF3300"/>
                </a:solidFill>
                <a:latin typeface="Arial" panose="020B0604020202020204" pitchFamily="34" charset="0"/>
              </a:rPr>
              <a:t>——</a:t>
            </a:r>
            <a:r>
              <a:rPr kumimoji="0" lang="zh-CN" altLang="en-US" sz="2400">
                <a:solidFill>
                  <a:srgbClr val="FF3300"/>
                </a:solidFill>
              </a:rPr>
              <a:t>是热力学的一级相转变</a:t>
            </a:r>
          </a:p>
        </p:txBody>
      </p:sp>
      <p:grpSp>
        <p:nvGrpSpPr>
          <p:cNvPr id="837647" name="Group 15">
            <a:extLst>
              <a:ext uri="{FF2B5EF4-FFF2-40B4-BE49-F238E27FC236}">
                <a16:creationId xmlns:a16="http://schemas.microsoft.com/office/drawing/2014/main" id="{BFBEB2A6-4033-47D2-A288-D80A93EA27F2}"/>
              </a:ext>
            </a:extLst>
          </p:cNvPr>
          <p:cNvGrpSpPr>
            <a:grpSpLocks/>
          </p:cNvGrpSpPr>
          <p:nvPr/>
        </p:nvGrpSpPr>
        <p:grpSpPr bwMode="auto">
          <a:xfrm>
            <a:off x="4500563" y="3716338"/>
            <a:ext cx="2006600" cy="1828800"/>
            <a:chOff x="4248" y="2844"/>
            <a:chExt cx="1800" cy="1780"/>
          </a:xfrm>
        </p:grpSpPr>
        <p:sp>
          <p:nvSpPr>
            <p:cNvPr id="837648" name="Line 16">
              <a:extLst>
                <a:ext uri="{FF2B5EF4-FFF2-40B4-BE49-F238E27FC236}">
                  <a16:creationId xmlns:a16="http://schemas.microsoft.com/office/drawing/2014/main" id="{385E32FE-DC8B-4671-AA6F-02FD238D5CB2}"/>
                </a:ext>
              </a:extLst>
            </p:cNvPr>
            <p:cNvSpPr>
              <a:spLocks noChangeShapeType="1"/>
            </p:cNvSpPr>
            <p:nvPr/>
          </p:nvSpPr>
          <p:spPr bwMode="auto">
            <a:xfrm>
              <a:off x="4252" y="4179"/>
              <a:ext cx="1679"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49" name="Line 17">
              <a:extLst>
                <a:ext uri="{FF2B5EF4-FFF2-40B4-BE49-F238E27FC236}">
                  <a16:creationId xmlns:a16="http://schemas.microsoft.com/office/drawing/2014/main" id="{1D267666-34C2-402E-9825-9CB256AB19BE}"/>
                </a:ext>
              </a:extLst>
            </p:cNvPr>
            <p:cNvSpPr>
              <a:spLocks noChangeShapeType="1"/>
            </p:cNvSpPr>
            <p:nvPr/>
          </p:nvSpPr>
          <p:spPr bwMode="auto">
            <a:xfrm flipH="1" flipV="1">
              <a:off x="4248" y="2844"/>
              <a:ext cx="4" cy="133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50" name="Line 18">
              <a:extLst>
                <a:ext uri="{FF2B5EF4-FFF2-40B4-BE49-F238E27FC236}">
                  <a16:creationId xmlns:a16="http://schemas.microsoft.com/office/drawing/2014/main" id="{CC8AB130-F442-4EC3-A0D8-9925353AF6DC}"/>
                </a:ext>
              </a:extLst>
            </p:cNvPr>
            <p:cNvSpPr>
              <a:spLocks noChangeShapeType="1"/>
            </p:cNvSpPr>
            <p:nvPr/>
          </p:nvSpPr>
          <p:spPr bwMode="auto">
            <a:xfrm flipV="1">
              <a:off x="4252" y="4100"/>
              <a:ext cx="742"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51" name="Line 19">
              <a:extLst>
                <a:ext uri="{FF2B5EF4-FFF2-40B4-BE49-F238E27FC236}">
                  <a16:creationId xmlns:a16="http://schemas.microsoft.com/office/drawing/2014/main" id="{4C5C98ED-5BD9-425A-9821-86847D3019A0}"/>
                </a:ext>
              </a:extLst>
            </p:cNvPr>
            <p:cNvSpPr>
              <a:spLocks noChangeShapeType="1"/>
            </p:cNvSpPr>
            <p:nvPr/>
          </p:nvSpPr>
          <p:spPr bwMode="auto">
            <a:xfrm flipV="1">
              <a:off x="4994" y="3114"/>
              <a:ext cx="0" cy="986"/>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52" name="Line 20">
              <a:extLst>
                <a:ext uri="{FF2B5EF4-FFF2-40B4-BE49-F238E27FC236}">
                  <a16:creationId xmlns:a16="http://schemas.microsoft.com/office/drawing/2014/main" id="{E0E597E2-20AD-4F57-B2B0-4844AD6757FC}"/>
                </a:ext>
              </a:extLst>
            </p:cNvPr>
            <p:cNvSpPr>
              <a:spLocks noChangeShapeType="1"/>
            </p:cNvSpPr>
            <p:nvPr/>
          </p:nvSpPr>
          <p:spPr bwMode="auto">
            <a:xfrm flipV="1">
              <a:off x="4994" y="3035"/>
              <a:ext cx="507"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53" name="Text Box 21">
              <a:extLst>
                <a:ext uri="{FF2B5EF4-FFF2-40B4-BE49-F238E27FC236}">
                  <a16:creationId xmlns:a16="http://schemas.microsoft.com/office/drawing/2014/main" id="{FE0D8E74-40FA-46DE-B4DE-47165AE2440E}"/>
                </a:ext>
              </a:extLst>
            </p:cNvPr>
            <p:cNvSpPr txBox="1">
              <a:spLocks noChangeArrowheads="1"/>
            </p:cNvSpPr>
            <p:nvPr/>
          </p:nvSpPr>
          <p:spPr bwMode="auto">
            <a:xfrm>
              <a:off x="4876" y="4179"/>
              <a:ext cx="550"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0">
                  <a:latin typeface="Tahoma" panose="020B0604030504040204" pitchFamily="34" charset="0"/>
                  <a:ea typeface="宋体" panose="02010600030101010101" pitchFamily="2" charset="-122"/>
                </a:rPr>
                <a:t>T</a:t>
              </a:r>
              <a:r>
                <a:rPr lang="en-US" altLang="zh-CN" sz="1800" b="0">
                  <a:latin typeface="Tahoma" panose="020B0604030504040204" pitchFamily="34" charset="0"/>
                  <a:ea typeface="宋体" panose="02010600030101010101" pitchFamily="2" charset="-122"/>
                </a:rPr>
                <a:t>m</a:t>
              </a:r>
            </a:p>
          </p:txBody>
        </p:sp>
        <p:sp>
          <p:nvSpPr>
            <p:cNvPr id="837654" name="Line 22">
              <a:extLst>
                <a:ext uri="{FF2B5EF4-FFF2-40B4-BE49-F238E27FC236}">
                  <a16:creationId xmlns:a16="http://schemas.microsoft.com/office/drawing/2014/main" id="{88039971-DD1A-4493-A961-E81380B351AF}"/>
                </a:ext>
              </a:extLst>
            </p:cNvPr>
            <p:cNvSpPr>
              <a:spLocks noChangeShapeType="1"/>
            </p:cNvSpPr>
            <p:nvPr/>
          </p:nvSpPr>
          <p:spPr bwMode="auto">
            <a:xfrm>
              <a:off x="4994" y="4100"/>
              <a:ext cx="0" cy="79"/>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mc:Choice xmlns:a14="http://schemas.microsoft.com/office/drawing/2010/main" Requires="a14">
            <p:sp>
              <p:nvSpPr>
                <p:cNvPr id="837655" name="Object 23">
                  <a:extLst>
                    <a:ext uri="{FF2B5EF4-FFF2-40B4-BE49-F238E27FC236}">
                      <a16:creationId xmlns:a16="http://schemas.microsoft.com/office/drawing/2014/main" id="{399E8CB1-113C-4660-853D-A6B45B674D32}"/>
                    </a:ext>
                  </a:extLst>
                </p:cNvPr>
                <p:cNvSpPr txBox="1"/>
                <p:nvPr/>
              </p:nvSpPr>
              <p:spPr bwMode="auto">
                <a:xfrm>
                  <a:off x="4272" y="2976"/>
                  <a:ext cx="508" cy="237"/>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𝑣𝑔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𝐶𝑝</m:t>
                        </m:r>
                        <m:r>
                          <a:rPr lang="zh-CN" altLang="en-US" i="1">
                            <a:solidFill>
                              <a:srgbClr val="000000"/>
                            </a:solidFill>
                            <a:latin typeface="Cambria Math" panose="02040503050406030204" pitchFamily="18" charset="0"/>
                          </a:rPr>
                          <m:t>)</m:t>
                        </m:r>
                      </m:oMath>
                    </m:oMathPara>
                  </a14:m>
                  <a:endParaRPr lang="zh-CN" altLang="en-US"/>
                </a:p>
              </p:txBody>
            </p:sp>
          </mc:Choice>
          <mc:Fallback>
            <p:sp>
              <p:nvSpPr>
                <p:cNvPr id="837655" name="Object 23">
                  <a:extLst>
                    <a:ext uri="{FF2B5EF4-FFF2-40B4-BE49-F238E27FC236}">
                      <a16:creationId xmlns:a16="http://schemas.microsoft.com/office/drawing/2014/main" id="{399E8CB1-113C-4660-853D-A6B45B674D32}"/>
                    </a:ext>
                  </a:extLst>
                </p:cNvPr>
                <p:cNvSpPr txBox="1">
                  <a:spLocks noRot="1" noChangeAspect="1" noMove="1" noResize="1" noEditPoints="1" noAdjustHandles="1" noChangeArrowheads="1" noChangeShapeType="1" noTextEdit="1"/>
                </p:cNvSpPr>
                <p:nvPr/>
              </p:nvSpPr>
              <p:spPr bwMode="auto">
                <a:xfrm>
                  <a:off x="4272" y="2976"/>
                  <a:ext cx="508" cy="23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37656" name="Text Box 24">
              <a:extLst>
                <a:ext uri="{FF2B5EF4-FFF2-40B4-BE49-F238E27FC236}">
                  <a16:creationId xmlns:a16="http://schemas.microsoft.com/office/drawing/2014/main" id="{BD6C2052-293A-490E-A508-D35317C072FC}"/>
                </a:ext>
              </a:extLst>
            </p:cNvPr>
            <p:cNvSpPr txBox="1">
              <a:spLocks noChangeArrowheads="1"/>
            </p:cNvSpPr>
            <p:nvPr/>
          </p:nvSpPr>
          <p:spPr bwMode="auto">
            <a:xfrm>
              <a:off x="5656" y="4179"/>
              <a:ext cx="392"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latin typeface="Tahoma" panose="020B0604030504040204" pitchFamily="34" charset="0"/>
                  <a:ea typeface="宋体" panose="02010600030101010101" pitchFamily="2" charset="-122"/>
                </a:rPr>
                <a:t>T</a:t>
              </a:r>
            </a:p>
          </p:txBody>
        </p:sp>
      </p:grpSp>
      <p:grpSp>
        <p:nvGrpSpPr>
          <p:cNvPr id="837657" name="Group 25">
            <a:extLst>
              <a:ext uri="{FF2B5EF4-FFF2-40B4-BE49-F238E27FC236}">
                <a16:creationId xmlns:a16="http://schemas.microsoft.com/office/drawing/2014/main" id="{36B88935-7464-4CC7-BD85-6A05DB347496}"/>
              </a:ext>
            </a:extLst>
          </p:cNvPr>
          <p:cNvGrpSpPr>
            <a:grpSpLocks/>
          </p:cNvGrpSpPr>
          <p:nvPr/>
        </p:nvGrpSpPr>
        <p:grpSpPr bwMode="auto">
          <a:xfrm>
            <a:off x="6516688" y="3716338"/>
            <a:ext cx="2244725" cy="1865312"/>
            <a:chOff x="3840" y="1200"/>
            <a:chExt cx="1776" cy="1889"/>
          </a:xfrm>
        </p:grpSpPr>
        <p:graphicFrame>
          <p:nvGraphicFramePr>
            <p:cNvPr id="837658" name="Object 26">
              <a:extLst>
                <a:ext uri="{FF2B5EF4-FFF2-40B4-BE49-F238E27FC236}">
                  <a16:creationId xmlns:a16="http://schemas.microsoft.com/office/drawing/2014/main" id="{68156D0D-5316-48F0-979F-C4D33793EC80}"/>
                </a:ext>
              </a:extLst>
            </p:cNvPr>
            <p:cNvGraphicFramePr>
              <a:graphicFrameLocks noChangeAspect="1"/>
            </p:cNvGraphicFramePr>
            <p:nvPr/>
          </p:nvGraphicFramePr>
          <p:xfrm>
            <a:off x="3840" y="1200"/>
            <a:ext cx="1776" cy="1663"/>
          </p:xfrm>
          <a:graphic>
            <a:graphicData uri="http://schemas.openxmlformats.org/presentationml/2006/ole">
              <mc:AlternateContent xmlns:mc="http://schemas.openxmlformats.org/markup-compatibility/2006">
                <mc:Choice xmlns:v="urn:schemas-microsoft-com:vml" Requires="v">
                  <p:oleObj spid="_x0000_s837824" name="位图图像" r:id="rId4" imgW="2238687" imgH="2400635" progId="Paint.Picture">
                    <p:embed/>
                  </p:oleObj>
                </mc:Choice>
                <mc:Fallback>
                  <p:oleObj name="位图图像" r:id="rId4" imgW="2238687" imgH="2400635" progId="Paint.Picture">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200"/>
                          <a:ext cx="1776" cy="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7659" name="Line 27">
              <a:extLst>
                <a:ext uri="{FF2B5EF4-FFF2-40B4-BE49-F238E27FC236}">
                  <a16:creationId xmlns:a16="http://schemas.microsoft.com/office/drawing/2014/main" id="{B5E7589D-61C2-4D8F-A7AD-E734A044A8BC}"/>
                </a:ext>
              </a:extLst>
            </p:cNvPr>
            <p:cNvSpPr>
              <a:spLocks noChangeShapeType="1"/>
            </p:cNvSpPr>
            <p:nvPr/>
          </p:nvSpPr>
          <p:spPr bwMode="auto">
            <a:xfrm>
              <a:off x="5040" y="2736"/>
              <a:ext cx="0"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60" name="Line 28">
              <a:extLst>
                <a:ext uri="{FF2B5EF4-FFF2-40B4-BE49-F238E27FC236}">
                  <a16:creationId xmlns:a16="http://schemas.microsoft.com/office/drawing/2014/main" id="{FB44526B-13BD-4931-9037-8DB97006C5FD}"/>
                </a:ext>
              </a:extLst>
            </p:cNvPr>
            <p:cNvSpPr>
              <a:spLocks noChangeShapeType="1"/>
            </p:cNvSpPr>
            <p:nvPr/>
          </p:nvSpPr>
          <p:spPr bwMode="auto">
            <a:xfrm>
              <a:off x="4560" y="2736"/>
              <a:ext cx="0"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61" name="Line 29">
              <a:extLst>
                <a:ext uri="{FF2B5EF4-FFF2-40B4-BE49-F238E27FC236}">
                  <a16:creationId xmlns:a16="http://schemas.microsoft.com/office/drawing/2014/main" id="{4D3A83AD-4710-4F77-8F03-D98BC6DAEF42}"/>
                </a:ext>
              </a:extLst>
            </p:cNvPr>
            <p:cNvSpPr>
              <a:spLocks noChangeShapeType="1"/>
            </p:cNvSpPr>
            <p:nvPr/>
          </p:nvSpPr>
          <p:spPr bwMode="auto">
            <a:xfrm>
              <a:off x="4416" y="2880"/>
              <a:ext cx="1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62" name="Line 30">
              <a:extLst>
                <a:ext uri="{FF2B5EF4-FFF2-40B4-BE49-F238E27FC236}">
                  <a16:creationId xmlns:a16="http://schemas.microsoft.com/office/drawing/2014/main" id="{22511B9C-4842-4B18-8977-53FD09AD08A1}"/>
                </a:ext>
              </a:extLst>
            </p:cNvPr>
            <p:cNvSpPr>
              <a:spLocks noChangeShapeType="1"/>
            </p:cNvSpPr>
            <p:nvPr/>
          </p:nvSpPr>
          <p:spPr bwMode="auto">
            <a:xfrm flipH="1">
              <a:off x="5040" y="2880"/>
              <a:ext cx="1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7663" name="Text Box 31">
              <a:extLst>
                <a:ext uri="{FF2B5EF4-FFF2-40B4-BE49-F238E27FC236}">
                  <a16:creationId xmlns:a16="http://schemas.microsoft.com/office/drawing/2014/main" id="{89BB1A15-03FD-4B4D-A5C9-3A49FC1A8CC5}"/>
                </a:ext>
              </a:extLst>
            </p:cNvPr>
            <p:cNvSpPr txBox="1">
              <a:spLocks noChangeArrowheads="1"/>
            </p:cNvSpPr>
            <p:nvPr/>
          </p:nvSpPr>
          <p:spPr bwMode="auto">
            <a:xfrm>
              <a:off x="4607" y="2687"/>
              <a:ext cx="481"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Tahoma" panose="020B0604030504040204" pitchFamily="34" charset="0"/>
              </a:endParaRPr>
            </a:p>
          </p:txBody>
        </p:sp>
      </p:grpSp>
      <p:sp>
        <p:nvSpPr>
          <p:cNvPr id="837664" name="Rectangle 32">
            <a:extLst>
              <a:ext uri="{FF2B5EF4-FFF2-40B4-BE49-F238E27FC236}">
                <a16:creationId xmlns:a16="http://schemas.microsoft.com/office/drawing/2014/main" id="{0AFE0BC2-2CCF-4AE6-9B80-2C28F6998DAE}"/>
              </a:ext>
            </a:extLst>
          </p:cNvPr>
          <p:cNvSpPr>
            <a:spLocks noChangeArrowheads="1"/>
          </p:cNvSpPr>
          <p:nvPr/>
        </p:nvSpPr>
        <p:spPr bwMode="auto">
          <a:xfrm>
            <a:off x="4356100" y="5734050"/>
            <a:ext cx="4572000" cy="531813"/>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solidFill>
                  <a:srgbClr val="000099"/>
                </a:solidFill>
              </a:rPr>
              <a:t>只有程度的差别而无本质的差别</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6">
            <a:extLst>
              <a:ext uri="{FF2B5EF4-FFF2-40B4-BE49-F238E27FC236}">
                <a16:creationId xmlns:a16="http://schemas.microsoft.com/office/drawing/2014/main" id="{C9D53636-4124-4639-A7B3-5377602DBC1D}"/>
              </a:ext>
            </a:extLst>
          </p:cNvPr>
          <p:cNvSpPr>
            <a:spLocks noGrp="1"/>
          </p:cNvSpPr>
          <p:nvPr>
            <p:ph type="sldNum" sz="quarter" idx="12"/>
          </p:nvPr>
        </p:nvSpPr>
        <p:spPr/>
        <p:txBody>
          <a:bodyPr/>
          <a:lstStyle/>
          <a:p>
            <a:fld id="{E15BC4E8-61DC-4111-814C-120AB3C4EA62}" type="slidenum">
              <a:rPr lang="en-US" altLang="zh-CN"/>
              <a:pPr/>
              <a:t>112</a:t>
            </a:fld>
            <a:endParaRPr lang="en-US" altLang="zh-CN"/>
          </a:p>
        </p:txBody>
      </p:sp>
      <p:sp>
        <p:nvSpPr>
          <p:cNvPr id="846850" name="Rectangle 2">
            <a:extLst>
              <a:ext uri="{FF2B5EF4-FFF2-40B4-BE49-F238E27FC236}">
                <a16:creationId xmlns:a16="http://schemas.microsoft.com/office/drawing/2014/main" id="{D111D914-9D09-4AD0-B853-50545FEF6718}"/>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6851" name="Rectangle 3">
            <a:extLst>
              <a:ext uri="{FF2B5EF4-FFF2-40B4-BE49-F238E27FC236}">
                <a16:creationId xmlns:a16="http://schemas.microsoft.com/office/drawing/2014/main" id="{6A9C8FCC-F669-437F-A960-64CA7FCFF6BF}"/>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6855" name="Rectangle 7">
            <a:extLst>
              <a:ext uri="{FF2B5EF4-FFF2-40B4-BE49-F238E27FC236}">
                <a16:creationId xmlns:a16="http://schemas.microsoft.com/office/drawing/2014/main" id="{0545C370-EC88-4C3D-8536-8D2175E90659}"/>
              </a:ext>
            </a:extLst>
          </p:cNvPr>
          <p:cNvSpPr>
            <a:spLocks noChangeArrowheads="1"/>
          </p:cNvSpPr>
          <p:nvPr/>
        </p:nvSpPr>
        <p:spPr bwMode="auto">
          <a:xfrm>
            <a:off x="468313" y="981075"/>
            <a:ext cx="8064500" cy="4953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在平衡熔点时</a:t>
            </a:r>
            <a:r>
              <a:rPr kumimoji="0" lang="en-US" altLang="zh-CN" sz="2400"/>
              <a:t>, </a:t>
            </a:r>
            <a:r>
              <a:rPr kumimoji="0" lang="zh-CN" altLang="en-US" sz="2400"/>
              <a:t>聚合物的结晶过程与熔融过程达到平衡</a:t>
            </a:r>
          </a:p>
        </p:txBody>
      </p:sp>
      <p:sp>
        <p:nvSpPr>
          <p:cNvPr id="846856" name="Rectangle 8">
            <a:extLst>
              <a:ext uri="{FF2B5EF4-FFF2-40B4-BE49-F238E27FC236}">
                <a16:creationId xmlns:a16="http://schemas.microsoft.com/office/drawing/2014/main" id="{28C10F5B-A720-477A-BE42-E5C8F4AB730D}"/>
              </a:ext>
            </a:extLst>
          </p:cNvPr>
          <p:cNvSpPr>
            <a:spLocks noChangeArrowheads="1"/>
          </p:cNvSpPr>
          <p:nvPr/>
        </p:nvSpPr>
        <p:spPr bwMode="auto">
          <a:xfrm>
            <a:off x="468313" y="2708275"/>
            <a:ext cx="8064500" cy="173672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a:solidFill>
                  <a:srgbClr val="FF0000"/>
                </a:solidFill>
              </a:rPr>
              <a:t>不同点</a:t>
            </a:r>
            <a:r>
              <a:rPr lang="zh-CN" altLang="en-US" sz="2400"/>
              <a:t>：小分子晶体在熔融过程，熔融温度范围很窄，一般只有</a:t>
            </a:r>
            <a:r>
              <a:rPr lang="en-US" altLang="zh-CN" sz="2400"/>
              <a:t>0.2℃</a:t>
            </a:r>
            <a:r>
              <a:rPr lang="zh-CN" altLang="en-US" sz="2400"/>
              <a:t>左右，可名符其实地称之为熔点。结晶聚合物的熔融过程，呈现一个较宽的熔融温度范围，约</a:t>
            </a:r>
            <a:r>
              <a:rPr lang="en-US" altLang="zh-CN" sz="2400"/>
              <a:t>10°C</a:t>
            </a:r>
            <a:r>
              <a:rPr lang="zh-CN" altLang="en-US" sz="2400"/>
              <a:t>左右即存在一个</a:t>
            </a:r>
            <a:r>
              <a:rPr lang="zh-CN" altLang="en-US" sz="2400">
                <a:latin typeface="Arial" panose="020B0604020202020204" pitchFamily="34" charset="0"/>
              </a:rPr>
              <a:t>“</a:t>
            </a:r>
            <a:r>
              <a:rPr lang="zh-CN" altLang="en-US" sz="2400"/>
              <a:t>熔限</a:t>
            </a:r>
            <a:r>
              <a:rPr lang="zh-CN" altLang="en-US" sz="2400">
                <a:latin typeface="Arial" panose="020B0604020202020204" pitchFamily="34" charset="0"/>
              </a:rPr>
              <a:t>”</a:t>
            </a:r>
            <a:r>
              <a:rPr lang="zh-CN" altLang="en-US" sz="2400"/>
              <a:t> （熔程）</a:t>
            </a:r>
          </a:p>
        </p:txBody>
      </p:sp>
      <p:sp>
        <p:nvSpPr>
          <p:cNvPr id="846874" name="Rectangle 26">
            <a:extLst>
              <a:ext uri="{FF2B5EF4-FFF2-40B4-BE49-F238E27FC236}">
                <a16:creationId xmlns:a16="http://schemas.microsoft.com/office/drawing/2014/main" id="{D6445A1D-642B-4345-AB54-AEC0637092F1}"/>
              </a:ext>
            </a:extLst>
          </p:cNvPr>
          <p:cNvSpPr>
            <a:spLocks noChangeArrowheads="1"/>
          </p:cNvSpPr>
          <p:nvPr/>
        </p:nvSpPr>
        <p:spPr bwMode="auto">
          <a:xfrm>
            <a:off x="539750" y="4652963"/>
            <a:ext cx="4572000" cy="933450"/>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a:t>一般将其最后完全熔融时的温度称为</a:t>
            </a:r>
            <a:r>
              <a:rPr lang="zh-CN" altLang="en-US" sz="2400">
                <a:solidFill>
                  <a:srgbClr val="FF0000"/>
                </a:solidFill>
              </a:rPr>
              <a:t>熔点</a:t>
            </a:r>
            <a:r>
              <a:rPr lang="en-US" altLang="zh-CN" sz="2400"/>
              <a:t>T</a:t>
            </a:r>
            <a:r>
              <a:rPr lang="en-US" altLang="zh-CN" sz="2400" baseline="-14000"/>
              <a:t>m</a:t>
            </a:r>
          </a:p>
        </p:txBody>
      </p:sp>
      <mc:AlternateContent xmlns:mc="http://schemas.openxmlformats.org/markup-compatibility/2006">
        <mc:Choice xmlns:a14="http://schemas.microsoft.com/office/drawing/2010/main" Requires="a14">
          <p:sp>
            <p:nvSpPr>
              <p:cNvPr id="846875" name="Object 27">
                <a:extLst>
                  <a:ext uri="{FF2B5EF4-FFF2-40B4-BE49-F238E27FC236}">
                    <a16:creationId xmlns:a16="http://schemas.microsoft.com/office/drawing/2014/main" id="{A979D746-3DA2-42A9-A443-657618379398}"/>
                  </a:ext>
                </a:extLst>
              </p:cNvPr>
              <p:cNvSpPr txBox="1"/>
              <p:nvPr>
                <p:ph sz="half" idx="1"/>
              </p:nvPr>
            </p:nvSpPr>
            <p:spPr bwMode="auto">
              <a:xfrm>
                <a:off x="611188" y="1700213"/>
                <a:ext cx="4608512" cy="658812"/>
              </a:xfrm>
              <a:prstGeom prst="rect">
                <a:avLst/>
              </a:prstGeom>
              <a:solidFill>
                <a:srgbClr val="000080"/>
              </a:solid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G</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S</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=0</m:t>
                      </m:r>
                    </m:oMath>
                  </m:oMathPara>
                </a14:m>
                <a:endParaRPr lang="zh-CN" altLang="en-US"/>
              </a:p>
            </p:txBody>
          </p:sp>
        </mc:Choice>
        <mc:Fallback>
          <p:sp>
            <p:nvSpPr>
              <p:cNvPr id="846875" name="Object 27">
                <a:extLst>
                  <a:ext uri="{FF2B5EF4-FFF2-40B4-BE49-F238E27FC236}">
                    <a16:creationId xmlns:a16="http://schemas.microsoft.com/office/drawing/2014/main" id="{A979D746-3DA2-42A9-A443-657618379398}"/>
                  </a:ext>
                </a:extLst>
              </p:cNvPr>
              <p:cNvSpPr txBox="1">
                <a:spLocks noRot="1" noChangeAspect="1" noMove="1" noResize="1" noEditPoints="1" noAdjustHandles="1" noChangeArrowheads="1" noChangeShapeType="1" noTextEdit="1"/>
              </p:cNvSpPr>
              <p:nvPr>
                <p:ph sz="half" idx="1"/>
              </p:nvPr>
            </p:nvSpPr>
            <p:spPr bwMode="auto">
              <a:xfrm>
                <a:off x="611188" y="1700213"/>
                <a:ext cx="4608512" cy="6588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6877" name="Object 29">
                <a:extLst>
                  <a:ext uri="{FF2B5EF4-FFF2-40B4-BE49-F238E27FC236}">
                    <a16:creationId xmlns:a16="http://schemas.microsoft.com/office/drawing/2014/main" id="{21A82703-2D81-459C-BA26-349FC6E24902}"/>
                  </a:ext>
                </a:extLst>
              </p:cNvPr>
              <p:cNvSpPr txBox="1"/>
              <p:nvPr>
                <p:ph sz="half" idx="2"/>
              </p:nvPr>
            </p:nvSpPr>
            <p:spPr bwMode="auto">
              <a:xfrm>
                <a:off x="5724525" y="1557338"/>
                <a:ext cx="2449513" cy="1054100"/>
              </a:xfrm>
              <a:prstGeom prst="rect">
                <a:avLst/>
              </a:prstGeom>
              <a:solidFill>
                <a:srgbClr val="000080"/>
              </a:solid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T</m:t>
                      </m:r>
                      <m:r>
                        <a:rPr lang="zh-CN" altLang="en-US" i="1">
                          <a:solidFill>
                            <a:srgbClr val="FFFFFF"/>
                          </a:solidFill>
                          <a:latin typeface="Cambria Math" panose="02040503050406030204" pitchFamily="18" charset="0"/>
                        </a:rPr>
                        <m:t>=</m:t>
                      </m:r>
                      <m:sSubSup>
                        <m:sSubSupPr>
                          <m:ctrlPr>
                            <a:rPr lang="zh-CN" altLang="en-US" i="1">
                              <a:solidFill>
                                <a:srgbClr val="FFFFFF"/>
                              </a:solidFill>
                              <a:latin typeface="Cambria Math" panose="02040503050406030204" pitchFamily="18" charset="0"/>
                            </a:rPr>
                          </m:ctrlPr>
                        </m:sSubSupPr>
                        <m:e>
                          <m:r>
                            <m:rPr>
                              <m:sty m:val="p"/>
                            </m:rPr>
                            <a:rPr lang="zh-CN" altLang="en-US" i="1">
                              <a:solidFill>
                                <a:srgbClr val="FFFFFF"/>
                              </a:solidFill>
                              <a:latin typeface="Cambria Math" panose="02040503050406030204" pitchFamily="18" charset="0"/>
                            </a:rPr>
                            <m:t>T</m:t>
                          </m:r>
                        </m:e>
                        <m:sub>
                          <m:r>
                            <m:rPr>
                              <m:sty m:val="p"/>
                            </m:rPr>
                            <a:rPr lang="zh-CN" altLang="en-US" i="1">
                              <a:solidFill>
                                <a:srgbClr val="FFFFFF"/>
                              </a:solidFill>
                              <a:latin typeface="Cambria Math" panose="02040503050406030204" pitchFamily="18" charset="0"/>
                            </a:rPr>
                            <m:t>m</m:t>
                          </m:r>
                        </m:sub>
                        <m:sup>
                          <m:r>
                            <a:rPr lang="zh-CN" altLang="en-US" i="1">
                              <a:solidFill>
                                <a:srgbClr val="FFFFFF"/>
                              </a:solidFill>
                              <a:latin typeface="Cambria Math" panose="02040503050406030204" pitchFamily="18" charset="0"/>
                            </a:rPr>
                            <m:t>0</m:t>
                          </m:r>
                        </m:sup>
                      </m:sSubSup>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m:rPr>
                                  <m:sty m:val="p"/>
                                </m:rPr>
                                <a:rPr lang="zh-CN" altLang="en-US" i="1">
                                  <a:solidFill>
                                    <a:srgbClr val="FFFFFF"/>
                                  </a:solidFill>
                                  <a:latin typeface="Cambria Math" panose="02040503050406030204" pitchFamily="18" charset="0"/>
                                </a:rPr>
                                <m:t>M</m:t>
                              </m:r>
                            </m:sub>
                          </m:sSub>
                        </m:num>
                        <m:den>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S</m:t>
                              </m:r>
                            </m:e>
                            <m:sub>
                              <m:r>
                                <m:rPr>
                                  <m:sty m:val="p"/>
                                </m:rPr>
                                <a:rPr lang="zh-CN" altLang="en-US" i="1">
                                  <a:solidFill>
                                    <a:srgbClr val="FFFFFF"/>
                                  </a:solidFill>
                                  <a:latin typeface="Cambria Math" panose="02040503050406030204" pitchFamily="18" charset="0"/>
                                </a:rPr>
                                <m:t>M</m:t>
                              </m:r>
                            </m:sub>
                          </m:sSub>
                        </m:den>
                      </m:f>
                    </m:oMath>
                  </m:oMathPara>
                </a14:m>
                <a:endParaRPr lang="zh-CN" altLang="en-US"/>
              </a:p>
            </p:txBody>
          </p:sp>
        </mc:Choice>
        <mc:Fallback>
          <p:sp>
            <p:nvSpPr>
              <p:cNvPr id="846877" name="Object 29">
                <a:extLst>
                  <a:ext uri="{FF2B5EF4-FFF2-40B4-BE49-F238E27FC236}">
                    <a16:creationId xmlns:a16="http://schemas.microsoft.com/office/drawing/2014/main" id="{21A82703-2D81-459C-BA26-349FC6E24902}"/>
                  </a:ext>
                </a:extLst>
              </p:cNvPr>
              <p:cNvSpPr txBox="1">
                <a:spLocks noRot="1" noChangeAspect="1" noMove="1" noResize="1" noEditPoints="1" noAdjustHandles="1" noChangeArrowheads="1" noChangeShapeType="1" noTextEdit="1"/>
              </p:cNvSpPr>
              <p:nvPr>
                <p:ph sz="half" idx="2"/>
              </p:nvPr>
            </p:nvSpPr>
            <p:spPr bwMode="auto">
              <a:xfrm>
                <a:off x="5724525" y="1557338"/>
                <a:ext cx="2449513" cy="1054100"/>
              </a:xfrm>
              <a:prstGeom prst="rect">
                <a:avLst/>
              </a:prstGeom>
              <a:blipFill>
                <a:blip r:embed="rId4"/>
                <a:stretch>
                  <a:fillRect/>
                </a:stretch>
              </a:blipFill>
              <a:ln>
                <a:noFill/>
              </a:ln>
              <a:effectLst/>
            </p:spPr>
            <p:txBody>
              <a:bodyPr/>
              <a:lstStyle/>
              <a:p>
                <a:r>
                  <a:rPr lang="zh-CN" altLang="en-US">
                    <a:noFill/>
                  </a:rPr>
                  <a:t> </a:t>
                </a:r>
              </a:p>
            </p:txBody>
          </p:sp>
        </mc:Fallback>
      </mc:AlternateContent>
      <p:grpSp>
        <p:nvGrpSpPr>
          <p:cNvPr id="846880" name="Group 32">
            <a:extLst>
              <a:ext uri="{FF2B5EF4-FFF2-40B4-BE49-F238E27FC236}">
                <a16:creationId xmlns:a16="http://schemas.microsoft.com/office/drawing/2014/main" id="{4BD95898-FDF4-4046-A818-5865C2D30D61}"/>
              </a:ext>
            </a:extLst>
          </p:cNvPr>
          <p:cNvGrpSpPr>
            <a:grpSpLocks/>
          </p:cNvGrpSpPr>
          <p:nvPr/>
        </p:nvGrpSpPr>
        <p:grpSpPr bwMode="auto">
          <a:xfrm>
            <a:off x="5867400" y="4587875"/>
            <a:ext cx="2460625" cy="2270125"/>
            <a:chOff x="3840" y="1200"/>
            <a:chExt cx="1776" cy="2154"/>
          </a:xfrm>
        </p:grpSpPr>
        <p:graphicFrame>
          <p:nvGraphicFramePr>
            <p:cNvPr id="846881" name="Object 33">
              <a:extLst>
                <a:ext uri="{FF2B5EF4-FFF2-40B4-BE49-F238E27FC236}">
                  <a16:creationId xmlns:a16="http://schemas.microsoft.com/office/drawing/2014/main" id="{D861B470-63C9-498C-B08D-080A7C28579C}"/>
                </a:ext>
              </a:extLst>
            </p:cNvPr>
            <p:cNvGraphicFramePr>
              <a:graphicFrameLocks noChangeAspect="1"/>
            </p:cNvGraphicFramePr>
            <p:nvPr/>
          </p:nvGraphicFramePr>
          <p:xfrm>
            <a:off x="3840" y="1200"/>
            <a:ext cx="1776" cy="1663"/>
          </p:xfrm>
          <a:graphic>
            <a:graphicData uri="http://schemas.openxmlformats.org/presentationml/2006/ole">
              <mc:AlternateContent xmlns:mc="http://schemas.openxmlformats.org/markup-compatibility/2006">
                <mc:Choice xmlns:v="urn:schemas-microsoft-com:vml" Requires="v">
                  <p:oleObj spid="_x0000_s847124" name="位图图像" r:id="rId5" imgW="2238687" imgH="2400635" progId="Paint.Picture">
                    <p:embed/>
                  </p:oleObj>
                </mc:Choice>
                <mc:Fallback>
                  <p:oleObj name="位图图像" r:id="rId5" imgW="2238687" imgH="2400635" progId="Paint.Picture">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1200"/>
                          <a:ext cx="1776" cy="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6882" name="Line 34">
              <a:extLst>
                <a:ext uri="{FF2B5EF4-FFF2-40B4-BE49-F238E27FC236}">
                  <a16:creationId xmlns:a16="http://schemas.microsoft.com/office/drawing/2014/main" id="{5C8D60CA-B638-4000-8891-BF3E057B6F71}"/>
                </a:ext>
              </a:extLst>
            </p:cNvPr>
            <p:cNvSpPr>
              <a:spLocks noChangeShapeType="1"/>
            </p:cNvSpPr>
            <p:nvPr/>
          </p:nvSpPr>
          <p:spPr bwMode="auto">
            <a:xfrm>
              <a:off x="5040" y="2736"/>
              <a:ext cx="0"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6883" name="Line 35">
              <a:extLst>
                <a:ext uri="{FF2B5EF4-FFF2-40B4-BE49-F238E27FC236}">
                  <a16:creationId xmlns:a16="http://schemas.microsoft.com/office/drawing/2014/main" id="{807A3CD3-8B41-4741-8843-A1A27A21A7A6}"/>
                </a:ext>
              </a:extLst>
            </p:cNvPr>
            <p:cNvSpPr>
              <a:spLocks noChangeShapeType="1"/>
            </p:cNvSpPr>
            <p:nvPr/>
          </p:nvSpPr>
          <p:spPr bwMode="auto">
            <a:xfrm>
              <a:off x="4560" y="2736"/>
              <a:ext cx="0"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6884" name="Line 36">
              <a:extLst>
                <a:ext uri="{FF2B5EF4-FFF2-40B4-BE49-F238E27FC236}">
                  <a16:creationId xmlns:a16="http://schemas.microsoft.com/office/drawing/2014/main" id="{2206B3BB-18DF-4906-8AA2-4C518F3FF88B}"/>
                </a:ext>
              </a:extLst>
            </p:cNvPr>
            <p:cNvSpPr>
              <a:spLocks noChangeShapeType="1"/>
            </p:cNvSpPr>
            <p:nvPr/>
          </p:nvSpPr>
          <p:spPr bwMode="auto">
            <a:xfrm>
              <a:off x="4416" y="2880"/>
              <a:ext cx="1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6885" name="Line 37">
              <a:extLst>
                <a:ext uri="{FF2B5EF4-FFF2-40B4-BE49-F238E27FC236}">
                  <a16:creationId xmlns:a16="http://schemas.microsoft.com/office/drawing/2014/main" id="{F77996AF-085A-4D5E-B643-CF4248E85E0F}"/>
                </a:ext>
              </a:extLst>
            </p:cNvPr>
            <p:cNvSpPr>
              <a:spLocks noChangeShapeType="1"/>
            </p:cNvSpPr>
            <p:nvPr/>
          </p:nvSpPr>
          <p:spPr bwMode="auto">
            <a:xfrm flipH="1">
              <a:off x="5040" y="2880"/>
              <a:ext cx="14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6886" name="Text Box 38">
              <a:extLst>
                <a:ext uri="{FF2B5EF4-FFF2-40B4-BE49-F238E27FC236}">
                  <a16:creationId xmlns:a16="http://schemas.microsoft.com/office/drawing/2014/main" id="{4E98FB27-F8A9-4D17-8688-C47D95571A1A}"/>
                </a:ext>
              </a:extLst>
            </p:cNvPr>
            <p:cNvSpPr txBox="1">
              <a:spLocks noChangeArrowheads="1"/>
            </p:cNvSpPr>
            <p:nvPr/>
          </p:nvSpPr>
          <p:spPr bwMode="auto">
            <a:xfrm>
              <a:off x="4608" y="2688"/>
              <a:ext cx="480" cy="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ahoma" panose="020B0604030504040204" pitchFamily="34" charset="0"/>
                </a:rPr>
                <a:t>熔限</a:t>
              </a:r>
            </a:p>
          </p:txBody>
        </p:sp>
      </p:grpSp>
      <p:sp>
        <p:nvSpPr>
          <p:cNvPr id="846887" name="Rectangle 39">
            <a:extLst>
              <a:ext uri="{FF2B5EF4-FFF2-40B4-BE49-F238E27FC236}">
                <a16:creationId xmlns:a16="http://schemas.microsoft.com/office/drawing/2014/main" id="{999E0B85-006A-4FC9-AB89-C765A80177BA}"/>
              </a:ext>
            </a:extLst>
          </p:cNvPr>
          <p:cNvSpPr>
            <a:spLocks noChangeArrowheads="1"/>
          </p:cNvSpPr>
          <p:nvPr/>
        </p:nvSpPr>
        <p:spPr bwMode="auto">
          <a:xfrm>
            <a:off x="539750" y="5661025"/>
            <a:ext cx="4572000" cy="933450"/>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a:solidFill>
                  <a:srgbClr val="FF0000"/>
                </a:solidFill>
              </a:rPr>
              <a:t>原因</a:t>
            </a:r>
            <a:r>
              <a:rPr lang="zh-CN" altLang="en-US" sz="2400"/>
              <a:t>：试样中含有完善程度不同（片晶厚度不同）的晶体</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B7BAE4AF-C271-4CDD-93E8-DA51380ED753}"/>
              </a:ext>
            </a:extLst>
          </p:cNvPr>
          <p:cNvSpPr>
            <a:spLocks noGrp="1"/>
          </p:cNvSpPr>
          <p:nvPr>
            <p:ph type="sldNum" sz="quarter" idx="12"/>
          </p:nvPr>
        </p:nvSpPr>
        <p:spPr/>
        <p:txBody>
          <a:bodyPr/>
          <a:lstStyle/>
          <a:p>
            <a:fld id="{4DD3F176-6028-45FB-A618-939453033B31}" type="slidenum">
              <a:rPr lang="en-US" altLang="zh-CN"/>
              <a:pPr/>
              <a:t>113</a:t>
            </a:fld>
            <a:endParaRPr lang="en-US" altLang="zh-CN"/>
          </a:p>
        </p:txBody>
      </p:sp>
      <p:sp>
        <p:nvSpPr>
          <p:cNvPr id="841730" name="Text Box 2">
            <a:extLst>
              <a:ext uri="{FF2B5EF4-FFF2-40B4-BE49-F238E27FC236}">
                <a16:creationId xmlns:a16="http://schemas.microsoft.com/office/drawing/2014/main" id="{F50ED17E-F19B-42BA-9A59-6B74DBF1B101}"/>
              </a:ext>
            </a:extLst>
          </p:cNvPr>
          <p:cNvSpPr txBox="1">
            <a:spLocks noChangeArrowheads="1"/>
          </p:cNvSpPr>
          <p:nvPr/>
        </p:nvSpPr>
        <p:spPr bwMode="auto">
          <a:xfrm>
            <a:off x="539750" y="2636838"/>
            <a:ext cx="8280400" cy="2271712"/>
          </a:xfrm>
          <a:prstGeom prst="rect">
            <a:avLst/>
          </a:prstGeom>
          <a:solidFill>
            <a:schemeClr val="bg1"/>
          </a:solidFill>
          <a:ln w="76200" cmpd="tri">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zh-CN" altLang="en-US" sz="2400">
                <a:solidFill>
                  <a:srgbClr val="000099"/>
                </a:solidFill>
              </a:rPr>
              <a:t>结晶时随着</a:t>
            </a:r>
            <a:r>
              <a:rPr kumimoji="0" lang="en-US" altLang="zh-CN" sz="2400" i="1">
                <a:solidFill>
                  <a:srgbClr val="000099"/>
                </a:solidFill>
                <a:latin typeface="Times New Roman" panose="02020603050405020304" pitchFamily="18" charset="0"/>
              </a:rPr>
              <a:t>T </a:t>
            </a:r>
            <a:r>
              <a:rPr kumimoji="0" lang="en-US" altLang="zh-CN" sz="2400">
                <a:solidFill>
                  <a:srgbClr val="000099"/>
                </a:solidFill>
                <a:latin typeface="Times New Roman" panose="02020603050405020304" pitchFamily="18" charset="0"/>
              </a:rPr>
              <a:t>↓ </a:t>
            </a:r>
            <a:r>
              <a:rPr kumimoji="0" lang="en-US" altLang="zh-CN" sz="2400" i="1">
                <a:solidFill>
                  <a:srgbClr val="000099"/>
                </a:solidFill>
                <a:latin typeface="Times New Roman" panose="02020603050405020304" pitchFamily="18" charset="0"/>
              </a:rPr>
              <a:t>η</a:t>
            </a:r>
            <a:r>
              <a:rPr kumimoji="0" lang="en-US" altLang="zh-CN" sz="2400">
                <a:solidFill>
                  <a:srgbClr val="000099"/>
                </a:solidFill>
                <a:latin typeface="Times New Roman" panose="02020603050405020304" pitchFamily="18" charset="0"/>
              </a:rPr>
              <a:t>↑</a:t>
            </a:r>
            <a:r>
              <a:rPr kumimoji="0" lang="zh-CN" altLang="en-US" sz="2400">
                <a:solidFill>
                  <a:srgbClr val="000099"/>
                </a:solidFill>
              </a:rPr>
              <a:t>分子链活动能力减小</a:t>
            </a:r>
            <a:r>
              <a:rPr kumimoji="0" lang="en-US" altLang="zh-CN" sz="2400">
                <a:solidFill>
                  <a:srgbClr val="000099"/>
                </a:solidFill>
              </a:rPr>
              <a:t>,</a:t>
            </a:r>
            <a:r>
              <a:rPr kumimoji="0" lang="zh-CN" altLang="en-US" sz="2400">
                <a:solidFill>
                  <a:srgbClr val="000099"/>
                </a:solidFill>
              </a:rPr>
              <a:t>还来不及作充分的位置调整</a:t>
            </a:r>
            <a:r>
              <a:rPr kumimoji="0" lang="en-US" altLang="zh-CN" sz="2400">
                <a:solidFill>
                  <a:srgbClr val="000099"/>
                </a:solidFill>
              </a:rPr>
              <a:t>,</a:t>
            </a:r>
            <a:r>
              <a:rPr kumimoji="0" lang="zh-CN" altLang="en-US" sz="2400">
                <a:solidFill>
                  <a:srgbClr val="000099"/>
                </a:solidFill>
              </a:rPr>
              <a:t>这样各个不同阶段结晶状态同时并存</a:t>
            </a:r>
            <a:r>
              <a:rPr kumimoji="0" lang="en-US" altLang="zh-CN" sz="2400">
                <a:solidFill>
                  <a:srgbClr val="000099"/>
                </a:solidFill>
              </a:rPr>
              <a:t>,</a:t>
            </a:r>
            <a:r>
              <a:rPr kumimoji="0" lang="zh-CN" altLang="en-US" sz="2400">
                <a:solidFill>
                  <a:srgbClr val="000099"/>
                </a:solidFill>
              </a:rPr>
              <a:t>当熔化不完善的晶体</a:t>
            </a:r>
            <a:r>
              <a:rPr kumimoji="0" lang="en-US" altLang="zh-CN" sz="2400">
                <a:solidFill>
                  <a:srgbClr val="000099"/>
                </a:solidFill>
              </a:rPr>
              <a:t>(</a:t>
            </a:r>
            <a:r>
              <a:rPr kumimoji="0" lang="zh-CN" altLang="en-US" sz="2400">
                <a:solidFill>
                  <a:srgbClr val="000099"/>
                </a:solidFill>
              </a:rPr>
              <a:t>分子链堆不紧密</a:t>
            </a:r>
            <a:r>
              <a:rPr kumimoji="0" lang="en-US" altLang="zh-CN" sz="2400">
                <a:solidFill>
                  <a:srgbClr val="000099"/>
                </a:solidFill>
              </a:rPr>
              <a:t>)</a:t>
            </a:r>
            <a:r>
              <a:rPr kumimoji="0" lang="zh-CN" altLang="en-US" sz="2400">
                <a:solidFill>
                  <a:srgbClr val="000099"/>
                </a:solidFill>
              </a:rPr>
              <a:t>将在较低的温度下熔融， 而完善的晶体则在较高温度下才能熔融</a:t>
            </a:r>
            <a:r>
              <a:rPr kumimoji="0" lang="en-US" altLang="zh-CN" sz="2400">
                <a:solidFill>
                  <a:srgbClr val="000099"/>
                </a:solidFill>
              </a:rPr>
              <a:t>,</a:t>
            </a:r>
            <a:r>
              <a:rPr kumimoji="0" lang="zh-CN" altLang="en-US" sz="2400">
                <a:solidFill>
                  <a:srgbClr val="000099"/>
                </a:solidFill>
              </a:rPr>
              <a:t>所以在通常升温条件下便出现较宽的熔融温度范围。</a:t>
            </a:r>
          </a:p>
        </p:txBody>
      </p:sp>
      <p:sp>
        <p:nvSpPr>
          <p:cNvPr id="841731" name="AutoShape 3">
            <a:extLst>
              <a:ext uri="{FF2B5EF4-FFF2-40B4-BE49-F238E27FC236}">
                <a16:creationId xmlns:a16="http://schemas.microsoft.com/office/drawing/2014/main" id="{CF40D1A2-4827-440A-B883-4485C714D585}"/>
              </a:ext>
            </a:extLst>
          </p:cNvPr>
          <p:cNvSpPr>
            <a:spLocks noChangeArrowheads="1"/>
          </p:cNvSpPr>
          <p:nvPr/>
        </p:nvSpPr>
        <p:spPr bwMode="auto">
          <a:xfrm>
            <a:off x="1331913" y="765175"/>
            <a:ext cx="6119812" cy="503238"/>
          </a:xfrm>
          <a:prstGeom prst="flowChartTerminator">
            <a:avLst/>
          </a:prstGeom>
          <a:noFill/>
          <a:ln w="38100">
            <a:solidFill>
              <a:srgbClr val="2FF525"/>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r>
              <a:rPr lang="zh-CN" altLang="en-US" sz="2800"/>
              <a:t>结晶</a:t>
            </a:r>
            <a:r>
              <a:rPr lang="en-US" altLang="zh-CN" sz="2800"/>
              <a:t>Polymer</a:t>
            </a:r>
            <a:r>
              <a:rPr lang="zh-CN" altLang="en-US" sz="2800"/>
              <a:t>边熔融边升温的现象？</a:t>
            </a:r>
            <a:endParaRPr lang="zh-CN" altLang="en-US" sz="2800" b="0"/>
          </a:p>
        </p:txBody>
      </p:sp>
      <p:sp>
        <p:nvSpPr>
          <p:cNvPr id="841732" name="Text Box 4">
            <a:extLst>
              <a:ext uri="{FF2B5EF4-FFF2-40B4-BE49-F238E27FC236}">
                <a16:creationId xmlns:a16="http://schemas.microsoft.com/office/drawing/2014/main" id="{625A9E96-7564-4F02-AC5F-AA96223AEB74}"/>
              </a:ext>
            </a:extLst>
          </p:cNvPr>
          <p:cNvSpPr txBox="1">
            <a:spLocks noChangeArrowheads="1"/>
          </p:cNvSpPr>
          <p:nvPr/>
        </p:nvSpPr>
        <p:spPr bwMode="auto">
          <a:xfrm>
            <a:off x="468313" y="5084763"/>
            <a:ext cx="8280400" cy="1069975"/>
          </a:xfrm>
          <a:prstGeom prst="rect">
            <a:avLst/>
          </a:prstGeom>
          <a:solidFill>
            <a:schemeClr val="bg1"/>
          </a:solidFill>
          <a:ln w="63500" cmpd="thickThin">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zh-CN" altLang="en-US" sz="2400">
                <a:solidFill>
                  <a:srgbClr val="000000"/>
                </a:solidFill>
                <a:latin typeface="Times New Roman" panose="02020603050405020304" pitchFamily="18" charset="0"/>
              </a:rPr>
              <a:t>即：高分子结晶熔融过程中的熔限的宽窄同高分子结晶的形成条件密切相关</a:t>
            </a:r>
          </a:p>
        </p:txBody>
      </p:sp>
      <p:sp>
        <p:nvSpPr>
          <p:cNvPr id="841733" name="Rectangle 5">
            <a:extLst>
              <a:ext uri="{FF2B5EF4-FFF2-40B4-BE49-F238E27FC236}">
                <a16:creationId xmlns:a16="http://schemas.microsoft.com/office/drawing/2014/main" id="{E6F585C5-6824-4097-A141-4AA880C1C64A}"/>
              </a:ext>
            </a:extLst>
          </p:cNvPr>
          <p:cNvSpPr>
            <a:spLocks noChangeArrowheads="1"/>
          </p:cNvSpPr>
          <p:nvPr/>
        </p:nvSpPr>
        <p:spPr bwMode="auto">
          <a:xfrm>
            <a:off x="468313" y="1484313"/>
            <a:ext cx="8280400" cy="1047750"/>
          </a:xfrm>
          <a:prstGeom prst="rect">
            <a:avLst/>
          </a:prstGeom>
          <a:solidFill>
            <a:schemeClr val="bg1"/>
          </a:solidFill>
          <a:ln w="412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hlink"/>
              </a:buClr>
              <a:buSzPct val="110000"/>
              <a:buFont typeface="Wingdings" panose="05000000000000000000" pitchFamily="2" charset="2"/>
              <a:buNone/>
            </a:pPr>
            <a:r>
              <a:rPr kumimoji="0" lang="zh-CN" altLang="en-US" sz="2400">
                <a:solidFill>
                  <a:srgbClr val="000099"/>
                </a:solidFill>
                <a:latin typeface="Arial" panose="020B0604020202020204" pitchFamily="34" charset="0"/>
              </a:rPr>
              <a:t>熔点：晶体全部熔化完了的温度。</a:t>
            </a:r>
          </a:p>
          <a:p>
            <a:pPr>
              <a:lnSpc>
                <a:spcPct val="115000"/>
              </a:lnSpc>
              <a:spcBef>
                <a:spcPct val="20000"/>
              </a:spcBef>
              <a:buClr>
                <a:schemeClr val="hlink"/>
              </a:buClr>
              <a:buSzPct val="110000"/>
              <a:buFont typeface="Wingdings" panose="05000000000000000000" pitchFamily="2" charset="2"/>
              <a:buNone/>
            </a:pPr>
            <a:r>
              <a:rPr kumimoji="0" lang="zh-CN" altLang="en-US" sz="2400">
                <a:solidFill>
                  <a:srgbClr val="000099"/>
                </a:solidFill>
                <a:latin typeface="Arial" panose="020B0604020202020204" pitchFamily="34" charset="0"/>
              </a:rPr>
              <a:t>   是由于结晶 聚合物中含有完善程度不同的晶体的缘故。</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4A3ECA95-BA69-43D1-A7D0-30835C923445}"/>
              </a:ext>
            </a:extLst>
          </p:cNvPr>
          <p:cNvSpPr>
            <a:spLocks noGrp="1"/>
          </p:cNvSpPr>
          <p:nvPr>
            <p:ph type="sldNum" sz="quarter" idx="12"/>
          </p:nvPr>
        </p:nvSpPr>
        <p:spPr/>
        <p:txBody>
          <a:bodyPr/>
          <a:lstStyle/>
          <a:p>
            <a:fld id="{F0E03D48-035C-4EE1-B1C6-1D74FC1BE65A}" type="slidenum">
              <a:rPr lang="en-US" altLang="zh-CN"/>
              <a:pPr/>
              <a:t>114</a:t>
            </a:fld>
            <a:endParaRPr lang="en-US" altLang="zh-CN"/>
          </a:p>
        </p:txBody>
      </p:sp>
      <p:sp>
        <p:nvSpPr>
          <p:cNvPr id="851970" name="Rectangle 2">
            <a:extLst>
              <a:ext uri="{FF2B5EF4-FFF2-40B4-BE49-F238E27FC236}">
                <a16:creationId xmlns:a16="http://schemas.microsoft.com/office/drawing/2014/main" id="{9066F5F2-8B00-43E8-9246-92E907718C43}"/>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1971" name="Rectangle 3">
            <a:extLst>
              <a:ext uri="{FF2B5EF4-FFF2-40B4-BE49-F238E27FC236}">
                <a16:creationId xmlns:a16="http://schemas.microsoft.com/office/drawing/2014/main" id="{65401A3B-44FD-4FD1-8923-561C3F489D2B}"/>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1972" name="Rectangle 4">
            <a:extLst>
              <a:ext uri="{FF2B5EF4-FFF2-40B4-BE49-F238E27FC236}">
                <a16:creationId xmlns:a16="http://schemas.microsoft.com/office/drawing/2014/main" id="{63BAE7E3-6F2B-4833-B0A7-7F14FE36D2A4}"/>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1974" name="Text Box 6">
            <a:extLst>
              <a:ext uri="{FF2B5EF4-FFF2-40B4-BE49-F238E27FC236}">
                <a16:creationId xmlns:a16="http://schemas.microsoft.com/office/drawing/2014/main" id="{E006EDEE-E89E-40FE-838C-489F819BF853}"/>
              </a:ext>
            </a:extLst>
          </p:cNvPr>
          <p:cNvSpPr txBox="1">
            <a:spLocks noChangeArrowheads="1"/>
          </p:cNvSpPr>
          <p:nvPr/>
        </p:nvSpPr>
        <p:spPr bwMode="auto">
          <a:xfrm>
            <a:off x="323850" y="620713"/>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FF0000"/>
                </a:solidFill>
                <a:latin typeface="楷体_GB2312" pitchFamily="1" charset="-122"/>
                <a:ea typeface="楷体_GB2312" pitchFamily="1" charset="-122"/>
              </a:rPr>
              <a:t>熔点的测定</a:t>
            </a:r>
          </a:p>
        </p:txBody>
      </p:sp>
      <p:sp>
        <p:nvSpPr>
          <p:cNvPr id="851975" name="Rectangle 7">
            <a:extLst>
              <a:ext uri="{FF2B5EF4-FFF2-40B4-BE49-F238E27FC236}">
                <a16:creationId xmlns:a16="http://schemas.microsoft.com/office/drawing/2014/main" id="{83DF1F8F-4064-4BD7-802D-6D90E47745BF}"/>
              </a:ext>
            </a:extLst>
          </p:cNvPr>
          <p:cNvSpPr>
            <a:spLocks noChangeArrowheads="1"/>
          </p:cNvSpPr>
          <p:nvPr/>
        </p:nvSpPr>
        <p:spPr bwMode="auto">
          <a:xfrm>
            <a:off x="395288" y="1412875"/>
            <a:ext cx="8064500" cy="9334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buClr>
                <a:srgbClr val="A50021"/>
              </a:buClr>
              <a:buSzPct val="75000"/>
              <a:buFont typeface="Wingdings" panose="05000000000000000000" pitchFamily="2" charset="2"/>
              <a:buNone/>
            </a:pPr>
            <a:r>
              <a:rPr kumimoji="0" lang="zh-CN" altLang="en-US" sz="2400">
                <a:solidFill>
                  <a:srgbClr val="000066"/>
                </a:solidFill>
              </a:rPr>
              <a:t>依据在突变时聚合物的各种物理性质，如密度、折光指数、热容、透明性等发生变化。</a:t>
            </a:r>
          </a:p>
        </p:txBody>
      </p:sp>
      <p:sp>
        <p:nvSpPr>
          <p:cNvPr id="851995" name="Rectangle 27">
            <a:extLst>
              <a:ext uri="{FF2B5EF4-FFF2-40B4-BE49-F238E27FC236}">
                <a16:creationId xmlns:a16="http://schemas.microsoft.com/office/drawing/2014/main" id="{754FD153-CB7E-431B-A565-8871ECCEDAE9}"/>
              </a:ext>
            </a:extLst>
          </p:cNvPr>
          <p:cNvSpPr>
            <a:spLocks noChangeArrowheads="1"/>
          </p:cNvSpPr>
          <p:nvPr/>
        </p:nvSpPr>
        <p:spPr bwMode="auto">
          <a:xfrm>
            <a:off x="395288" y="2636838"/>
            <a:ext cx="4176712" cy="3916362"/>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FF0000"/>
                </a:solidFill>
              </a:rPr>
              <a:t>膨胀计法</a:t>
            </a:r>
            <a:r>
              <a:rPr kumimoji="0" lang="zh-CN" altLang="en-US" sz="2400"/>
              <a:t>：基于熔融过程中比容随温度的变化。</a:t>
            </a:r>
            <a:r>
              <a:rPr kumimoji="0" lang="zh-CN" altLang="en-US" sz="2400">
                <a:solidFill>
                  <a:srgbClr val="FF0000"/>
                </a:solidFill>
              </a:rPr>
              <a:t>差热分析法</a:t>
            </a:r>
            <a:r>
              <a:rPr kumimoji="0" lang="zh-CN" altLang="en-US" sz="2400"/>
              <a:t>（</a:t>
            </a:r>
            <a:r>
              <a:rPr kumimoji="0" lang="en-US" altLang="zh-CN" sz="2400">
                <a:solidFill>
                  <a:srgbClr val="000099"/>
                </a:solidFill>
              </a:rPr>
              <a:t>DTA</a:t>
            </a:r>
            <a:r>
              <a:rPr kumimoji="0" lang="zh-CN" altLang="en-US" sz="2400">
                <a:solidFill>
                  <a:srgbClr val="000099"/>
                </a:solidFill>
              </a:rPr>
              <a:t>）</a:t>
            </a:r>
            <a:r>
              <a:rPr kumimoji="0" lang="zh-CN" altLang="en-US" sz="2400"/>
              <a:t>：基于熔融过程中热效应的变化。</a:t>
            </a:r>
            <a:r>
              <a:rPr kumimoji="0" lang="zh-CN" altLang="en-US" sz="2400">
                <a:solidFill>
                  <a:srgbClr val="FF0000"/>
                </a:solidFill>
              </a:rPr>
              <a:t>差动扫描量热法</a:t>
            </a:r>
            <a:r>
              <a:rPr kumimoji="0" lang="zh-CN" altLang="en-US" sz="2400"/>
              <a:t>（</a:t>
            </a:r>
            <a:r>
              <a:rPr kumimoji="0" lang="en-US" altLang="zh-CN" sz="2400">
                <a:solidFill>
                  <a:srgbClr val="000099"/>
                </a:solidFill>
              </a:rPr>
              <a:t>DSC</a:t>
            </a:r>
            <a:r>
              <a:rPr kumimoji="0" lang="zh-CN" altLang="en-US" sz="2400">
                <a:solidFill>
                  <a:srgbClr val="000099"/>
                </a:solidFill>
              </a:rPr>
              <a:t>）</a:t>
            </a:r>
            <a:r>
              <a:rPr kumimoji="0" lang="zh-CN" altLang="en-US" sz="2400"/>
              <a:t>：定量测定熔融过程中热效应。</a:t>
            </a:r>
            <a:r>
              <a:rPr kumimoji="0" lang="zh-CN" altLang="en-US" sz="2400">
                <a:solidFill>
                  <a:srgbClr val="FF0000"/>
                </a:solidFill>
              </a:rPr>
              <a:t>偏光显微镜法</a:t>
            </a:r>
            <a:r>
              <a:rPr kumimoji="0" lang="zh-CN" altLang="en-US" sz="2400"/>
              <a:t>：结晶熔融时双折射消失。</a:t>
            </a:r>
            <a:r>
              <a:rPr kumimoji="0" lang="zh-CN" altLang="en-US" sz="2400">
                <a:solidFill>
                  <a:srgbClr val="FF0000"/>
                </a:solidFill>
              </a:rPr>
              <a:t>其它方法</a:t>
            </a:r>
            <a:r>
              <a:rPr kumimoji="0" lang="zh-CN" altLang="en-US" sz="2400"/>
              <a:t>：</a:t>
            </a:r>
            <a:r>
              <a:rPr kumimoji="0" lang="en-US" altLang="zh-CN" sz="2400"/>
              <a:t>x-</a:t>
            </a:r>
            <a:r>
              <a:rPr kumimoji="0" lang="zh-CN" altLang="en-US" sz="2400"/>
              <a:t>射线衍射，红外光谱，核磁共振等 </a:t>
            </a:r>
          </a:p>
        </p:txBody>
      </p:sp>
      <p:pic>
        <p:nvPicPr>
          <p:cNvPr id="851996" name="Picture 28">
            <a:extLst>
              <a:ext uri="{FF2B5EF4-FFF2-40B4-BE49-F238E27FC236}">
                <a16:creationId xmlns:a16="http://schemas.microsoft.com/office/drawing/2014/main" id="{3F8E57FB-4EF4-43F4-B35F-96A7FDC93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068638"/>
            <a:ext cx="4067175" cy="270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B33C1719-3D05-4D0E-BB95-557E70989582}"/>
              </a:ext>
            </a:extLst>
          </p:cNvPr>
          <p:cNvSpPr>
            <a:spLocks noGrp="1"/>
          </p:cNvSpPr>
          <p:nvPr>
            <p:ph type="sldNum" sz="quarter" idx="12"/>
          </p:nvPr>
        </p:nvSpPr>
        <p:spPr/>
        <p:txBody>
          <a:bodyPr/>
          <a:lstStyle/>
          <a:p>
            <a:fld id="{4BA0F3E0-2B5D-4F50-8AF9-9061D93CBCEB}" type="slidenum">
              <a:rPr lang="en-US" altLang="zh-CN"/>
              <a:pPr/>
              <a:t>115</a:t>
            </a:fld>
            <a:endParaRPr lang="en-US" altLang="zh-CN"/>
          </a:p>
        </p:txBody>
      </p:sp>
      <p:sp>
        <p:nvSpPr>
          <p:cNvPr id="852994" name="Rectangle 2">
            <a:extLst>
              <a:ext uri="{FF2B5EF4-FFF2-40B4-BE49-F238E27FC236}">
                <a16:creationId xmlns:a16="http://schemas.microsoft.com/office/drawing/2014/main" id="{601332C8-6955-4FC6-8D4C-EC9913D0EAE5}"/>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2995" name="Rectangle 3">
            <a:extLst>
              <a:ext uri="{FF2B5EF4-FFF2-40B4-BE49-F238E27FC236}">
                <a16:creationId xmlns:a16="http://schemas.microsoft.com/office/drawing/2014/main" id="{FB9E1783-39A4-4753-A694-7238209C282A}"/>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2996" name="Rectangle 4">
            <a:extLst>
              <a:ext uri="{FF2B5EF4-FFF2-40B4-BE49-F238E27FC236}">
                <a16:creationId xmlns:a16="http://schemas.microsoft.com/office/drawing/2014/main" id="{E0815F4E-7F33-48BA-9AC0-CDD5F397FB3F}"/>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2997" name="Text Box 5">
            <a:extLst>
              <a:ext uri="{FF2B5EF4-FFF2-40B4-BE49-F238E27FC236}">
                <a16:creationId xmlns:a16="http://schemas.microsoft.com/office/drawing/2014/main" id="{09944F22-FAF0-465E-8386-A6D73ACEC77C}"/>
              </a:ext>
            </a:extLst>
          </p:cNvPr>
          <p:cNvSpPr txBox="1">
            <a:spLocks noChangeArrowheads="1"/>
          </p:cNvSpPr>
          <p:nvPr/>
        </p:nvSpPr>
        <p:spPr bwMode="auto">
          <a:xfrm>
            <a:off x="468313" y="765175"/>
            <a:ext cx="7991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FF0000"/>
                </a:solidFill>
                <a:latin typeface="楷体_GB2312" pitchFamily="1" charset="-122"/>
                <a:ea typeface="楷体_GB2312" pitchFamily="1" charset="-122"/>
              </a:rPr>
              <a:t>结晶条件对熔点的影响</a:t>
            </a:r>
          </a:p>
        </p:txBody>
      </p:sp>
      <p:sp>
        <p:nvSpPr>
          <p:cNvPr id="852998" name="Rectangle 6">
            <a:extLst>
              <a:ext uri="{FF2B5EF4-FFF2-40B4-BE49-F238E27FC236}">
                <a16:creationId xmlns:a16="http://schemas.microsoft.com/office/drawing/2014/main" id="{44AACA7F-EB3E-4258-94AF-A174E6163913}"/>
              </a:ext>
            </a:extLst>
          </p:cNvPr>
          <p:cNvSpPr>
            <a:spLocks noChangeArrowheads="1"/>
          </p:cNvSpPr>
          <p:nvPr/>
        </p:nvSpPr>
        <p:spPr bwMode="auto">
          <a:xfrm>
            <a:off x="468313" y="2060575"/>
            <a:ext cx="8064500" cy="19589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solidFill>
                  <a:srgbClr val="FF0000"/>
                </a:solidFill>
              </a:rPr>
              <a:t>结晶温度较低</a:t>
            </a:r>
            <a:r>
              <a:rPr lang="zh-CN" altLang="en-US" sz="2400">
                <a:solidFill>
                  <a:srgbClr val="0000FF"/>
                </a:solidFill>
              </a:rPr>
              <a:t>时，链的活动能力差，不允许链段进行充分的排列，因而形成了规整度不同的晶体。规整性差的晶体在较低温度下即会瓦解，而规整性好的晶体要待更高温度才能熔融，因而形成</a:t>
            </a:r>
            <a:r>
              <a:rPr lang="zh-CN" altLang="en-US" sz="2400">
                <a:solidFill>
                  <a:srgbClr val="FF0000"/>
                </a:solidFill>
              </a:rPr>
              <a:t>较宽的熔限且熔点较低</a:t>
            </a:r>
            <a:r>
              <a:rPr lang="zh-CN" altLang="en-US" sz="2400">
                <a:solidFill>
                  <a:srgbClr val="0000FF"/>
                </a:solidFill>
              </a:rPr>
              <a:t>。</a:t>
            </a:r>
          </a:p>
        </p:txBody>
      </p:sp>
      <p:sp>
        <p:nvSpPr>
          <p:cNvPr id="852999" name="Rectangle 7">
            <a:extLst>
              <a:ext uri="{FF2B5EF4-FFF2-40B4-BE49-F238E27FC236}">
                <a16:creationId xmlns:a16="http://schemas.microsoft.com/office/drawing/2014/main" id="{F58708D4-0750-4C3C-934A-5CADD6AFEB55}"/>
              </a:ext>
            </a:extLst>
          </p:cNvPr>
          <p:cNvSpPr>
            <a:spLocks noChangeArrowheads="1"/>
          </p:cNvSpPr>
          <p:nvPr/>
        </p:nvSpPr>
        <p:spPr bwMode="auto">
          <a:xfrm>
            <a:off x="539750" y="5589588"/>
            <a:ext cx="8064500" cy="550862"/>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000066"/>
                </a:solidFill>
              </a:rPr>
              <a:t>淬火</a:t>
            </a:r>
            <a:r>
              <a:rPr kumimoji="0" lang="zh-CN" altLang="en-US" sz="2400">
                <a:solidFill>
                  <a:srgbClr val="FF0000"/>
                </a:solidFill>
              </a:rPr>
              <a:t>通常使</a:t>
            </a:r>
            <a:r>
              <a:rPr lang="zh-CN" altLang="en-US" sz="2400">
                <a:solidFill>
                  <a:srgbClr val="FF0000"/>
                </a:solidFill>
              </a:rPr>
              <a:t>熔点低和熔限宽，</a:t>
            </a:r>
            <a:r>
              <a:rPr lang="zh-CN" altLang="en-US" sz="2400">
                <a:solidFill>
                  <a:srgbClr val="000066"/>
                </a:solidFill>
              </a:rPr>
              <a:t>退火</a:t>
            </a:r>
            <a:r>
              <a:rPr lang="zh-CN" altLang="en-US" sz="2400">
                <a:solidFill>
                  <a:srgbClr val="FF0000"/>
                </a:solidFill>
              </a:rPr>
              <a:t>处理则相反</a:t>
            </a:r>
          </a:p>
        </p:txBody>
      </p:sp>
      <p:sp>
        <p:nvSpPr>
          <p:cNvPr id="853001" name="Text Box 9">
            <a:extLst>
              <a:ext uri="{FF2B5EF4-FFF2-40B4-BE49-F238E27FC236}">
                <a16:creationId xmlns:a16="http://schemas.microsoft.com/office/drawing/2014/main" id="{DA0C55D6-D320-4774-83DA-E18E0CEE1002}"/>
              </a:ext>
            </a:extLst>
          </p:cNvPr>
          <p:cNvSpPr txBox="1">
            <a:spLocks noChangeArrowheads="1"/>
          </p:cNvSpPr>
          <p:nvPr/>
        </p:nvSpPr>
        <p:spPr bwMode="auto">
          <a:xfrm>
            <a:off x="539750" y="1484313"/>
            <a:ext cx="7991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2800" dirty="0">
                <a:solidFill>
                  <a:srgbClr val="000066"/>
                </a:solidFill>
                <a:latin typeface="楷体_GB2312" pitchFamily="1" charset="-122"/>
                <a:ea typeface="楷体_GB2312" pitchFamily="1" charset="-122"/>
              </a:rPr>
              <a:t>结晶温度</a:t>
            </a:r>
          </a:p>
        </p:txBody>
      </p:sp>
      <p:sp>
        <p:nvSpPr>
          <p:cNvPr id="853002" name="Rectangle 10">
            <a:extLst>
              <a:ext uri="{FF2B5EF4-FFF2-40B4-BE49-F238E27FC236}">
                <a16:creationId xmlns:a16="http://schemas.microsoft.com/office/drawing/2014/main" id="{857D3325-F664-448D-B445-32DBB3C69FCD}"/>
              </a:ext>
            </a:extLst>
          </p:cNvPr>
          <p:cNvSpPr>
            <a:spLocks noChangeArrowheads="1"/>
          </p:cNvSpPr>
          <p:nvPr/>
        </p:nvSpPr>
        <p:spPr bwMode="auto">
          <a:xfrm>
            <a:off x="468313" y="4221163"/>
            <a:ext cx="8064500" cy="10445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solidFill>
                  <a:srgbClr val="FF0000"/>
                </a:solidFill>
              </a:rPr>
              <a:t>结晶温度升高</a:t>
            </a:r>
            <a:r>
              <a:rPr lang="zh-CN" altLang="en-US" sz="2400">
                <a:solidFill>
                  <a:srgbClr val="0000FF"/>
                </a:solidFill>
              </a:rPr>
              <a:t>，则链段活动能力增强，生成的晶体较完整，则</a:t>
            </a:r>
            <a:r>
              <a:rPr lang="zh-CN" altLang="en-US" sz="2400">
                <a:solidFill>
                  <a:srgbClr val="FF0000"/>
                </a:solidFill>
              </a:rPr>
              <a:t>熔点高，熔限也窄</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6">
            <a:extLst>
              <a:ext uri="{FF2B5EF4-FFF2-40B4-BE49-F238E27FC236}">
                <a16:creationId xmlns:a16="http://schemas.microsoft.com/office/drawing/2014/main" id="{6DD02E42-4793-454C-9AE7-1EA777ABA26C}"/>
              </a:ext>
            </a:extLst>
          </p:cNvPr>
          <p:cNvSpPr>
            <a:spLocks noGrp="1"/>
          </p:cNvSpPr>
          <p:nvPr>
            <p:ph type="sldNum" sz="quarter" idx="12"/>
          </p:nvPr>
        </p:nvSpPr>
        <p:spPr/>
        <p:txBody>
          <a:bodyPr/>
          <a:lstStyle/>
          <a:p>
            <a:fld id="{D32C4E94-AB57-4271-BF9D-FFA4A87514E5}" type="slidenum">
              <a:rPr lang="en-US" altLang="zh-CN"/>
              <a:pPr/>
              <a:t>116</a:t>
            </a:fld>
            <a:endParaRPr lang="en-US" altLang="zh-CN"/>
          </a:p>
        </p:txBody>
      </p:sp>
      <p:sp>
        <p:nvSpPr>
          <p:cNvPr id="857090" name="Rectangle 2">
            <a:extLst>
              <a:ext uri="{FF2B5EF4-FFF2-40B4-BE49-F238E27FC236}">
                <a16:creationId xmlns:a16="http://schemas.microsoft.com/office/drawing/2014/main" id="{5E4DC2C5-1D2E-42F4-AA9C-28B37F96C948}"/>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7091" name="Rectangle 3">
            <a:extLst>
              <a:ext uri="{FF2B5EF4-FFF2-40B4-BE49-F238E27FC236}">
                <a16:creationId xmlns:a16="http://schemas.microsoft.com/office/drawing/2014/main" id="{8D1F897A-01D6-4519-A4AA-0F415774F648}"/>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7094" name="Rectangle 6">
            <a:extLst>
              <a:ext uri="{FF2B5EF4-FFF2-40B4-BE49-F238E27FC236}">
                <a16:creationId xmlns:a16="http://schemas.microsoft.com/office/drawing/2014/main" id="{79408267-340F-40A7-B82C-4DD939C2D352}"/>
              </a:ext>
            </a:extLst>
          </p:cNvPr>
          <p:cNvSpPr>
            <a:spLocks noChangeArrowheads="1"/>
          </p:cNvSpPr>
          <p:nvPr/>
        </p:nvSpPr>
        <p:spPr bwMode="auto">
          <a:xfrm>
            <a:off x="468313" y="1125538"/>
            <a:ext cx="8064500" cy="10445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t>在压力下结晶，可以增加伸直链结构，使晶体的完善性提高，从而提高熔点 </a:t>
            </a:r>
          </a:p>
        </p:txBody>
      </p:sp>
      <p:sp>
        <p:nvSpPr>
          <p:cNvPr id="857095" name="Rectangle 7">
            <a:extLst>
              <a:ext uri="{FF2B5EF4-FFF2-40B4-BE49-F238E27FC236}">
                <a16:creationId xmlns:a16="http://schemas.microsoft.com/office/drawing/2014/main" id="{11815B4E-0850-44EF-80ED-307F02C8EF9E}"/>
              </a:ext>
            </a:extLst>
          </p:cNvPr>
          <p:cNvSpPr>
            <a:spLocks noChangeArrowheads="1"/>
          </p:cNvSpPr>
          <p:nvPr/>
        </p:nvSpPr>
        <p:spPr bwMode="auto">
          <a:xfrm>
            <a:off x="539750" y="4365625"/>
            <a:ext cx="8064500" cy="195262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sz="2400"/>
              <a:t>结晶过程是是链堆砌从无序到有序的变化，</a:t>
            </a:r>
            <a:r>
              <a:rPr lang="en-US" altLang="zh-CN" sz="2400"/>
              <a:t>Δ</a:t>
            </a:r>
            <a:r>
              <a:rPr lang="en-US" altLang="zh-CN" sz="2800"/>
              <a:t>s</a:t>
            </a:r>
            <a:r>
              <a:rPr lang="zh-CN" altLang="en-US" sz="2400"/>
              <a:t>为负值。在结晶前对聚合物进行拉伸，高分子链在非晶相中已具有了一定的有序性，故｜</a:t>
            </a:r>
            <a:r>
              <a:rPr lang="en-US" altLang="zh-CN" sz="2400"/>
              <a:t>Δ</a:t>
            </a:r>
            <a:r>
              <a:rPr lang="en-US" altLang="zh-CN" sz="2800"/>
              <a:t>s</a:t>
            </a:r>
            <a:r>
              <a:rPr lang="zh-CN" altLang="en-US" sz="2400"/>
              <a:t>｜就变小了，有利于结晶。同时熔点提高。</a:t>
            </a:r>
          </a:p>
        </p:txBody>
      </p:sp>
      <p:sp>
        <p:nvSpPr>
          <p:cNvPr id="857096" name="Text Box 8">
            <a:extLst>
              <a:ext uri="{FF2B5EF4-FFF2-40B4-BE49-F238E27FC236}">
                <a16:creationId xmlns:a16="http://schemas.microsoft.com/office/drawing/2014/main" id="{86FDB0CF-0B7D-40CE-A8D6-3ACC194BC2C8}"/>
              </a:ext>
            </a:extLst>
          </p:cNvPr>
          <p:cNvSpPr txBox="1">
            <a:spLocks noChangeArrowheads="1"/>
          </p:cNvSpPr>
          <p:nvPr/>
        </p:nvSpPr>
        <p:spPr bwMode="auto">
          <a:xfrm>
            <a:off x="468313" y="333375"/>
            <a:ext cx="3095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66"/>
                </a:solidFill>
                <a:latin typeface="楷体_GB2312" pitchFamily="1" charset="-122"/>
                <a:ea typeface="楷体_GB2312" pitchFamily="1" charset="-122"/>
              </a:rPr>
              <a:t>压力</a:t>
            </a:r>
          </a:p>
        </p:txBody>
      </p:sp>
      <p:sp>
        <p:nvSpPr>
          <p:cNvPr id="857097" name="Rectangle 9">
            <a:extLst>
              <a:ext uri="{FF2B5EF4-FFF2-40B4-BE49-F238E27FC236}">
                <a16:creationId xmlns:a16="http://schemas.microsoft.com/office/drawing/2014/main" id="{E010B8E7-EFCD-47FB-98FE-F04F6C5A057C}"/>
              </a:ext>
            </a:extLst>
          </p:cNvPr>
          <p:cNvSpPr>
            <a:spLocks noChangeArrowheads="1"/>
          </p:cNvSpPr>
          <p:nvPr/>
        </p:nvSpPr>
        <p:spPr bwMode="auto">
          <a:xfrm>
            <a:off x="539750" y="3141663"/>
            <a:ext cx="4321175" cy="10445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t>拉伸能帮助高聚物结晶，结果提高了结晶度，也提高了熔点 </a:t>
            </a:r>
          </a:p>
        </p:txBody>
      </p:sp>
      <p:sp>
        <p:nvSpPr>
          <p:cNvPr id="857098" name="Text Box 10">
            <a:extLst>
              <a:ext uri="{FF2B5EF4-FFF2-40B4-BE49-F238E27FC236}">
                <a16:creationId xmlns:a16="http://schemas.microsoft.com/office/drawing/2014/main" id="{20211459-F687-4009-8297-97C6245AD652}"/>
              </a:ext>
            </a:extLst>
          </p:cNvPr>
          <p:cNvSpPr txBox="1">
            <a:spLocks noChangeArrowheads="1"/>
          </p:cNvSpPr>
          <p:nvPr/>
        </p:nvSpPr>
        <p:spPr bwMode="auto">
          <a:xfrm>
            <a:off x="539750" y="2349500"/>
            <a:ext cx="3095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lang="zh-CN" altLang="en-US" sz="3200" dirty="0">
                <a:latin typeface="楷体_GB2312" pitchFamily="1" charset="-122"/>
                <a:ea typeface="楷体_GB2312" pitchFamily="1" charset="-122"/>
              </a:rPr>
              <a:t>拉伸</a:t>
            </a:r>
          </a:p>
        </p:txBody>
      </p:sp>
      <mc:AlternateContent xmlns:mc="http://schemas.openxmlformats.org/markup-compatibility/2006">
        <mc:Choice xmlns:a14="http://schemas.microsoft.com/office/drawing/2010/main" Requires="a14">
          <p:sp>
            <p:nvSpPr>
              <p:cNvPr id="857099" name="Object 11">
                <a:extLst>
                  <a:ext uri="{FF2B5EF4-FFF2-40B4-BE49-F238E27FC236}">
                    <a16:creationId xmlns:a16="http://schemas.microsoft.com/office/drawing/2014/main" id="{D9864914-F6C5-40ED-ACA5-92581E9D04D9}"/>
                  </a:ext>
                </a:extLst>
              </p:cNvPr>
              <p:cNvSpPr txBox="1"/>
              <p:nvPr>
                <p:ph sz="half" idx="1"/>
              </p:nvPr>
            </p:nvSpPr>
            <p:spPr bwMode="auto">
              <a:xfrm>
                <a:off x="4643438" y="2276475"/>
                <a:ext cx="4284662" cy="611188"/>
              </a:xfrm>
              <a:prstGeom prst="rect">
                <a:avLst/>
              </a:prstGeom>
              <a:solidFill>
                <a:srgbClr val="000080"/>
              </a:solid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G</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m:t>
                      </m:r>
                      <m:r>
                        <m:rPr>
                          <m:sty m:val="p"/>
                        </m:rPr>
                        <a:rPr lang="zh-CN" altLang="en-US" i="1">
                          <a:solidFill>
                            <a:srgbClr val="FFFFFF"/>
                          </a:solidFill>
                          <a:latin typeface="Cambria Math" panose="02040503050406030204" pitchFamily="18" charset="0"/>
                        </a:rPr>
                        <m:t>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S</m:t>
                          </m:r>
                        </m:e>
                        <m:sub>
                          <m:r>
                            <m:rPr>
                              <m:sty m:val="p"/>
                            </m:rPr>
                            <a:rPr lang="zh-CN" altLang="en-US" i="1">
                              <a:solidFill>
                                <a:srgbClr val="FFFFFF"/>
                              </a:solidFill>
                              <a:latin typeface="Cambria Math" panose="02040503050406030204" pitchFamily="18" charset="0"/>
                            </a:rPr>
                            <m:t>M</m:t>
                          </m:r>
                        </m:sub>
                      </m:sSub>
                      <m:r>
                        <a:rPr lang="zh-CN" altLang="en-US" i="1">
                          <a:solidFill>
                            <a:srgbClr val="FFFFFF"/>
                          </a:solidFill>
                          <a:latin typeface="Cambria Math" panose="02040503050406030204" pitchFamily="18" charset="0"/>
                        </a:rPr>
                        <m:t>=0</m:t>
                      </m:r>
                    </m:oMath>
                  </m:oMathPara>
                </a14:m>
                <a:endParaRPr lang="zh-CN" altLang="en-US"/>
              </a:p>
            </p:txBody>
          </p:sp>
        </mc:Choice>
        <mc:Fallback>
          <p:sp>
            <p:nvSpPr>
              <p:cNvPr id="857099" name="Object 11">
                <a:extLst>
                  <a:ext uri="{FF2B5EF4-FFF2-40B4-BE49-F238E27FC236}">
                    <a16:creationId xmlns:a16="http://schemas.microsoft.com/office/drawing/2014/main" id="{D9864914-F6C5-40ED-ACA5-92581E9D04D9}"/>
                  </a:ext>
                </a:extLst>
              </p:cNvPr>
              <p:cNvSpPr txBox="1">
                <a:spLocks noRot="1" noChangeAspect="1" noMove="1" noResize="1" noEditPoints="1" noAdjustHandles="1" noChangeArrowheads="1" noChangeShapeType="1" noTextEdit="1"/>
              </p:cNvSpPr>
              <p:nvPr>
                <p:ph sz="half" idx="1"/>
              </p:nvPr>
            </p:nvSpPr>
            <p:spPr bwMode="auto">
              <a:xfrm>
                <a:off x="4643438" y="2276475"/>
                <a:ext cx="4284662" cy="611188"/>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7101" name="Object 13">
                <a:extLst>
                  <a:ext uri="{FF2B5EF4-FFF2-40B4-BE49-F238E27FC236}">
                    <a16:creationId xmlns:a16="http://schemas.microsoft.com/office/drawing/2014/main" id="{12BEFC20-D037-4AA7-B83A-0AA8A12EE646}"/>
                  </a:ext>
                </a:extLst>
              </p:cNvPr>
              <p:cNvSpPr txBox="1"/>
              <p:nvPr>
                <p:ph sz="half" idx="2"/>
              </p:nvPr>
            </p:nvSpPr>
            <p:spPr bwMode="auto">
              <a:xfrm>
                <a:off x="5651500" y="3068638"/>
                <a:ext cx="2366963" cy="1019175"/>
              </a:xfrm>
              <a:prstGeom prst="rect">
                <a:avLst/>
              </a:prstGeom>
              <a:solidFill>
                <a:srgbClr val="000080"/>
              </a:solid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T</m:t>
                      </m:r>
                      <m:r>
                        <a:rPr lang="zh-CN" altLang="en-US" i="1">
                          <a:solidFill>
                            <a:srgbClr val="FFFFFF"/>
                          </a:solidFill>
                          <a:latin typeface="Cambria Math" panose="02040503050406030204" pitchFamily="18" charset="0"/>
                        </a:rPr>
                        <m:t>=</m:t>
                      </m:r>
                      <m:sSubSup>
                        <m:sSubSupPr>
                          <m:ctrlPr>
                            <a:rPr lang="zh-CN" altLang="en-US" i="1">
                              <a:solidFill>
                                <a:srgbClr val="FFFFFF"/>
                              </a:solidFill>
                              <a:latin typeface="Cambria Math" panose="02040503050406030204" pitchFamily="18" charset="0"/>
                            </a:rPr>
                          </m:ctrlPr>
                        </m:sSubSupPr>
                        <m:e>
                          <m:r>
                            <m:rPr>
                              <m:sty m:val="p"/>
                            </m:rPr>
                            <a:rPr lang="zh-CN" altLang="en-US" i="1">
                              <a:solidFill>
                                <a:srgbClr val="FFFFFF"/>
                              </a:solidFill>
                              <a:latin typeface="Cambria Math" panose="02040503050406030204" pitchFamily="18" charset="0"/>
                            </a:rPr>
                            <m:t>T</m:t>
                          </m:r>
                        </m:e>
                        <m:sub>
                          <m:r>
                            <m:rPr>
                              <m:sty m:val="p"/>
                            </m:rPr>
                            <a:rPr lang="zh-CN" altLang="en-US" i="1">
                              <a:solidFill>
                                <a:srgbClr val="FFFFFF"/>
                              </a:solidFill>
                              <a:latin typeface="Cambria Math" panose="02040503050406030204" pitchFamily="18" charset="0"/>
                            </a:rPr>
                            <m:t>m</m:t>
                          </m:r>
                        </m:sub>
                        <m:sup>
                          <m:r>
                            <a:rPr lang="zh-CN" altLang="en-US" i="1">
                              <a:solidFill>
                                <a:srgbClr val="FFFFFF"/>
                              </a:solidFill>
                              <a:latin typeface="Cambria Math" panose="02040503050406030204" pitchFamily="18" charset="0"/>
                            </a:rPr>
                            <m:t>0</m:t>
                          </m:r>
                        </m:sup>
                      </m:sSubSup>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m:rPr>
                                  <m:sty m:val="p"/>
                                </m:rPr>
                                <a:rPr lang="zh-CN" altLang="en-US" i="1">
                                  <a:solidFill>
                                    <a:srgbClr val="FFFFFF"/>
                                  </a:solidFill>
                                  <a:latin typeface="Cambria Math" panose="02040503050406030204" pitchFamily="18" charset="0"/>
                                </a:rPr>
                                <m:t>M</m:t>
                              </m:r>
                            </m:sub>
                          </m:sSub>
                        </m:num>
                        <m:den>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S</m:t>
                              </m:r>
                            </m:e>
                            <m:sub>
                              <m:r>
                                <m:rPr>
                                  <m:sty m:val="p"/>
                                </m:rPr>
                                <a:rPr lang="zh-CN" altLang="en-US" i="1">
                                  <a:solidFill>
                                    <a:srgbClr val="FFFFFF"/>
                                  </a:solidFill>
                                  <a:latin typeface="Cambria Math" panose="02040503050406030204" pitchFamily="18" charset="0"/>
                                </a:rPr>
                                <m:t>M</m:t>
                              </m:r>
                            </m:sub>
                          </m:sSub>
                        </m:den>
                      </m:f>
                    </m:oMath>
                  </m:oMathPara>
                </a14:m>
                <a:endParaRPr lang="zh-CN" altLang="en-US"/>
              </a:p>
            </p:txBody>
          </p:sp>
        </mc:Choice>
        <mc:Fallback>
          <p:sp>
            <p:nvSpPr>
              <p:cNvPr id="857101" name="Object 13">
                <a:extLst>
                  <a:ext uri="{FF2B5EF4-FFF2-40B4-BE49-F238E27FC236}">
                    <a16:creationId xmlns:a16="http://schemas.microsoft.com/office/drawing/2014/main" id="{12BEFC20-D037-4AA7-B83A-0AA8A12EE646}"/>
                  </a:ext>
                </a:extLst>
              </p:cNvPr>
              <p:cNvSpPr txBox="1">
                <a:spLocks noRot="1" noChangeAspect="1" noMove="1" noResize="1" noEditPoints="1" noAdjustHandles="1" noChangeArrowheads="1" noChangeShapeType="1" noTextEdit="1"/>
              </p:cNvSpPr>
              <p:nvPr>
                <p:ph sz="half" idx="2"/>
              </p:nvPr>
            </p:nvSpPr>
            <p:spPr bwMode="auto">
              <a:xfrm>
                <a:off x="5651500" y="3068638"/>
                <a:ext cx="2366963" cy="1019175"/>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6">
            <a:extLst>
              <a:ext uri="{FF2B5EF4-FFF2-40B4-BE49-F238E27FC236}">
                <a16:creationId xmlns:a16="http://schemas.microsoft.com/office/drawing/2014/main" id="{47130CAC-1AA8-455B-8960-0F20B979E71E}"/>
              </a:ext>
            </a:extLst>
          </p:cNvPr>
          <p:cNvSpPr>
            <a:spLocks noGrp="1"/>
          </p:cNvSpPr>
          <p:nvPr>
            <p:ph type="sldNum" sz="quarter" idx="12"/>
          </p:nvPr>
        </p:nvSpPr>
        <p:spPr/>
        <p:txBody>
          <a:bodyPr/>
          <a:lstStyle/>
          <a:p>
            <a:fld id="{0C4B74C9-DF60-4ECC-92AC-D117B7E6A404}" type="slidenum">
              <a:rPr lang="en-US" altLang="zh-CN"/>
              <a:pPr/>
              <a:t>117</a:t>
            </a:fld>
            <a:endParaRPr lang="en-US" altLang="zh-CN"/>
          </a:p>
        </p:txBody>
      </p:sp>
      <p:sp>
        <p:nvSpPr>
          <p:cNvPr id="860162" name="Rectangle 2">
            <a:extLst>
              <a:ext uri="{FF2B5EF4-FFF2-40B4-BE49-F238E27FC236}">
                <a16:creationId xmlns:a16="http://schemas.microsoft.com/office/drawing/2014/main" id="{67115E58-9B69-48AE-9C2B-66A2DE662C56}"/>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0163" name="Rectangle 3">
            <a:extLst>
              <a:ext uri="{FF2B5EF4-FFF2-40B4-BE49-F238E27FC236}">
                <a16:creationId xmlns:a16="http://schemas.microsoft.com/office/drawing/2014/main" id="{63D5C24C-7CBD-4003-9C9B-D752920AD46C}"/>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0166" name="Rectangle 6">
            <a:extLst>
              <a:ext uri="{FF2B5EF4-FFF2-40B4-BE49-F238E27FC236}">
                <a16:creationId xmlns:a16="http://schemas.microsoft.com/office/drawing/2014/main" id="{0545949C-F626-4153-BADB-F36088D07482}"/>
              </a:ext>
            </a:extLst>
          </p:cNvPr>
          <p:cNvSpPr>
            <a:spLocks noChangeArrowheads="1"/>
          </p:cNvSpPr>
          <p:nvPr/>
        </p:nvSpPr>
        <p:spPr bwMode="auto">
          <a:xfrm>
            <a:off x="539750" y="2781300"/>
            <a:ext cx="8064500" cy="1392238"/>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sz="2400"/>
              <a:t>晶片厚度对熔点的这种影响，与结晶的表面能有关。高分子晶体表面普遍存在堆砌较不规整的区域，具有</a:t>
            </a:r>
            <a:r>
              <a:rPr lang="zh-CN" altLang="en-US" sz="2400">
                <a:solidFill>
                  <a:srgbClr val="FF0000"/>
                </a:solidFill>
              </a:rPr>
              <a:t>较高的表面能</a:t>
            </a:r>
            <a:r>
              <a:rPr lang="zh-CN" altLang="en-US" sz="2400"/>
              <a:t>，因而在结晶表面上的链</a:t>
            </a:r>
            <a:r>
              <a:rPr lang="zh-CN" altLang="en-US" sz="2400">
                <a:solidFill>
                  <a:srgbClr val="FF0000"/>
                </a:solidFill>
              </a:rPr>
              <a:t>将不对熔融热作完全的贡献</a:t>
            </a:r>
            <a:r>
              <a:rPr lang="zh-CN" altLang="en-US" sz="2400"/>
              <a:t> </a:t>
            </a:r>
          </a:p>
        </p:txBody>
      </p:sp>
      <p:sp>
        <p:nvSpPr>
          <p:cNvPr id="860167" name="Text Box 7">
            <a:extLst>
              <a:ext uri="{FF2B5EF4-FFF2-40B4-BE49-F238E27FC236}">
                <a16:creationId xmlns:a16="http://schemas.microsoft.com/office/drawing/2014/main" id="{C25A49E6-5420-49F9-9D1C-2CDCB2A71CE9}"/>
              </a:ext>
            </a:extLst>
          </p:cNvPr>
          <p:cNvSpPr txBox="1">
            <a:spLocks noChangeArrowheads="1"/>
          </p:cNvSpPr>
          <p:nvPr/>
        </p:nvSpPr>
        <p:spPr bwMode="auto">
          <a:xfrm>
            <a:off x="539750" y="836613"/>
            <a:ext cx="59039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FF0000"/>
                </a:solidFill>
                <a:latin typeface="楷体_GB2312" pitchFamily="1" charset="-122"/>
                <a:ea typeface="楷体_GB2312" pitchFamily="1" charset="-122"/>
              </a:rPr>
              <a:t>晶片厚度与熔点的关系</a:t>
            </a:r>
          </a:p>
        </p:txBody>
      </p:sp>
      <p:sp>
        <p:nvSpPr>
          <p:cNvPr id="860168" name="Rectangle 8">
            <a:extLst>
              <a:ext uri="{FF2B5EF4-FFF2-40B4-BE49-F238E27FC236}">
                <a16:creationId xmlns:a16="http://schemas.microsoft.com/office/drawing/2014/main" id="{69164E42-93A0-4FBC-806D-D15054EEED4B}"/>
              </a:ext>
            </a:extLst>
          </p:cNvPr>
          <p:cNvSpPr>
            <a:spLocks noChangeArrowheads="1"/>
          </p:cNvSpPr>
          <p:nvPr/>
        </p:nvSpPr>
        <p:spPr bwMode="auto">
          <a:xfrm>
            <a:off x="539750" y="1484313"/>
            <a:ext cx="7993063" cy="10445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t>结晶条件不同，形成的晶片厚度不同；晶片厚度增加，意味着结晶完善程度高，从而熔点相应提高；</a:t>
            </a:r>
          </a:p>
        </p:txBody>
      </p:sp>
      <p:sp>
        <p:nvSpPr>
          <p:cNvPr id="860174" name="Rectangle 14">
            <a:extLst>
              <a:ext uri="{FF2B5EF4-FFF2-40B4-BE49-F238E27FC236}">
                <a16:creationId xmlns:a16="http://schemas.microsoft.com/office/drawing/2014/main" id="{DD88C3D0-41C7-4FE1-87DE-E9282085B4D1}"/>
              </a:ext>
            </a:extLst>
          </p:cNvPr>
          <p:cNvSpPr>
            <a:spLocks noChangeArrowheads="1"/>
          </p:cNvSpPr>
          <p:nvPr/>
        </p:nvSpPr>
        <p:spPr bwMode="auto">
          <a:xfrm>
            <a:off x="611188" y="4581525"/>
            <a:ext cx="4321175" cy="550863"/>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sz="2400">
                <a:solidFill>
                  <a:srgbClr val="FF0066"/>
                </a:solidFill>
              </a:rPr>
              <a:t>熔点与晶片厚度的定量关系：</a:t>
            </a:r>
          </a:p>
        </p:txBody>
      </p:sp>
      <mc:AlternateContent xmlns:mc="http://schemas.openxmlformats.org/markup-compatibility/2006">
        <mc:Choice xmlns:a14="http://schemas.microsoft.com/office/drawing/2010/main" Requires="a14">
          <p:sp>
            <p:nvSpPr>
              <p:cNvPr id="860175" name="Object 15">
                <a:extLst>
                  <a:ext uri="{FF2B5EF4-FFF2-40B4-BE49-F238E27FC236}">
                    <a16:creationId xmlns:a16="http://schemas.microsoft.com/office/drawing/2014/main" id="{64C0E722-6E81-454A-884A-E2700D6A6FD2}"/>
                  </a:ext>
                </a:extLst>
              </p:cNvPr>
              <p:cNvSpPr txBox="1"/>
              <p:nvPr>
                <p:ph idx="1"/>
              </p:nvPr>
            </p:nvSpPr>
            <p:spPr bwMode="auto">
              <a:xfrm>
                <a:off x="4572000" y="5373688"/>
                <a:ext cx="2808288" cy="1031875"/>
              </a:xfrm>
              <a:prstGeom prst="rect">
                <a:avLst/>
              </a:prstGeom>
              <a:solidFill>
                <a:schemeClr val="bg1"/>
              </a:solidFill>
              <a:ln w="76200" cmpd="tri">
                <a:solidFill>
                  <a:srgbClr val="FF0000"/>
                </a:solidFill>
                <a:miter lim="800000"/>
                <a:headEnd/>
                <a:tailEnd/>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𝑚</m:t>
                          </m:r>
                        </m:sub>
                        <m:sup>
                          <m:r>
                            <a:rPr lang="zh-CN" altLang="en-US" i="1">
                              <a:solidFill>
                                <a:srgbClr val="000000"/>
                              </a:solidFill>
                              <a:latin typeface="Cambria Math" panose="02040503050406030204" pitchFamily="18" charset="0"/>
                            </a:rPr>
                            <m:t>0</m:t>
                          </m:r>
                        </m:sup>
                      </m:sSubSup>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𝑒</m:t>
                              </m:r>
                            </m:sub>
                          </m:sSub>
                        </m:num>
                        <m:den>
                          <m:r>
                            <a:rPr lang="zh-CN" altLang="en-US" i="1">
                              <a:solidFill>
                                <a:srgbClr val="000000"/>
                              </a:solidFill>
                              <a:latin typeface="Cambria Math" panose="02040503050406030204" pitchFamily="18" charset="0"/>
                            </a:rPr>
                            <m:t>𝑙</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h</m:t>
                          </m:r>
                        </m:den>
                      </m:f>
                      <m:r>
                        <a:rPr lang="zh-CN" altLang="en-US" i="1">
                          <a:solidFill>
                            <a:srgbClr val="000000"/>
                          </a:solidFill>
                          <a:latin typeface="Cambria Math" panose="02040503050406030204" pitchFamily="18" charset="0"/>
                        </a:rPr>
                        <m:t>)</m:t>
                      </m:r>
                    </m:oMath>
                  </m:oMathPara>
                </a14:m>
                <a:endParaRPr lang="zh-CN" altLang="en-US"/>
              </a:p>
            </p:txBody>
          </p:sp>
        </mc:Choice>
        <mc:Fallback>
          <p:sp>
            <p:nvSpPr>
              <p:cNvPr id="860175" name="Object 15">
                <a:extLst>
                  <a:ext uri="{FF2B5EF4-FFF2-40B4-BE49-F238E27FC236}">
                    <a16:creationId xmlns:a16="http://schemas.microsoft.com/office/drawing/2014/main" id="{64C0E722-6E81-454A-884A-E2700D6A6FD2}"/>
                  </a:ext>
                </a:extLst>
              </p:cNvPr>
              <p:cNvSpPr txBox="1">
                <a:spLocks noRot="1" noChangeAspect="1" noMove="1" noResize="1" noEditPoints="1" noAdjustHandles="1" noChangeArrowheads="1" noChangeShapeType="1" noTextEdit="1"/>
              </p:cNvSpPr>
              <p:nvPr>
                <p:ph idx="1"/>
              </p:nvPr>
            </p:nvSpPr>
            <p:spPr bwMode="auto">
              <a:xfrm>
                <a:off x="4572000" y="5373688"/>
                <a:ext cx="2808288" cy="1031875"/>
              </a:xfrm>
              <a:prstGeom prst="rect">
                <a:avLst/>
              </a:prstGeom>
              <a:blipFill>
                <a:blip r:embed="rId2"/>
                <a:stretch>
                  <a:fillRect/>
                </a:stretch>
              </a:blipFill>
              <a:ln w="76200" cmpd="tri">
                <a:solidFill>
                  <a:srgbClr val="FF0000"/>
                </a:solidFill>
                <a:miter lim="800000"/>
                <a:headEnd/>
                <a:tailEnd/>
              </a:ln>
              <a:effectLst/>
            </p:spPr>
            <p:txBody>
              <a:bodyPr/>
              <a:lstStyle/>
              <a:p>
                <a:r>
                  <a:rPr lang="zh-CN" altLang="en-US">
                    <a:noFill/>
                  </a:rPr>
                  <a:t> </a:t>
                </a:r>
              </a:p>
            </p:txBody>
          </p:sp>
        </mc:Fallback>
      </mc:AlternateContent>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EDD50CA8-AC76-4292-A9ED-4D77AAD3FD73}"/>
              </a:ext>
            </a:extLst>
          </p:cNvPr>
          <p:cNvSpPr>
            <a:spLocks noGrp="1"/>
          </p:cNvSpPr>
          <p:nvPr>
            <p:ph type="sldNum" sz="quarter" idx="12"/>
          </p:nvPr>
        </p:nvSpPr>
        <p:spPr/>
        <p:txBody>
          <a:bodyPr/>
          <a:lstStyle/>
          <a:p>
            <a:fld id="{9818E6F0-AF51-47E3-9294-9E9829A28218}" type="slidenum">
              <a:rPr lang="en-US" altLang="zh-CN"/>
              <a:pPr/>
              <a:t>118</a:t>
            </a:fld>
            <a:endParaRPr lang="en-US" altLang="zh-CN"/>
          </a:p>
        </p:txBody>
      </p:sp>
      <p:sp>
        <p:nvSpPr>
          <p:cNvPr id="861186" name="Rectangle 2">
            <a:extLst>
              <a:ext uri="{FF2B5EF4-FFF2-40B4-BE49-F238E27FC236}">
                <a16:creationId xmlns:a16="http://schemas.microsoft.com/office/drawing/2014/main" id="{C5D8080B-E2DD-4D03-8CC0-8899C772133A}"/>
              </a:ext>
            </a:extLst>
          </p:cNvPr>
          <p:cNvSpPr>
            <a:spLocks noChangeArrowheads="1"/>
          </p:cNvSpPr>
          <p:nvPr/>
        </p:nvSpPr>
        <p:spPr bwMode="auto">
          <a:xfrm>
            <a:off x="402431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1187" name="Rectangle 3">
            <a:extLst>
              <a:ext uri="{FF2B5EF4-FFF2-40B4-BE49-F238E27FC236}">
                <a16:creationId xmlns:a16="http://schemas.microsoft.com/office/drawing/2014/main" id="{484C462D-BFE4-440B-BF2F-B46FD3A49155}"/>
              </a:ext>
            </a:extLst>
          </p:cNvPr>
          <p:cNvSpPr>
            <a:spLocks noChangeArrowheads="1"/>
          </p:cNvSpPr>
          <p:nvPr/>
        </p:nvSpPr>
        <p:spPr bwMode="auto">
          <a:xfrm>
            <a:off x="3776663"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1188" name="Rectangle 4">
            <a:extLst>
              <a:ext uri="{FF2B5EF4-FFF2-40B4-BE49-F238E27FC236}">
                <a16:creationId xmlns:a16="http://schemas.microsoft.com/office/drawing/2014/main" id="{DCCF7454-DABA-4779-BB08-B92DD26CF807}"/>
              </a:ext>
            </a:extLst>
          </p:cNvPr>
          <p:cNvSpPr>
            <a:spLocks noChangeArrowheads="1"/>
          </p:cNvSpPr>
          <p:nvPr/>
        </p:nvSpPr>
        <p:spPr bwMode="auto">
          <a:xfrm>
            <a:off x="4243388" y="3281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1189" name="Text Box 5">
            <a:extLst>
              <a:ext uri="{FF2B5EF4-FFF2-40B4-BE49-F238E27FC236}">
                <a16:creationId xmlns:a16="http://schemas.microsoft.com/office/drawing/2014/main" id="{1D3ABDB0-08F8-4DAF-A420-8EA491586E70}"/>
              </a:ext>
            </a:extLst>
          </p:cNvPr>
          <p:cNvSpPr txBox="1">
            <a:spLocks noChangeArrowheads="1"/>
          </p:cNvSpPr>
          <p:nvPr/>
        </p:nvSpPr>
        <p:spPr bwMode="auto">
          <a:xfrm>
            <a:off x="468313" y="765175"/>
            <a:ext cx="7991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FF0000"/>
                </a:solidFill>
                <a:latin typeface="楷体_GB2312" pitchFamily="1" charset="-122"/>
                <a:ea typeface="楷体_GB2312" pitchFamily="1" charset="-122"/>
              </a:rPr>
              <a:t>高分子链结构对熔点的影响</a:t>
            </a:r>
          </a:p>
        </p:txBody>
      </p:sp>
      <p:sp>
        <p:nvSpPr>
          <p:cNvPr id="861190" name="Rectangle 6">
            <a:extLst>
              <a:ext uri="{FF2B5EF4-FFF2-40B4-BE49-F238E27FC236}">
                <a16:creationId xmlns:a16="http://schemas.microsoft.com/office/drawing/2014/main" id="{54BD9D03-90AD-45A0-BA46-1A8E19DE52B3}"/>
              </a:ext>
            </a:extLst>
          </p:cNvPr>
          <p:cNvSpPr>
            <a:spLocks noChangeArrowheads="1"/>
          </p:cNvSpPr>
          <p:nvPr/>
        </p:nvSpPr>
        <p:spPr bwMode="auto">
          <a:xfrm>
            <a:off x="468313" y="2060575"/>
            <a:ext cx="8064500" cy="19589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solidFill>
                  <a:srgbClr val="FF0000"/>
                </a:solidFill>
              </a:rPr>
              <a:t>结晶温度较低</a:t>
            </a:r>
            <a:r>
              <a:rPr lang="zh-CN" altLang="en-US" sz="2400">
                <a:solidFill>
                  <a:srgbClr val="0000FF"/>
                </a:solidFill>
              </a:rPr>
              <a:t>时，链的活动能力差，不允许链段进行充分的排列，因而形成了规整度不同的晶体。规整性差的晶体在较低温度下即会瓦解，而规整性好的晶体要待更高温度才能熔融，因而形成</a:t>
            </a:r>
            <a:r>
              <a:rPr lang="zh-CN" altLang="en-US" sz="2400">
                <a:solidFill>
                  <a:srgbClr val="FF0000"/>
                </a:solidFill>
              </a:rPr>
              <a:t>较宽的熔限且熔点较低</a:t>
            </a:r>
            <a:r>
              <a:rPr lang="zh-CN" altLang="en-US" sz="2400">
                <a:solidFill>
                  <a:srgbClr val="0000FF"/>
                </a:solidFill>
              </a:rPr>
              <a:t>。</a:t>
            </a:r>
          </a:p>
        </p:txBody>
      </p:sp>
      <p:sp>
        <p:nvSpPr>
          <p:cNvPr id="861191" name="Rectangle 7">
            <a:extLst>
              <a:ext uri="{FF2B5EF4-FFF2-40B4-BE49-F238E27FC236}">
                <a16:creationId xmlns:a16="http://schemas.microsoft.com/office/drawing/2014/main" id="{AC5323BA-49E1-4405-AE92-933213F28871}"/>
              </a:ext>
            </a:extLst>
          </p:cNvPr>
          <p:cNvSpPr>
            <a:spLocks noChangeArrowheads="1"/>
          </p:cNvSpPr>
          <p:nvPr/>
        </p:nvSpPr>
        <p:spPr bwMode="auto">
          <a:xfrm>
            <a:off x="539750" y="5589588"/>
            <a:ext cx="8064500" cy="550862"/>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000066"/>
                </a:solidFill>
              </a:rPr>
              <a:t>淬火</a:t>
            </a:r>
            <a:r>
              <a:rPr kumimoji="0" lang="zh-CN" altLang="en-US" sz="2400">
                <a:solidFill>
                  <a:srgbClr val="FF0000"/>
                </a:solidFill>
              </a:rPr>
              <a:t>通常使</a:t>
            </a:r>
            <a:r>
              <a:rPr lang="zh-CN" altLang="en-US" sz="2400">
                <a:solidFill>
                  <a:srgbClr val="FF0000"/>
                </a:solidFill>
              </a:rPr>
              <a:t>熔点低和熔限宽，</a:t>
            </a:r>
            <a:r>
              <a:rPr lang="zh-CN" altLang="en-US" sz="2400">
                <a:solidFill>
                  <a:srgbClr val="000066"/>
                </a:solidFill>
              </a:rPr>
              <a:t>退火</a:t>
            </a:r>
            <a:r>
              <a:rPr lang="zh-CN" altLang="en-US" sz="2400">
                <a:solidFill>
                  <a:srgbClr val="FF0000"/>
                </a:solidFill>
              </a:rPr>
              <a:t>处理则相反</a:t>
            </a:r>
          </a:p>
        </p:txBody>
      </p:sp>
      <p:sp>
        <p:nvSpPr>
          <p:cNvPr id="861192" name="Text Box 8">
            <a:extLst>
              <a:ext uri="{FF2B5EF4-FFF2-40B4-BE49-F238E27FC236}">
                <a16:creationId xmlns:a16="http://schemas.microsoft.com/office/drawing/2014/main" id="{E2C8ADB3-200F-4987-87B1-D97BCE35112F}"/>
              </a:ext>
            </a:extLst>
          </p:cNvPr>
          <p:cNvSpPr txBox="1">
            <a:spLocks noChangeArrowheads="1"/>
          </p:cNvSpPr>
          <p:nvPr/>
        </p:nvSpPr>
        <p:spPr bwMode="auto">
          <a:xfrm>
            <a:off x="539750" y="1484313"/>
            <a:ext cx="7991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2800" dirty="0">
                <a:solidFill>
                  <a:srgbClr val="000066"/>
                </a:solidFill>
                <a:latin typeface="楷体_GB2312" pitchFamily="1" charset="-122"/>
                <a:ea typeface="楷体_GB2312" pitchFamily="1" charset="-122"/>
              </a:rPr>
              <a:t>结晶温度</a:t>
            </a:r>
          </a:p>
        </p:txBody>
      </p:sp>
      <p:sp>
        <p:nvSpPr>
          <p:cNvPr id="861193" name="Rectangle 9">
            <a:extLst>
              <a:ext uri="{FF2B5EF4-FFF2-40B4-BE49-F238E27FC236}">
                <a16:creationId xmlns:a16="http://schemas.microsoft.com/office/drawing/2014/main" id="{8130DF2D-A245-43AC-A9B4-A7AD69B8D46A}"/>
              </a:ext>
            </a:extLst>
          </p:cNvPr>
          <p:cNvSpPr>
            <a:spLocks noChangeArrowheads="1"/>
          </p:cNvSpPr>
          <p:nvPr/>
        </p:nvSpPr>
        <p:spPr bwMode="auto">
          <a:xfrm>
            <a:off x="468313" y="4221163"/>
            <a:ext cx="8064500" cy="10445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hlink"/>
              </a:buClr>
              <a:buSzPct val="110000"/>
              <a:buFont typeface="Wingdings" panose="05000000000000000000" pitchFamily="2" charset="2"/>
              <a:buNone/>
            </a:pPr>
            <a:r>
              <a:rPr lang="zh-CN" altLang="en-US" sz="2400">
                <a:solidFill>
                  <a:srgbClr val="FF0000"/>
                </a:solidFill>
              </a:rPr>
              <a:t>结晶温度升高</a:t>
            </a:r>
            <a:r>
              <a:rPr lang="zh-CN" altLang="en-US" sz="2400">
                <a:solidFill>
                  <a:srgbClr val="0000FF"/>
                </a:solidFill>
              </a:rPr>
              <a:t>，则链段活动能力增强，生成的晶体较完整，则</a:t>
            </a:r>
            <a:r>
              <a:rPr lang="zh-CN" altLang="en-US" sz="2400">
                <a:solidFill>
                  <a:srgbClr val="FF0000"/>
                </a:solidFill>
              </a:rPr>
              <a:t>熔点高，熔限也窄</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10DCFB1D-E7C9-47E7-961F-84665684C699}"/>
              </a:ext>
            </a:extLst>
          </p:cNvPr>
          <p:cNvSpPr>
            <a:spLocks noGrp="1"/>
          </p:cNvSpPr>
          <p:nvPr>
            <p:ph type="sldNum" sz="quarter" idx="12"/>
          </p:nvPr>
        </p:nvSpPr>
        <p:spPr/>
        <p:txBody>
          <a:bodyPr/>
          <a:lstStyle/>
          <a:p>
            <a:fld id="{67BC463B-6360-4EDA-BE31-D2A09EDB9740}" type="slidenum">
              <a:rPr lang="en-US" altLang="zh-CN"/>
              <a:pPr/>
              <a:t>119</a:t>
            </a:fld>
            <a:endParaRPr lang="en-US" altLang="zh-CN"/>
          </a:p>
        </p:txBody>
      </p:sp>
      <p:sp>
        <p:nvSpPr>
          <p:cNvPr id="843778" name="Text Box 2">
            <a:extLst>
              <a:ext uri="{FF2B5EF4-FFF2-40B4-BE49-F238E27FC236}">
                <a16:creationId xmlns:a16="http://schemas.microsoft.com/office/drawing/2014/main" id="{4365BE44-ADCD-455D-B21F-27FAAADE98DB}"/>
              </a:ext>
            </a:extLst>
          </p:cNvPr>
          <p:cNvSpPr txBox="1">
            <a:spLocks noChangeArrowheads="1"/>
          </p:cNvSpPr>
          <p:nvPr/>
        </p:nvSpPr>
        <p:spPr bwMode="auto">
          <a:xfrm>
            <a:off x="611188" y="1484313"/>
            <a:ext cx="7848600" cy="9842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t>从热力学上讲</a:t>
            </a:r>
            <a:r>
              <a:rPr kumimoji="0" lang="en-US" altLang="zh-CN" sz="2800"/>
              <a:t>, </a:t>
            </a:r>
            <a:r>
              <a:rPr kumimoji="0" lang="zh-CN" altLang="en-US" sz="2800"/>
              <a:t>在平衡熔点时</a:t>
            </a:r>
            <a:r>
              <a:rPr kumimoji="0" lang="en-US" altLang="zh-CN" sz="2800"/>
              <a:t>, </a:t>
            </a:r>
            <a:r>
              <a:rPr kumimoji="0" lang="zh-CN" altLang="en-US" sz="2800"/>
              <a:t>聚合物的结晶过程与熔融过程达到平衡</a:t>
            </a:r>
          </a:p>
        </p:txBody>
      </p:sp>
      <mc:AlternateContent xmlns:mc="http://schemas.openxmlformats.org/markup-compatibility/2006">
        <mc:Choice xmlns:a14="http://schemas.microsoft.com/office/drawing/2010/main" Requires="a14">
          <p:sp>
            <p:nvSpPr>
              <p:cNvPr id="843780" name="Object 4">
                <a:extLst>
                  <a:ext uri="{FF2B5EF4-FFF2-40B4-BE49-F238E27FC236}">
                    <a16:creationId xmlns:a16="http://schemas.microsoft.com/office/drawing/2014/main" id="{8C1959DE-1BF1-4005-817A-EE66C0660F8A}"/>
                  </a:ext>
                </a:extLst>
              </p:cNvPr>
              <p:cNvSpPr txBox="1"/>
              <p:nvPr/>
            </p:nvSpPr>
            <p:spPr bwMode="auto">
              <a:xfrm>
                <a:off x="539750" y="2708275"/>
                <a:ext cx="3336925" cy="1436688"/>
              </a:xfrm>
              <a:prstGeom prst="rect">
                <a:avLst/>
              </a:prstGeom>
              <a:solidFill>
                <a:srgbClr val="000080"/>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FFFFFF"/>
                          </a:solidFill>
                          <a:latin typeface="Cambria Math" panose="02040503050406030204" pitchFamily="18" charset="0"/>
                        </a:rPr>
                        <m:t>T</m:t>
                      </m:r>
                      <m:r>
                        <a:rPr lang="zh-CN" altLang="en-US" i="1">
                          <a:solidFill>
                            <a:srgbClr val="FFFFFF"/>
                          </a:solidFill>
                          <a:latin typeface="Cambria Math" panose="02040503050406030204" pitchFamily="18" charset="0"/>
                        </a:rPr>
                        <m:t>=</m:t>
                      </m:r>
                      <m:sSubSup>
                        <m:sSubSupPr>
                          <m:ctrlPr>
                            <a:rPr lang="zh-CN" altLang="en-US" i="1">
                              <a:solidFill>
                                <a:srgbClr val="FFFFFF"/>
                              </a:solidFill>
                              <a:latin typeface="Cambria Math" panose="02040503050406030204" pitchFamily="18" charset="0"/>
                            </a:rPr>
                          </m:ctrlPr>
                        </m:sSubSupPr>
                        <m:e>
                          <m:r>
                            <m:rPr>
                              <m:sty m:val="p"/>
                            </m:rPr>
                            <a:rPr lang="zh-CN" altLang="en-US" i="1">
                              <a:solidFill>
                                <a:srgbClr val="FFFFFF"/>
                              </a:solidFill>
                              <a:latin typeface="Cambria Math" panose="02040503050406030204" pitchFamily="18" charset="0"/>
                            </a:rPr>
                            <m:t>T</m:t>
                          </m:r>
                        </m:e>
                        <m:sub>
                          <m:r>
                            <m:rPr>
                              <m:sty m:val="p"/>
                            </m:rPr>
                            <a:rPr lang="zh-CN" altLang="en-US" i="1">
                              <a:solidFill>
                                <a:srgbClr val="FFFFFF"/>
                              </a:solidFill>
                              <a:latin typeface="Cambria Math" panose="02040503050406030204" pitchFamily="18" charset="0"/>
                            </a:rPr>
                            <m:t>m</m:t>
                          </m:r>
                        </m:sub>
                        <m:sup>
                          <m:r>
                            <a:rPr lang="zh-CN" altLang="en-US" i="1">
                              <a:solidFill>
                                <a:srgbClr val="FFFFFF"/>
                              </a:solidFill>
                              <a:latin typeface="Cambria Math" panose="02040503050406030204" pitchFamily="18" charset="0"/>
                            </a:rPr>
                            <m:t>0</m:t>
                          </m:r>
                        </m:sup>
                      </m:sSubSup>
                      <m:r>
                        <a:rPr lang="zh-CN" altLang="en-US" i="1">
                          <a:solidFill>
                            <a:srgbClr val="FFFFFF"/>
                          </a:solidFill>
                          <a:latin typeface="Cambria Math" panose="02040503050406030204" pitchFamily="18" charset="0"/>
                        </a:rPr>
                        <m:t>=</m:t>
                      </m:r>
                      <m:f>
                        <m:fPr>
                          <m:ctrlPr>
                            <a:rPr lang="zh-CN" altLang="en-US" i="1">
                              <a:solidFill>
                                <a:srgbClr val="FFFFFF"/>
                              </a:solidFill>
                              <a:latin typeface="Cambria Math" panose="02040503050406030204" pitchFamily="18" charset="0"/>
                            </a:rPr>
                          </m:ctrlPr>
                        </m:fPr>
                        <m:num>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m:rPr>
                                  <m:sty m:val="p"/>
                                </m:rPr>
                                <a:rPr lang="zh-CN" altLang="en-US" i="1">
                                  <a:solidFill>
                                    <a:srgbClr val="FFFFFF"/>
                                  </a:solidFill>
                                  <a:latin typeface="Cambria Math" panose="02040503050406030204" pitchFamily="18" charset="0"/>
                                </a:rPr>
                                <m:t>M</m:t>
                              </m:r>
                            </m:sub>
                          </m:sSub>
                        </m:num>
                        <m:den>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S</m:t>
                              </m:r>
                            </m:e>
                            <m:sub>
                              <m:r>
                                <m:rPr>
                                  <m:sty m:val="p"/>
                                </m:rPr>
                                <a:rPr lang="zh-CN" altLang="en-US" i="1">
                                  <a:solidFill>
                                    <a:srgbClr val="FFFFFF"/>
                                  </a:solidFill>
                                  <a:latin typeface="Cambria Math" panose="02040503050406030204" pitchFamily="18" charset="0"/>
                                </a:rPr>
                                <m:t>M</m:t>
                              </m:r>
                            </m:sub>
                          </m:sSub>
                        </m:den>
                      </m:f>
                    </m:oMath>
                  </m:oMathPara>
                </a14:m>
                <a:endParaRPr lang="zh-CN" altLang="en-US"/>
              </a:p>
            </p:txBody>
          </p:sp>
        </mc:Choice>
        <mc:Fallback>
          <p:sp>
            <p:nvSpPr>
              <p:cNvPr id="843780" name="Object 4">
                <a:extLst>
                  <a:ext uri="{FF2B5EF4-FFF2-40B4-BE49-F238E27FC236}">
                    <a16:creationId xmlns:a16="http://schemas.microsoft.com/office/drawing/2014/main" id="{8C1959DE-1BF1-4005-817A-EE66C0660F8A}"/>
                  </a:ext>
                </a:extLst>
              </p:cNvPr>
              <p:cNvSpPr txBox="1">
                <a:spLocks noRot="1" noChangeAspect="1" noMove="1" noResize="1" noEditPoints="1" noAdjustHandles="1" noChangeArrowheads="1" noChangeShapeType="1" noTextEdit="1"/>
              </p:cNvSpPr>
              <p:nvPr/>
            </p:nvSpPr>
            <p:spPr bwMode="auto">
              <a:xfrm>
                <a:off x="539750" y="2708275"/>
                <a:ext cx="3336925" cy="1436688"/>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843781" name="Group 5">
            <a:extLst>
              <a:ext uri="{FF2B5EF4-FFF2-40B4-BE49-F238E27FC236}">
                <a16:creationId xmlns:a16="http://schemas.microsoft.com/office/drawing/2014/main" id="{6D66E29F-2621-4E2A-AF11-F3F86E732BCC}"/>
              </a:ext>
            </a:extLst>
          </p:cNvPr>
          <p:cNvGrpSpPr>
            <a:grpSpLocks/>
          </p:cNvGrpSpPr>
          <p:nvPr/>
        </p:nvGrpSpPr>
        <p:grpSpPr bwMode="auto">
          <a:xfrm>
            <a:off x="3563938" y="2565400"/>
            <a:ext cx="5292725" cy="838200"/>
            <a:chOff x="2426" y="2523"/>
            <a:chExt cx="3175" cy="528"/>
          </a:xfrm>
        </p:grpSpPr>
        <p:sp>
          <p:nvSpPr>
            <p:cNvPr id="843782" name="Line 6">
              <a:extLst>
                <a:ext uri="{FF2B5EF4-FFF2-40B4-BE49-F238E27FC236}">
                  <a16:creationId xmlns:a16="http://schemas.microsoft.com/office/drawing/2014/main" id="{C0DBFF54-9783-4EB7-8DB0-C893F1AE7A5E}"/>
                </a:ext>
              </a:extLst>
            </p:cNvPr>
            <p:cNvSpPr>
              <a:spLocks noChangeShapeType="1"/>
            </p:cNvSpPr>
            <p:nvPr/>
          </p:nvSpPr>
          <p:spPr bwMode="auto">
            <a:xfrm flipV="1">
              <a:off x="2426" y="2840"/>
              <a:ext cx="363" cy="91"/>
            </a:xfrm>
            <a:prstGeom prst="line">
              <a:avLst/>
            </a:prstGeom>
            <a:noFill/>
            <a:ln w="2857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3783" name="Text Box 7">
              <a:extLst>
                <a:ext uri="{FF2B5EF4-FFF2-40B4-BE49-F238E27FC236}">
                  <a16:creationId xmlns:a16="http://schemas.microsoft.com/office/drawing/2014/main" id="{41C5991D-2795-44B8-A700-FFF9424BD5CA}"/>
                </a:ext>
              </a:extLst>
            </p:cNvPr>
            <p:cNvSpPr txBox="1">
              <a:spLocks noChangeArrowheads="1"/>
            </p:cNvSpPr>
            <p:nvPr/>
          </p:nvSpPr>
          <p:spPr bwMode="auto">
            <a:xfrm>
              <a:off x="2789" y="2523"/>
              <a:ext cx="2812" cy="528"/>
            </a:xfrm>
            <a:prstGeom prst="rect">
              <a:avLst/>
            </a:prstGeom>
            <a:noFill/>
            <a:ln w="158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与分子间作用力有关</a:t>
              </a:r>
              <a:r>
                <a:rPr kumimoji="0" lang="en-US" altLang="zh-CN" sz="2400"/>
                <a:t>, </a:t>
              </a:r>
              <a:r>
                <a:rPr kumimoji="0" lang="zh-CN" altLang="en-US" sz="2400"/>
                <a:t>分子间作用力越大</a:t>
              </a:r>
              <a:r>
                <a:rPr kumimoji="0" lang="en-US" altLang="zh-CN" sz="2400"/>
                <a:t>, </a:t>
              </a:r>
              <a:r>
                <a:rPr kumimoji="0" lang="zh-CN" altLang="en-US" sz="2400"/>
                <a:t>熔融焓越大</a:t>
              </a:r>
            </a:p>
          </p:txBody>
        </p:sp>
      </p:grpSp>
      <p:grpSp>
        <p:nvGrpSpPr>
          <p:cNvPr id="843784" name="Group 8">
            <a:extLst>
              <a:ext uri="{FF2B5EF4-FFF2-40B4-BE49-F238E27FC236}">
                <a16:creationId xmlns:a16="http://schemas.microsoft.com/office/drawing/2014/main" id="{5A83A11D-BA1A-4A10-83A2-542ECD7DD191}"/>
              </a:ext>
            </a:extLst>
          </p:cNvPr>
          <p:cNvGrpSpPr>
            <a:grpSpLocks/>
          </p:cNvGrpSpPr>
          <p:nvPr/>
        </p:nvGrpSpPr>
        <p:grpSpPr bwMode="auto">
          <a:xfrm>
            <a:off x="3635375" y="3573463"/>
            <a:ext cx="5184775" cy="838200"/>
            <a:chOff x="2426" y="3249"/>
            <a:chExt cx="3176" cy="528"/>
          </a:xfrm>
        </p:grpSpPr>
        <p:sp>
          <p:nvSpPr>
            <p:cNvPr id="843785" name="Line 9">
              <a:extLst>
                <a:ext uri="{FF2B5EF4-FFF2-40B4-BE49-F238E27FC236}">
                  <a16:creationId xmlns:a16="http://schemas.microsoft.com/office/drawing/2014/main" id="{BC0EDD05-C3F4-4339-8D54-A73CF228BBA4}"/>
                </a:ext>
              </a:extLst>
            </p:cNvPr>
            <p:cNvSpPr>
              <a:spLocks noChangeShapeType="1"/>
            </p:cNvSpPr>
            <p:nvPr/>
          </p:nvSpPr>
          <p:spPr bwMode="auto">
            <a:xfrm>
              <a:off x="2426" y="3385"/>
              <a:ext cx="363" cy="181"/>
            </a:xfrm>
            <a:prstGeom prst="line">
              <a:avLst/>
            </a:prstGeom>
            <a:noFill/>
            <a:ln w="2857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3786" name="Text Box 10">
              <a:extLst>
                <a:ext uri="{FF2B5EF4-FFF2-40B4-BE49-F238E27FC236}">
                  <a16:creationId xmlns:a16="http://schemas.microsoft.com/office/drawing/2014/main" id="{01B71F2C-8037-4CAF-A9C2-DEC1D7040DA2}"/>
                </a:ext>
              </a:extLst>
            </p:cNvPr>
            <p:cNvSpPr txBox="1">
              <a:spLocks noChangeArrowheads="1"/>
            </p:cNvSpPr>
            <p:nvPr/>
          </p:nvSpPr>
          <p:spPr bwMode="auto">
            <a:xfrm>
              <a:off x="2789" y="3249"/>
              <a:ext cx="2813" cy="528"/>
            </a:xfrm>
            <a:prstGeom prst="rect">
              <a:avLst/>
            </a:prstGeom>
            <a:noFill/>
            <a:ln w="158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与分子链柔顺性有关</a:t>
              </a:r>
              <a:r>
                <a:rPr kumimoji="0" lang="en-US" altLang="zh-CN" sz="2400"/>
                <a:t>, </a:t>
              </a:r>
              <a:r>
                <a:rPr kumimoji="0" lang="zh-CN" altLang="en-US" sz="2400"/>
                <a:t>柔性越大</a:t>
              </a:r>
              <a:r>
                <a:rPr kumimoji="0" lang="en-US" altLang="zh-CN" sz="2400"/>
                <a:t>, </a:t>
              </a:r>
              <a:r>
                <a:rPr kumimoji="0" lang="zh-CN" altLang="en-US" sz="2400"/>
                <a:t>熔融熵越大</a:t>
              </a:r>
            </a:p>
          </p:txBody>
        </p:sp>
      </p:grpSp>
      <p:sp>
        <p:nvSpPr>
          <p:cNvPr id="843789" name="Text Box 13">
            <a:extLst>
              <a:ext uri="{FF2B5EF4-FFF2-40B4-BE49-F238E27FC236}">
                <a16:creationId xmlns:a16="http://schemas.microsoft.com/office/drawing/2014/main" id="{732A5FF5-2799-4A75-86E6-076801CB4CD6}"/>
              </a:ext>
            </a:extLst>
          </p:cNvPr>
          <p:cNvSpPr txBox="1">
            <a:spLocks noChangeArrowheads="1"/>
          </p:cNvSpPr>
          <p:nvPr/>
        </p:nvSpPr>
        <p:spPr bwMode="auto">
          <a:xfrm>
            <a:off x="611188" y="765175"/>
            <a:ext cx="7991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FF0000"/>
                </a:solidFill>
                <a:latin typeface="楷体_GB2312" pitchFamily="1" charset="-122"/>
                <a:ea typeface="楷体_GB2312" pitchFamily="1" charset="-122"/>
              </a:rPr>
              <a:t>高分子链结构对熔点的影响</a:t>
            </a:r>
          </a:p>
        </p:txBody>
      </p:sp>
      <p:sp>
        <p:nvSpPr>
          <p:cNvPr id="843790" name="Rectangle 14">
            <a:extLst>
              <a:ext uri="{FF2B5EF4-FFF2-40B4-BE49-F238E27FC236}">
                <a16:creationId xmlns:a16="http://schemas.microsoft.com/office/drawing/2014/main" id="{FC6BA4B7-6239-45CC-9D1B-A7C3C99067A2}"/>
              </a:ext>
            </a:extLst>
          </p:cNvPr>
          <p:cNvSpPr>
            <a:spLocks noChangeArrowheads="1"/>
          </p:cNvSpPr>
          <p:nvPr/>
        </p:nvSpPr>
        <p:spPr bwMode="auto">
          <a:xfrm>
            <a:off x="611188" y="4652963"/>
            <a:ext cx="8137525" cy="181292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sz="2400"/>
              <a:t>凡是分子结构有利于增加分子间作用力的，则在熔融过程中增加</a:t>
            </a:r>
            <a:r>
              <a:rPr kumimoji="0" lang="zh-CN" altLang="en-US" sz="2400"/>
              <a:t>熔融焓</a:t>
            </a:r>
            <a:r>
              <a:rPr lang="zh-CN" altLang="en-US" sz="2400"/>
              <a:t>，而使熔点升高；增加高分子链内旋转的阻力，使高分子链比较僵硬，则在熔融过程中构象变化较小，即</a:t>
            </a:r>
            <a:r>
              <a:rPr kumimoji="0" lang="zh-CN" altLang="en-US" sz="2400"/>
              <a:t>熔融熵</a:t>
            </a:r>
            <a:r>
              <a:rPr lang="zh-CN" altLang="en-US" sz="2400"/>
              <a:t>较小，也使熔点升高。</a:t>
            </a:r>
          </a:p>
        </p:txBody>
      </p:sp>
    </p:spTree>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8DA2A717-981F-4009-AE75-56D73C1F1186}"/>
              </a:ext>
            </a:extLst>
          </p:cNvPr>
          <p:cNvSpPr>
            <a:spLocks noGrp="1"/>
          </p:cNvSpPr>
          <p:nvPr>
            <p:ph type="sldNum" sz="quarter" idx="12"/>
          </p:nvPr>
        </p:nvSpPr>
        <p:spPr/>
        <p:txBody>
          <a:bodyPr/>
          <a:lstStyle/>
          <a:p>
            <a:fld id="{BEB75BAE-DE45-47E2-BB32-BEE1E9D710F2}" type="slidenum">
              <a:rPr lang="en-US" altLang="zh-CN"/>
              <a:pPr/>
              <a:t>12</a:t>
            </a:fld>
            <a:endParaRPr lang="en-US" altLang="zh-CN"/>
          </a:p>
        </p:txBody>
      </p:sp>
      <p:sp>
        <p:nvSpPr>
          <p:cNvPr id="640002" name="Text Box 2">
            <a:extLst>
              <a:ext uri="{FF2B5EF4-FFF2-40B4-BE49-F238E27FC236}">
                <a16:creationId xmlns:a16="http://schemas.microsoft.com/office/drawing/2014/main" id="{8AE95EDE-C471-4A66-A10E-EF346C7EEE8B}"/>
              </a:ext>
            </a:extLst>
          </p:cNvPr>
          <p:cNvSpPr txBox="1">
            <a:spLocks noChangeArrowheads="1"/>
          </p:cNvSpPr>
          <p:nvPr/>
        </p:nvSpPr>
        <p:spPr bwMode="auto">
          <a:xfrm>
            <a:off x="611188" y="404813"/>
            <a:ext cx="40322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2.1</a:t>
            </a:r>
            <a:r>
              <a:rPr kumimoji="0" lang="zh-CN" altLang="en-US" sz="3200" dirty="0">
                <a:solidFill>
                  <a:srgbClr val="FF0000"/>
                </a:solidFill>
              </a:rPr>
              <a:t>晶态聚合物结构</a:t>
            </a:r>
          </a:p>
        </p:txBody>
      </p:sp>
      <p:sp>
        <p:nvSpPr>
          <p:cNvPr id="640003" name="Text Box 3">
            <a:extLst>
              <a:ext uri="{FF2B5EF4-FFF2-40B4-BE49-F238E27FC236}">
                <a16:creationId xmlns:a16="http://schemas.microsoft.com/office/drawing/2014/main" id="{D54E41B4-E9F9-4504-95D1-F1CA8CD729E7}"/>
              </a:ext>
            </a:extLst>
          </p:cNvPr>
          <p:cNvSpPr txBox="1">
            <a:spLocks noChangeArrowheads="1"/>
          </p:cNvSpPr>
          <p:nvPr/>
        </p:nvSpPr>
        <p:spPr bwMode="auto">
          <a:xfrm>
            <a:off x="539750" y="1125538"/>
            <a:ext cx="6696075" cy="860425"/>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spcBef>
                <a:spcPct val="50000"/>
              </a:spcBef>
            </a:pPr>
            <a:r>
              <a:rPr lang="zh-CN" altLang="en-US" sz="2400"/>
              <a:t>只要高分子本身具有必要的规整结构，并给予适宜的条件，可以从熔体或溶液结晶，形成晶体。</a:t>
            </a:r>
          </a:p>
        </p:txBody>
      </p:sp>
      <p:sp>
        <p:nvSpPr>
          <p:cNvPr id="640009" name="Text Box 9">
            <a:extLst>
              <a:ext uri="{FF2B5EF4-FFF2-40B4-BE49-F238E27FC236}">
                <a16:creationId xmlns:a16="http://schemas.microsoft.com/office/drawing/2014/main" id="{EE53181D-F121-4751-8BB3-29AFAA62E54B}"/>
              </a:ext>
            </a:extLst>
          </p:cNvPr>
          <p:cNvSpPr txBox="1">
            <a:spLocks noChangeArrowheads="1"/>
          </p:cNvSpPr>
          <p:nvPr/>
        </p:nvSpPr>
        <p:spPr bwMode="auto">
          <a:xfrm>
            <a:off x="395288" y="2205038"/>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判断是否结晶最重要的实验证据是什么？</a:t>
            </a:r>
          </a:p>
        </p:txBody>
      </p:sp>
      <p:sp>
        <p:nvSpPr>
          <p:cNvPr id="640011" name="AutoShape 11">
            <a:extLst>
              <a:ext uri="{FF2B5EF4-FFF2-40B4-BE49-F238E27FC236}">
                <a16:creationId xmlns:a16="http://schemas.microsoft.com/office/drawing/2014/main" id="{AE89E002-E1F4-46C8-8F98-40B2773FD08C}"/>
              </a:ext>
            </a:extLst>
          </p:cNvPr>
          <p:cNvSpPr>
            <a:spLocks noChangeArrowheads="1"/>
          </p:cNvSpPr>
          <p:nvPr/>
        </p:nvSpPr>
        <p:spPr bwMode="auto">
          <a:xfrm>
            <a:off x="6046788" y="1989138"/>
            <a:ext cx="3097212" cy="1330325"/>
          </a:xfrm>
          <a:prstGeom prst="cloudCallout">
            <a:avLst>
              <a:gd name="adj1" fmla="val -36417"/>
              <a:gd name="adj2" fmla="val 28639"/>
            </a:avLst>
          </a:prstGeom>
          <a:solidFill>
            <a:srgbClr val="FDD5FF"/>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a:t> X-</a:t>
            </a:r>
            <a:r>
              <a:rPr lang="zh-CN" altLang="en-US" sz="2400"/>
              <a:t>射线衍射仪：衍射花样、衍射曲线</a:t>
            </a:r>
          </a:p>
        </p:txBody>
      </p:sp>
      <p:pic>
        <p:nvPicPr>
          <p:cNvPr id="640012" name="Picture 12">
            <a:extLst>
              <a:ext uri="{FF2B5EF4-FFF2-40B4-BE49-F238E27FC236}">
                <a16:creationId xmlns:a16="http://schemas.microsoft.com/office/drawing/2014/main" id="{C5E5568E-35C4-4AD9-AC9D-5E6F7D105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57563"/>
            <a:ext cx="4319588"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0013" name="Rectangle 13">
            <a:extLst>
              <a:ext uri="{FF2B5EF4-FFF2-40B4-BE49-F238E27FC236}">
                <a16:creationId xmlns:a16="http://schemas.microsoft.com/office/drawing/2014/main" id="{6637C1D9-3452-443C-9DD4-C742E83F2E10}"/>
              </a:ext>
            </a:extLst>
          </p:cNvPr>
          <p:cNvSpPr>
            <a:spLocks noChangeArrowheads="1"/>
          </p:cNvSpPr>
          <p:nvPr/>
        </p:nvSpPr>
        <p:spPr bwMode="blackWhite">
          <a:xfrm>
            <a:off x="395288" y="2881313"/>
            <a:ext cx="4103687" cy="3457575"/>
          </a:xfrm>
          <a:prstGeom prst="rect">
            <a:avLst/>
          </a:prstGeom>
          <a:solidFill>
            <a:srgbClr val="FFFF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en-US" altLang="zh-CN" sz="2400">
                <a:solidFill>
                  <a:srgbClr val="000099"/>
                </a:solidFill>
              </a:rPr>
              <a:t>x</a:t>
            </a:r>
            <a:r>
              <a:rPr lang="zh-CN" altLang="en-US" sz="2400">
                <a:solidFill>
                  <a:srgbClr val="000099"/>
                </a:solidFill>
              </a:rPr>
              <a:t>射线是一种波长比可见光波长短很多倍的电磁波。</a:t>
            </a:r>
            <a:r>
              <a:rPr lang="en-US" altLang="zh-CN" sz="2400">
                <a:solidFill>
                  <a:srgbClr val="000099"/>
                </a:solidFill>
              </a:rPr>
              <a:t>x</a:t>
            </a:r>
            <a:r>
              <a:rPr lang="zh-CN" altLang="en-US" sz="2400">
                <a:solidFill>
                  <a:srgbClr val="000099"/>
                </a:solidFill>
              </a:rPr>
              <a:t>射线射入晶体后，晶体中按一定周期重复排列的大量原子产生的次生</a:t>
            </a:r>
            <a:r>
              <a:rPr lang="en-US" altLang="zh-CN" sz="2400">
                <a:solidFill>
                  <a:srgbClr val="000099"/>
                </a:solidFill>
              </a:rPr>
              <a:t>x</a:t>
            </a:r>
            <a:r>
              <a:rPr lang="zh-CN" altLang="en-US" sz="2400">
                <a:solidFill>
                  <a:srgbClr val="000099"/>
                </a:solidFill>
              </a:rPr>
              <a:t>射线会发生干涉现象。在某些方向上，当光程差恰好等于波长的整数倍时，干涉增强、称作衍射</a:t>
            </a:r>
          </a:p>
        </p:txBody>
      </p:sp>
      <p:sp>
        <p:nvSpPr>
          <p:cNvPr id="640014" name="Text Box 14">
            <a:extLst>
              <a:ext uri="{FF2B5EF4-FFF2-40B4-BE49-F238E27FC236}">
                <a16:creationId xmlns:a16="http://schemas.microsoft.com/office/drawing/2014/main" id="{54355841-A3BC-4A68-B6E5-6F80C7288306}"/>
              </a:ext>
            </a:extLst>
          </p:cNvPr>
          <p:cNvSpPr txBox="1">
            <a:spLocks noChangeArrowheads="1"/>
          </p:cNvSpPr>
          <p:nvPr/>
        </p:nvSpPr>
        <p:spPr bwMode="auto">
          <a:xfrm>
            <a:off x="5364163" y="6092825"/>
            <a:ext cx="280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i="1">
                <a:solidFill>
                  <a:srgbClr val="FF0000"/>
                </a:solidFill>
              </a:rPr>
              <a:t>2dsin</a:t>
            </a:r>
            <a:r>
              <a:rPr lang="en-US" altLang="zh-CN" sz="2400" i="1">
                <a:solidFill>
                  <a:srgbClr val="FF0000"/>
                </a:solidFill>
                <a:sym typeface="Symbol" panose="05050102010706020507" pitchFamily="18" charset="2"/>
              </a:rPr>
              <a:t> </a:t>
            </a:r>
            <a:r>
              <a:rPr lang="zh-CN" altLang="en-US" sz="2400">
                <a:solidFill>
                  <a:srgbClr val="FF0000"/>
                </a:solidFill>
                <a:sym typeface="Symbol" panose="05050102010706020507" pitchFamily="18" charset="2"/>
              </a:rPr>
              <a:t>＝</a:t>
            </a:r>
            <a:r>
              <a:rPr lang="en-US" altLang="zh-CN" sz="2400" i="1">
                <a:solidFill>
                  <a:srgbClr val="FF0000"/>
                </a:solidFill>
                <a:sym typeface="Symbol" panose="05050102010706020507" pitchFamily="18" charset="2"/>
              </a:rPr>
              <a:t>n</a:t>
            </a:r>
            <a:endParaRPr lang="en-US" altLang="zh-CN" sz="2400" i="1">
              <a:solidFill>
                <a:srgbClr val="FF0000"/>
              </a:solidFill>
            </a:endParaRPr>
          </a:p>
        </p:txBody>
      </p:sp>
      <p:sp>
        <p:nvSpPr>
          <p:cNvPr id="640015" name="Rectangle 15">
            <a:extLst>
              <a:ext uri="{FF2B5EF4-FFF2-40B4-BE49-F238E27FC236}">
                <a16:creationId xmlns:a16="http://schemas.microsoft.com/office/drawing/2014/main" id="{1AD15D14-440F-41C0-A2A4-D6C344D71FFB}"/>
              </a:ext>
            </a:extLst>
          </p:cNvPr>
          <p:cNvSpPr>
            <a:spLocks noChangeArrowheads="1"/>
          </p:cNvSpPr>
          <p:nvPr/>
        </p:nvSpPr>
        <p:spPr bwMode="auto">
          <a:xfrm>
            <a:off x="4643438" y="558958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a:solidFill>
                  <a:srgbClr val="FF0000"/>
                </a:solidFill>
              </a:rPr>
              <a:t>衍射条件：按布拉格方程式</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a:extLst>
              <a:ext uri="{FF2B5EF4-FFF2-40B4-BE49-F238E27FC236}">
                <a16:creationId xmlns:a16="http://schemas.microsoft.com/office/drawing/2014/main" id="{0794199F-37B3-4A73-9026-31B8B8B99928}"/>
              </a:ext>
            </a:extLst>
          </p:cNvPr>
          <p:cNvSpPr>
            <a:spLocks noGrp="1"/>
          </p:cNvSpPr>
          <p:nvPr>
            <p:ph type="sldNum" sz="quarter" idx="12"/>
          </p:nvPr>
        </p:nvSpPr>
        <p:spPr/>
        <p:txBody>
          <a:bodyPr/>
          <a:lstStyle/>
          <a:p>
            <a:fld id="{7732335D-FAE9-4485-A866-96B3AC1A22D8}" type="slidenum">
              <a:rPr lang="en-US" altLang="zh-CN"/>
              <a:pPr/>
              <a:t>120</a:t>
            </a:fld>
            <a:endParaRPr lang="en-US" altLang="zh-CN"/>
          </a:p>
        </p:txBody>
      </p:sp>
      <p:sp>
        <p:nvSpPr>
          <p:cNvPr id="856066" name="Text Box 2">
            <a:extLst>
              <a:ext uri="{FF2B5EF4-FFF2-40B4-BE49-F238E27FC236}">
                <a16:creationId xmlns:a16="http://schemas.microsoft.com/office/drawing/2014/main" id="{4A61F90B-BA05-4907-B3F2-20AED0B34992}"/>
              </a:ext>
            </a:extLst>
          </p:cNvPr>
          <p:cNvSpPr txBox="1">
            <a:spLocks noChangeArrowheads="1"/>
          </p:cNvSpPr>
          <p:nvPr/>
        </p:nvSpPr>
        <p:spPr bwMode="auto">
          <a:xfrm>
            <a:off x="539750" y="1412875"/>
            <a:ext cx="8064500" cy="11525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kumimoji="0" lang="zh-CN" altLang="en-US" sz="2400">
                <a:latin typeface="Times New Roman" panose="02020603050405020304" pitchFamily="18" charset="0"/>
              </a:rPr>
              <a:t>增加高分子或链段之间的相互作用，即在主链或侧基上引入</a:t>
            </a:r>
            <a:r>
              <a:rPr kumimoji="0" lang="zh-CN" altLang="en-US" sz="2400">
                <a:solidFill>
                  <a:srgbClr val="FF0000"/>
                </a:solidFill>
                <a:latin typeface="Times New Roman" panose="02020603050405020304" pitchFamily="18" charset="0"/>
              </a:rPr>
              <a:t>极性</a:t>
            </a:r>
            <a:r>
              <a:rPr kumimoji="0" lang="zh-CN" altLang="en-US" sz="2400">
                <a:latin typeface="Times New Roman" panose="02020603050405020304" pitchFamily="18" charset="0"/>
              </a:rPr>
              <a:t>基团或</a:t>
            </a:r>
            <a:r>
              <a:rPr kumimoji="0" lang="zh-CN" altLang="en-US" sz="2400">
                <a:solidFill>
                  <a:srgbClr val="FF0000"/>
                </a:solidFill>
                <a:latin typeface="Times New Roman" panose="02020603050405020304" pitchFamily="18" charset="0"/>
              </a:rPr>
              <a:t>氢键</a:t>
            </a:r>
            <a:r>
              <a:rPr kumimoji="0" lang="zh-CN" altLang="en-US" sz="2400">
                <a:latin typeface="Times New Roman" panose="02020603050405020304" pitchFamily="18" charset="0"/>
              </a:rPr>
              <a:t>，可使</a:t>
            </a:r>
            <a:r>
              <a:rPr kumimoji="0" lang="en-US" altLang="zh-CN" sz="2400">
                <a:latin typeface="Times New Roman" panose="02020603050405020304" pitchFamily="18" charset="0"/>
              </a:rPr>
              <a:t>Δ</a:t>
            </a:r>
            <a:r>
              <a:rPr kumimoji="0" lang="en-US" altLang="zh-CN" sz="2400" i="1">
                <a:latin typeface="Times New Roman" panose="02020603050405020304" pitchFamily="18" charset="0"/>
              </a:rPr>
              <a:t>H</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增大</a:t>
            </a:r>
            <a:r>
              <a:rPr kumimoji="0" lang="en-US" altLang="zh-CN" sz="2400" i="1">
                <a:latin typeface="Times New Roman" panose="02020603050405020304" pitchFamily="18" charset="0"/>
              </a:rPr>
              <a:t>T</a:t>
            </a:r>
            <a:r>
              <a:rPr kumimoji="0" lang="en-US" altLang="zh-CN" sz="2400" baseline="-25000">
                <a:latin typeface="Times New Roman" panose="02020603050405020304" pitchFamily="18" charset="0"/>
              </a:rPr>
              <a:t>m </a:t>
            </a:r>
            <a:r>
              <a:rPr kumimoji="0" lang="en-US" altLang="zh-CN" sz="2400">
                <a:latin typeface="Times New Roman" panose="02020603050405020304" pitchFamily="18" charset="0"/>
              </a:rPr>
              <a:t>↑</a:t>
            </a:r>
            <a:endParaRPr lang="en-US" altLang="zh-CN" sz="2400" b="0">
              <a:latin typeface="Times New Roman" panose="02020603050405020304" pitchFamily="18" charset="0"/>
            </a:endParaRPr>
          </a:p>
        </p:txBody>
      </p:sp>
      <p:grpSp>
        <p:nvGrpSpPr>
          <p:cNvPr id="856067" name="Group 3">
            <a:extLst>
              <a:ext uri="{FF2B5EF4-FFF2-40B4-BE49-F238E27FC236}">
                <a16:creationId xmlns:a16="http://schemas.microsoft.com/office/drawing/2014/main" id="{CE3C23A5-9DF9-4A88-9A64-06C4F7E5F3C7}"/>
              </a:ext>
            </a:extLst>
          </p:cNvPr>
          <p:cNvGrpSpPr>
            <a:grpSpLocks/>
          </p:cNvGrpSpPr>
          <p:nvPr/>
        </p:nvGrpSpPr>
        <p:grpSpPr bwMode="auto">
          <a:xfrm>
            <a:off x="1979613" y="2781300"/>
            <a:ext cx="4391025" cy="668338"/>
            <a:chOff x="2518" y="1842"/>
            <a:chExt cx="2766" cy="421"/>
          </a:xfrm>
        </p:grpSpPr>
        <p:sp>
          <p:nvSpPr>
            <p:cNvPr id="856068" name="AutoShape 4">
              <a:extLst>
                <a:ext uri="{FF2B5EF4-FFF2-40B4-BE49-F238E27FC236}">
                  <a16:creationId xmlns:a16="http://schemas.microsoft.com/office/drawing/2014/main" id="{3F4ABEDD-6431-41BA-AA06-1DA564143DCF}"/>
                </a:ext>
              </a:extLst>
            </p:cNvPr>
            <p:cNvSpPr>
              <a:spLocks noChangeArrowheads="1"/>
            </p:cNvSpPr>
            <p:nvPr/>
          </p:nvSpPr>
          <p:spPr bwMode="auto">
            <a:xfrm>
              <a:off x="2518" y="2023"/>
              <a:ext cx="680" cy="13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6069" name="Line 5">
              <a:extLst>
                <a:ext uri="{FF2B5EF4-FFF2-40B4-BE49-F238E27FC236}">
                  <a16:creationId xmlns:a16="http://schemas.microsoft.com/office/drawing/2014/main" id="{3318E49E-AF1A-4484-9146-C5BE51A1E7FB}"/>
                </a:ext>
              </a:extLst>
            </p:cNvPr>
            <p:cNvSpPr>
              <a:spLocks noChangeShapeType="1"/>
            </p:cNvSpPr>
            <p:nvPr/>
          </p:nvSpPr>
          <p:spPr bwMode="auto">
            <a:xfrm flipV="1">
              <a:off x="3923" y="1887"/>
              <a:ext cx="0" cy="363"/>
            </a:xfrm>
            <a:prstGeom prst="line">
              <a:avLst/>
            </a:prstGeom>
            <a:noFill/>
            <a:ln w="635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mc:Choice xmlns:a14="http://schemas.microsoft.com/office/drawing/2010/main" Requires="a14">
            <p:sp>
              <p:nvSpPr>
                <p:cNvPr id="856070" name="Object 6">
                  <a:extLst>
                    <a:ext uri="{FF2B5EF4-FFF2-40B4-BE49-F238E27FC236}">
                      <a16:creationId xmlns:a16="http://schemas.microsoft.com/office/drawing/2014/main" id="{B44AD033-91E4-4DC8-BC08-9AEB5319BE49}"/>
                    </a:ext>
                  </a:extLst>
                </p:cNvPr>
                <p:cNvSpPr txBox="1"/>
                <p:nvPr/>
              </p:nvSpPr>
              <p:spPr bwMode="auto">
                <a:xfrm>
                  <a:off x="3243" y="1842"/>
                  <a:ext cx="544" cy="421"/>
                </a:xfrm>
                <a:prstGeom prst="rect">
                  <a:avLst/>
                </a:prstGeom>
                <a:solidFill>
                  <a:srgbClr val="000099"/>
                </a:solid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FFFFFF"/>
                                </a:solidFill>
                                <a:latin typeface="Cambria Math" panose="02040503050406030204" pitchFamily="18" charset="0"/>
                              </a:rPr>
                            </m:ctrlPr>
                          </m:dPr>
                          <m:e>
                            <m:d>
                              <m:dPr>
                                <m:begChr m:val=""/>
                                <m:endChr m:val="|"/>
                                <m:ctrlPr>
                                  <a:rPr lang="zh-CN" altLang="en-US" i="1">
                                    <a:solidFill>
                                      <a:srgbClr val="FFFFFF"/>
                                    </a:solidFill>
                                    <a:latin typeface="Cambria Math" panose="02040503050406030204" pitchFamily="18" charset="0"/>
                                  </a:rPr>
                                </m:ctrlPr>
                              </m:dPr>
                              <m:e>
                                <m:r>
                                  <m:rPr>
                                    <m:sty m:val="p"/>
                                  </m:rPr>
                                  <a:rPr lang="zh-CN" altLang="en-US" i="1">
                                    <a:solidFill>
                                      <a:srgbClr val="FFFFFF"/>
                                    </a:solidFill>
                                    <a:latin typeface="Cambria Math" panose="02040503050406030204" pitchFamily="18" charset="0"/>
                                  </a:rPr>
                                  <m:t>Δ</m:t>
                                </m:r>
                                <m:sSub>
                                  <m:sSubPr>
                                    <m:ctrlPr>
                                      <a:rPr lang="zh-CN" altLang="en-US" i="1">
                                        <a:solidFill>
                                          <a:srgbClr val="FFFFFF"/>
                                        </a:solidFill>
                                        <a:latin typeface="Cambria Math" panose="02040503050406030204" pitchFamily="18" charset="0"/>
                                      </a:rPr>
                                    </m:ctrlPr>
                                  </m:sSubPr>
                                  <m:e>
                                    <m:r>
                                      <a:rPr lang="zh-CN" altLang="en-US" i="1">
                                        <a:solidFill>
                                          <a:srgbClr val="FFFFFF"/>
                                        </a:solidFill>
                                        <a:latin typeface="Cambria Math" panose="02040503050406030204" pitchFamily="18" charset="0"/>
                                      </a:rPr>
                                      <m:t>𝐻</m:t>
                                    </m:r>
                                  </m:e>
                                  <m:sub>
                                    <m:r>
                                      <a:rPr lang="zh-CN" altLang="en-US" i="1">
                                        <a:solidFill>
                                          <a:srgbClr val="FFFFFF"/>
                                        </a:solidFill>
                                        <a:latin typeface="Cambria Math" panose="02040503050406030204" pitchFamily="18" charset="0"/>
                                      </a:rPr>
                                      <m:t>𝑓</m:t>
                                    </m:r>
                                  </m:sub>
                                </m:sSub>
                              </m:e>
                            </m:d>
                          </m:e>
                        </m:d>
                      </m:oMath>
                    </m:oMathPara>
                  </a14:m>
                  <a:endParaRPr lang="zh-CN" altLang="en-US"/>
                </a:p>
              </p:txBody>
            </p:sp>
          </mc:Choice>
          <mc:Fallback>
            <p:sp>
              <p:nvSpPr>
                <p:cNvPr id="856070" name="Object 6">
                  <a:extLst>
                    <a:ext uri="{FF2B5EF4-FFF2-40B4-BE49-F238E27FC236}">
                      <a16:creationId xmlns:a16="http://schemas.microsoft.com/office/drawing/2014/main" id="{B44AD033-91E4-4DC8-BC08-9AEB5319BE49}"/>
                    </a:ext>
                  </a:extLst>
                </p:cNvPr>
                <p:cNvSpPr txBox="1">
                  <a:spLocks noRot="1" noChangeAspect="1" noMove="1" noResize="1" noEditPoints="1" noAdjustHandles="1" noChangeArrowheads="1" noChangeShapeType="1" noTextEdit="1"/>
                </p:cNvSpPr>
                <p:nvPr/>
              </p:nvSpPr>
              <p:spPr bwMode="auto">
                <a:xfrm>
                  <a:off x="3243" y="1842"/>
                  <a:ext cx="544" cy="421"/>
                </a:xfrm>
                <a:prstGeom prst="rect">
                  <a:avLst/>
                </a:prstGeom>
                <a:blipFill>
                  <a:blip r:embed="rId2"/>
                  <a:stretch>
                    <a:fillRect l="-60993" t="-102727" r="-50355" b="-116364"/>
                  </a:stretch>
                </a:blipFill>
                <a:ln>
                  <a:noFill/>
                </a:ln>
                <a:effectLst/>
              </p:spPr>
              <p:txBody>
                <a:bodyPr/>
                <a:lstStyle/>
                <a:p>
                  <a:r>
                    <a:rPr lang="zh-CN" altLang="en-US">
                      <a:noFill/>
                    </a:rPr>
                    <a:t> </a:t>
                  </a:r>
                </a:p>
              </p:txBody>
            </p:sp>
          </mc:Fallback>
        </mc:AlternateContent>
        <p:sp>
          <p:nvSpPr>
            <p:cNvPr id="856071" name="AutoShape 7">
              <a:extLst>
                <a:ext uri="{FF2B5EF4-FFF2-40B4-BE49-F238E27FC236}">
                  <a16:creationId xmlns:a16="http://schemas.microsoft.com/office/drawing/2014/main" id="{7C110E1D-517F-4FB1-A3CF-81B4E338EC08}"/>
                </a:ext>
              </a:extLst>
            </p:cNvPr>
            <p:cNvSpPr>
              <a:spLocks noChangeArrowheads="1"/>
            </p:cNvSpPr>
            <p:nvPr/>
          </p:nvSpPr>
          <p:spPr bwMode="auto">
            <a:xfrm>
              <a:off x="4105" y="1978"/>
              <a:ext cx="680" cy="13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6072" name="Text Box 8">
              <a:extLst>
                <a:ext uri="{FF2B5EF4-FFF2-40B4-BE49-F238E27FC236}">
                  <a16:creationId xmlns:a16="http://schemas.microsoft.com/office/drawing/2014/main" id="{C3A18D49-C880-41EF-B2B1-67AAC28F08BA}"/>
                </a:ext>
              </a:extLst>
            </p:cNvPr>
            <p:cNvSpPr txBox="1">
              <a:spLocks noChangeArrowheads="1"/>
            </p:cNvSpPr>
            <p:nvPr/>
          </p:nvSpPr>
          <p:spPr bwMode="auto">
            <a:xfrm>
              <a:off x="4785" y="1911"/>
              <a:ext cx="4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2400" i="1">
                  <a:latin typeface="Times New Roman" panose="02020603050405020304" pitchFamily="18" charset="0"/>
                  <a:ea typeface="宋体" panose="02010600030101010101" pitchFamily="2" charset="-122"/>
                </a:rPr>
                <a:t>T</a:t>
              </a:r>
              <a:r>
                <a:rPr kumimoji="0" lang="en-US" altLang="zh-CN" sz="2400" baseline="-25000">
                  <a:latin typeface="Times New Roman" panose="02020603050405020304" pitchFamily="18" charset="0"/>
                  <a:ea typeface="宋体" panose="02010600030101010101" pitchFamily="2" charset="-122"/>
                </a:rPr>
                <a:t>m</a:t>
              </a:r>
            </a:p>
          </p:txBody>
        </p:sp>
        <p:sp>
          <p:nvSpPr>
            <p:cNvPr id="856073" name="Line 9">
              <a:extLst>
                <a:ext uri="{FF2B5EF4-FFF2-40B4-BE49-F238E27FC236}">
                  <a16:creationId xmlns:a16="http://schemas.microsoft.com/office/drawing/2014/main" id="{B974C9F1-21A9-4DA8-B794-263DC8B1110C}"/>
                </a:ext>
              </a:extLst>
            </p:cNvPr>
            <p:cNvSpPr>
              <a:spLocks noChangeShapeType="1"/>
            </p:cNvSpPr>
            <p:nvPr/>
          </p:nvSpPr>
          <p:spPr bwMode="auto">
            <a:xfrm flipV="1">
              <a:off x="5284" y="1842"/>
              <a:ext cx="0" cy="363"/>
            </a:xfrm>
            <a:prstGeom prst="line">
              <a:avLst/>
            </a:prstGeom>
            <a:noFill/>
            <a:ln w="635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6076" name="Rectangle 12">
            <a:extLst>
              <a:ext uri="{FF2B5EF4-FFF2-40B4-BE49-F238E27FC236}">
                <a16:creationId xmlns:a16="http://schemas.microsoft.com/office/drawing/2014/main" id="{F3C1A580-2BDF-4D60-B3FC-DAE9B59C29BF}"/>
              </a:ext>
            </a:extLst>
          </p:cNvPr>
          <p:cNvSpPr>
            <a:spLocks noChangeArrowheads="1"/>
          </p:cNvSpPr>
          <p:nvPr/>
        </p:nvSpPr>
        <p:spPr bwMode="auto">
          <a:xfrm>
            <a:off x="1116013" y="3860800"/>
            <a:ext cx="7056437" cy="2051050"/>
          </a:xfrm>
          <a:prstGeom prst="rect">
            <a:avLst/>
          </a:prstGeom>
          <a:noFill/>
          <a:ln w="57150" cmpd="thinThick" algn="ctr">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hlink"/>
              </a:buClr>
              <a:buSzPct val="110000"/>
              <a:buFont typeface="Wingdings" panose="05000000000000000000" pitchFamily="2" charset="2"/>
              <a:buNone/>
            </a:pPr>
            <a:r>
              <a:rPr kumimoji="0" lang="zh-CN" altLang="en-US" sz="2400">
                <a:latin typeface="Arial" panose="020B0604020202020204" pitchFamily="34" charset="0"/>
              </a:rPr>
              <a:t>例如，在聚乙烯</a:t>
            </a:r>
            <a:r>
              <a:rPr kumimoji="0" lang="en-US" altLang="zh-CN" sz="2400">
                <a:latin typeface="Arial" panose="020B0604020202020204" pitchFamily="34" charset="0"/>
              </a:rPr>
              <a:t>(T</a:t>
            </a:r>
            <a:r>
              <a:rPr kumimoji="0" lang="en-US" altLang="zh-CN" sz="2400" baseline="-25000">
                <a:latin typeface="Arial" panose="020B0604020202020204" pitchFamily="34" charset="0"/>
              </a:rPr>
              <a:t>m</a:t>
            </a:r>
            <a:r>
              <a:rPr kumimoji="0" lang="en-US" altLang="zh-CN" sz="2400">
                <a:latin typeface="Arial" panose="020B0604020202020204" pitchFamily="34" charset="0"/>
              </a:rPr>
              <a:t>=138.7℃)</a:t>
            </a:r>
            <a:r>
              <a:rPr kumimoji="0" lang="zh-CN" altLang="en-US" sz="2400">
                <a:latin typeface="Arial" panose="020B0604020202020204" pitchFamily="34" charset="0"/>
              </a:rPr>
              <a:t>，分子链上取代了</a:t>
            </a:r>
          </a:p>
          <a:p>
            <a:pPr>
              <a:lnSpc>
                <a:spcPct val="115000"/>
              </a:lnSpc>
              <a:spcBef>
                <a:spcPct val="20000"/>
              </a:spcBef>
              <a:buClr>
                <a:schemeClr val="hlink"/>
              </a:buClr>
              <a:buSzPct val="110000"/>
              <a:buFont typeface="Wingdings" panose="05000000000000000000" pitchFamily="2" charset="2"/>
              <a:buNone/>
            </a:pPr>
            <a:r>
              <a:rPr kumimoji="0" lang="zh-CN" altLang="en-US" sz="2400">
                <a:latin typeface="Arial" panose="020B0604020202020204" pitchFamily="34" charset="0"/>
              </a:rPr>
              <a:t>           </a:t>
            </a:r>
            <a:r>
              <a:rPr kumimoji="0" lang="en-US" altLang="zh-CN" sz="2400">
                <a:latin typeface="Arial" panose="020B0604020202020204" pitchFamily="34" charset="0"/>
              </a:rPr>
              <a:t>-CH</a:t>
            </a:r>
            <a:r>
              <a:rPr kumimoji="0" lang="en-US" altLang="zh-CN" sz="2400" baseline="-14000">
                <a:latin typeface="Arial" panose="020B0604020202020204" pitchFamily="34" charset="0"/>
              </a:rPr>
              <a:t>3</a:t>
            </a:r>
            <a:r>
              <a:rPr kumimoji="0" lang="en-US" altLang="zh-CN" sz="2400">
                <a:latin typeface="Arial" panose="020B0604020202020204" pitchFamily="34" charset="0"/>
              </a:rPr>
              <a:t>(</a:t>
            </a:r>
            <a:r>
              <a:rPr kumimoji="0" lang="zh-CN" altLang="en-US" sz="2400">
                <a:latin typeface="Arial" panose="020B0604020202020204" pitchFamily="34" charset="0"/>
              </a:rPr>
              <a:t>等规聚丙烯，</a:t>
            </a:r>
            <a:r>
              <a:rPr kumimoji="0" lang="en-US" altLang="zh-CN" sz="2400">
                <a:latin typeface="Arial" panose="020B0604020202020204" pitchFamily="34" charset="0"/>
              </a:rPr>
              <a:t>T</a:t>
            </a:r>
            <a:r>
              <a:rPr kumimoji="0" lang="en-US" altLang="zh-CN" sz="2400" baseline="-25000">
                <a:latin typeface="Arial" panose="020B0604020202020204" pitchFamily="34" charset="0"/>
              </a:rPr>
              <a:t>m</a:t>
            </a:r>
            <a:r>
              <a:rPr kumimoji="0" lang="en-US" altLang="zh-CN" sz="2400">
                <a:latin typeface="Arial" panose="020B0604020202020204" pitchFamily="34" charset="0"/>
              </a:rPr>
              <a:t>=176℃)</a:t>
            </a:r>
            <a:r>
              <a:rPr kumimoji="0" lang="zh-CN" altLang="en-US" sz="2400">
                <a:latin typeface="Arial" panose="020B0604020202020204" pitchFamily="34" charset="0"/>
              </a:rPr>
              <a:t>、</a:t>
            </a:r>
          </a:p>
          <a:p>
            <a:pPr>
              <a:lnSpc>
                <a:spcPct val="115000"/>
              </a:lnSpc>
              <a:spcBef>
                <a:spcPct val="20000"/>
              </a:spcBef>
              <a:buClr>
                <a:schemeClr val="hlink"/>
              </a:buClr>
              <a:buSzPct val="110000"/>
              <a:buFont typeface="Wingdings" panose="05000000000000000000" pitchFamily="2" charset="2"/>
              <a:buNone/>
            </a:pPr>
            <a:r>
              <a:rPr kumimoji="0" lang="zh-CN" altLang="en-US" sz="2400">
                <a:latin typeface="Arial" panose="020B0604020202020204" pitchFamily="34" charset="0"/>
              </a:rPr>
              <a:t>           </a:t>
            </a:r>
            <a:r>
              <a:rPr kumimoji="0" lang="en-US" altLang="zh-CN" sz="2400">
                <a:latin typeface="Arial" panose="020B0604020202020204" pitchFamily="34" charset="0"/>
              </a:rPr>
              <a:t>-Cl(</a:t>
            </a:r>
            <a:r>
              <a:rPr kumimoji="0" lang="zh-CN" altLang="en-US" sz="2400">
                <a:latin typeface="Arial" panose="020B0604020202020204" pitchFamily="34" charset="0"/>
              </a:rPr>
              <a:t>聚氯乙烯，</a:t>
            </a:r>
            <a:r>
              <a:rPr kumimoji="0" lang="en-US" altLang="zh-CN" sz="2400">
                <a:latin typeface="Arial" panose="020B0604020202020204" pitchFamily="34" charset="0"/>
              </a:rPr>
              <a:t>T</a:t>
            </a:r>
            <a:r>
              <a:rPr kumimoji="0" lang="en-US" altLang="zh-CN" sz="2400" baseline="-25000">
                <a:latin typeface="Arial" panose="020B0604020202020204" pitchFamily="34" charset="0"/>
              </a:rPr>
              <a:t>m</a:t>
            </a:r>
            <a:r>
              <a:rPr kumimoji="0" lang="zh-CN" altLang="en-US" sz="2400">
                <a:latin typeface="Arial" panose="020B0604020202020204" pitchFamily="34" charset="0"/>
              </a:rPr>
              <a:t>＝</a:t>
            </a:r>
            <a:r>
              <a:rPr kumimoji="0" lang="en-US" altLang="zh-CN" sz="2400">
                <a:latin typeface="Arial" panose="020B0604020202020204" pitchFamily="34" charset="0"/>
              </a:rPr>
              <a:t>212℃)</a:t>
            </a:r>
          </a:p>
          <a:p>
            <a:pPr>
              <a:lnSpc>
                <a:spcPct val="115000"/>
              </a:lnSpc>
              <a:spcBef>
                <a:spcPct val="20000"/>
              </a:spcBef>
              <a:buClr>
                <a:schemeClr val="hlink"/>
              </a:buClr>
              <a:buSzPct val="110000"/>
              <a:buFont typeface="Wingdings" panose="05000000000000000000" pitchFamily="2" charset="2"/>
              <a:buNone/>
            </a:pPr>
            <a:r>
              <a:rPr kumimoji="0" lang="en-US" altLang="zh-CN" sz="2400">
                <a:latin typeface="Arial" panose="020B0604020202020204" pitchFamily="34" charset="0"/>
              </a:rPr>
              <a:t>           -CN(</a:t>
            </a:r>
            <a:r>
              <a:rPr kumimoji="0" lang="zh-CN" altLang="en-US" sz="2400">
                <a:latin typeface="Arial" panose="020B0604020202020204" pitchFamily="34" charset="0"/>
              </a:rPr>
              <a:t>聚丙烯晴，</a:t>
            </a:r>
            <a:r>
              <a:rPr kumimoji="0" lang="en-US" altLang="zh-CN" sz="2400">
                <a:latin typeface="Arial" panose="020B0604020202020204" pitchFamily="34" charset="0"/>
              </a:rPr>
              <a:t>T</a:t>
            </a:r>
            <a:r>
              <a:rPr kumimoji="0" lang="en-US" altLang="zh-CN" sz="2400" baseline="-25000">
                <a:latin typeface="Arial" panose="020B0604020202020204" pitchFamily="34" charset="0"/>
              </a:rPr>
              <a:t>m</a:t>
            </a:r>
            <a:r>
              <a:rPr kumimoji="0" lang="en-US" altLang="zh-CN" sz="2400">
                <a:latin typeface="Arial" panose="020B0604020202020204" pitchFamily="34" charset="0"/>
              </a:rPr>
              <a:t>=317℃)</a:t>
            </a:r>
            <a:r>
              <a:rPr kumimoji="0" lang="zh-CN" altLang="en-US" sz="2400">
                <a:latin typeface="Arial" panose="020B0604020202020204" pitchFamily="34" charset="0"/>
              </a:rPr>
              <a:t>，</a:t>
            </a:r>
          </a:p>
        </p:txBody>
      </p:sp>
      <p:sp>
        <p:nvSpPr>
          <p:cNvPr id="856077" name="Rectangle 13">
            <a:extLst>
              <a:ext uri="{FF2B5EF4-FFF2-40B4-BE49-F238E27FC236}">
                <a16:creationId xmlns:a16="http://schemas.microsoft.com/office/drawing/2014/main" id="{DBE6A235-239E-420E-B122-CBD0C058912A}"/>
              </a:ext>
            </a:extLst>
          </p:cNvPr>
          <p:cNvSpPr>
            <a:spLocks noChangeArrowheads="1"/>
          </p:cNvSpPr>
          <p:nvPr/>
        </p:nvSpPr>
        <p:spPr bwMode="auto">
          <a:xfrm>
            <a:off x="1476375" y="5949950"/>
            <a:ext cx="600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110000"/>
              <a:buFont typeface="Wingdings" panose="05000000000000000000" pitchFamily="2" charset="2"/>
              <a:buNone/>
            </a:pPr>
            <a:r>
              <a:rPr kumimoji="0" lang="zh-CN" altLang="en-US" sz="2400">
                <a:solidFill>
                  <a:srgbClr val="FF3300"/>
                </a:solidFill>
                <a:latin typeface="Arial" panose="020B0604020202020204" pitchFamily="34" charset="0"/>
              </a:rPr>
              <a:t>随取代基的极性增加，熔点呈递升的趋势。</a:t>
            </a:r>
          </a:p>
        </p:txBody>
      </p:sp>
      <p:sp>
        <p:nvSpPr>
          <p:cNvPr id="856078" name="Text Box 14">
            <a:extLst>
              <a:ext uri="{FF2B5EF4-FFF2-40B4-BE49-F238E27FC236}">
                <a16:creationId xmlns:a16="http://schemas.microsoft.com/office/drawing/2014/main" id="{AAC9EF65-AD94-403E-9278-11581E8AC266}"/>
              </a:ext>
            </a:extLst>
          </p:cNvPr>
          <p:cNvSpPr txBox="1">
            <a:spLocks noChangeArrowheads="1"/>
          </p:cNvSpPr>
          <p:nvPr/>
        </p:nvSpPr>
        <p:spPr bwMode="auto">
          <a:xfrm>
            <a:off x="611188" y="620713"/>
            <a:ext cx="799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12800" indent="-812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bg2"/>
              </a:buClr>
              <a:buSzPct val="75000"/>
              <a:buFont typeface="Wingdings" panose="05000000000000000000" pitchFamily="2" charset="2"/>
              <a:buNone/>
            </a:pPr>
            <a:r>
              <a:rPr kumimoji="0" lang="zh-CN" altLang="en-US" sz="3200" dirty="0">
                <a:solidFill>
                  <a:srgbClr val="000099"/>
                </a:solidFill>
                <a:latin typeface="楷体_GB2312" pitchFamily="1" charset="-122"/>
                <a:ea typeface="楷体_GB2312" pitchFamily="1" charset="-122"/>
              </a:rPr>
              <a:t>分子间作用力</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a:extLst>
              <a:ext uri="{FF2B5EF4-FFF2-40B4-BE49-F238E27FC236}">
                <a16:creationId xmlns:a16="http://schemas.microsoft.com/office/drawing/2014/main" id="{4BB71EBB-4D33-40D4-9EFB-A34BB7441338}"/>
              </a:ext>
            </a:extLst>
          </p:cNvPr>
          <p:cNvSpPr>
            <a:spLocks noGrp="1"/>
          </p:cNvSpPr>
          <p:nvPr>
            <p:ph type="sldNum" sz="quarter" idx="12"/>
          </p:nvPr>
        </p:nvSpPr>
        <p:spPr/>
        <p:txBody>
          <a:bodyPr/>
          <a:lstStyle/>
          <a:p>
            <a:fld id="{E8F5472E-B842-45C0-BFD4-2E13EF0BE528}" type="slidenum">
              <a:rPr lang="en-US" altLang="zh-CN"/>
              <a:pPr/>
              <a:t>121</a:t>
            </a:fld>
            <a:endParaRPr lang="en-US" altLang="zh-CN"/>
          </a:p>
        </p:txBody>
      </p:sp>
      <p:sp>
        <p:nvSpPr>
          <p:cNvPr id="862210" name="Text Box 2">
            <a:extLst>
              <a:ext uri="{FF2B5EF4-FFF2-40B4-BE49-F238E27FC236}">
                <a16:creationId xmlns:a16="http://schemas.microsoft.com/office/drawing/2014/main" id="{9C6F1351-A227-4DDD-AC2A-163704F40D4F}"/>
              </a:ext>
            </a:extLst>
          </p:cNvPr>
          <p:cNvSpPr txBox="1">
            <a:spLocks noChangeArrowheads="1"/>
          </p:cNvSpPr>
          <p:nvPr/>
        </p:nvSpPr>
        <p:spPr bwMode="auto">
          <a:xfrm>
            <a:off x="468313" y="333375"/>
            <a:ext cx="8207375" cy="8604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FF3300"/>
                </a:solidFill>
                <a:latin typeface="Times New Roman" panose="02020603050405020304" pitchFamily="18" charset="0"/>
              </a:rPr>
              <a:t>聚脲</a:t>
            </a:r>
            <a:r>
              <a:rPr kumimoji="0" lang="en-US" altLang="zh-CN" sz="2400" b="0">
                <a:latin typeface="Arial" panose="020B0604020202020204" pitchFamily="34" charset="0"/>
              </a:rPr>
              <a:t>-NH-CO-NH-</a:t>
            </a:r>
            <a:r>
              <a:rPr kumimoji="0" lang="zh-CN" altLang="en-US" sz="2400">
                <a:solidFill>
                  <a:srgbClr val="FF3300"/>
                </a:solidFill>
                <a:latin typeface="Times New Roman" panose="02020603050405020304" pitchFamily="18" charset="0"/>
              </a:rPr>
              <a:t>聚酰胺</a:t>
            </a:r>
            <a:r>
              <a:rPr kumimoji="0" lang="en-US" altLang="zh-CN" sz="2400" b="0">
                <a:latin typeface="Arial" panose="020B0604020202020204" pitchFamily="34" charset="0"/>
              </a:rPr>
              <a:t>-CONH-</a:t>
            </a:r>
            <a:r>
              <a:rPr kumimoji="0" lang="en-US" altLang="zh-CN" sz="2400">
                <a:solidFill>
                  <a:srgbClr val="FF3300"/>
                </a:solidFill>
                <a:latin typeface="Times New Roman" panose="02020603050405020304" pitchFamily="18" charset="0"/>
              </a:rPr>
              <a:t> </a:t>
            </a:r>
            <a:r>
              <a:rPr kumimoji="0" lang="zh-CN" altLang="en-US" sz="2400">
                <a:solidFill>
                  <a:srgbClr val="FF3300"/>
                </a:solidFill>
                <a:latin typeface="Times New Roman" panose="02020603050405020304" pitchFamily="18" charset="0"/>
              </a:rPr>
              <a:t>、聚氨酯</a:t>
            </a:r>
            <a:r>
              <a:rPr kumimoji="0" lang="en-US" altLang="zh-CN" sz="2400" b="0">
                <a:latin typeface="Arial" panose="020B0604020202020204" pitchFamily="34" charset="0"/>
              </a:rPr>
              <a:t>NHCOO-</a:t>
            </a:r>
            <a:r>
              <a:rPr kumimoji="0" lang="en-US" altLang="zh-CN" sz="2400">
                <a:solidFill>
                  <a:srgbClr val="FF3300"/>
                </a:solidFill>
                <a:latin typeface="Times New Roman" panose="02020603050405020304" pitchFamily="18" charset="0"/>
              </a:rPr>
              <a:t> </a:t>
            </a:r>
            <a:r>
              <a:rPr kumimoji="0" lang="zh-CN" altLang="en-US" sz="2400">
                <a:solidFill>
                  <a:srgbClr val="FF3300"/>
                </a:solidFill>
                <a:latin typeface="Times New Roman" panose="02020603050405020304" pitchFamily="18" charset="0"/>
              </a:rPr>
              <a:t>、聚酯</a:t>
            </a:r>
            <a:r>
              <a:rPr kumimoji="0" lang="en-US" altLang="zh-CN" sz="2400" b="0">
                <a:latin typeface="Arial" panose="020B0604020202020204" pitchFamily="34" charset="0"/>
              </a:rPr>
              <a:t>COO-</a:t>
            </a:r>
            <a:r>
              <a:rPr kumimoji="0" lang="zh-CN" altLang="en-US" sz="2400">
                <a:solidFill>
                  <a:srgbClr val="FF3300"/>
                </a:solidFill>
                <a:latin typeface="Times New Roman" panose="02020603050405020304" pitchFamily="18" charset="0"/>
              </a:rPr>
              <a:t>、</a:t>
            </a:r>
            <a:r>
              <a:rPr kumimoji="0" lang="en-US" altLang="zh-CN" sz="2400">
                <a:solidFill>
                  <a:srgbClr val="FF3300"/>
                </a:solidFill>
                <a:latin typeface="Times New Roman" panose="02020603050405020304" pitchFamily="18" charset="0"/>
              </a:rPr>
              <a:t>PE</a:t>
            </a:r>
            <a:r>
              <a:rPr kumimoji="0" lang="en-US" altLang="zh-CN" sz="2400" b="0">
                <a:latin typeface="Arial" panose="020B0604020202020204" pitchFamily="34" charset="0"/>
              </a:rPr>
              <a:t>-CC-</a:t>
            </a:r>
            <a:r>
              <a:rPr kumimoji="0" lang="zh-CN" altLang="en-US" sz="2400">
                <a:solidFill>
                  <a:srgbClr val="FF3300"/>
                </a:solidFill>
                <a:latin typeface="Times New Roman" panose="02020603050405020304" pitchFamily="18" charset="0"/>
              </a:rPr>
              <a:t>熔点趋势图</a:t>
            </a:r>
            <a:r>
              <a:rPr kumimoji="0" lang="en-US" altLang="zh-CN" sz="2400">
                <a:solidFill>
                  <a:srgbClr val="FF3300"/>
                </a:solidFill>
                <a:latin typeface="Times New Roman" panose="02020603050405020304" pitchFamily="18" charset="0"/>
              </a:rPr>
              <a:t>:</a:t>
            </a:r>
          </a:p>
        </p:txBody>
      </p:sp>
      <p:grpSp>
        <p:nvGrpSpPr>
          <p:cNvPr id="862211" name="Group 3">
            <a:extLst>
              <a:ext uri="{FF2B5EF4-FFF2-40B4-BE49-F238E27FC236}">
                <a16:creationId xmlns:a16="http://schemas.microsoft.com/office/drawing/2014/main" id="{73DF71E4-17BD-4D90-BF84-A66A5ED71588}"/>
              </a:ext>
            </a:extLst>
          </p:cNvPr>
          <p:cNvGrpSpPr>
            <a:grpSpLocks/>
          </p:cNvGrpSpPr>
          <p:nvPr/>
        </p:nvGrpSpPr>
        <p:grpSpPr bwMode="auto">
          <a:xfrm>
            <a:off x="250825" y="2636838"/>
            <a:ext cx="4376738" cy="3016250"/>
            <a:chOff x="-61" y="1632"/>
            <a:chExt cx="2421" cy="2621"/>
          </a:xfrm>
        </p:grpSpPr>
        <p:sp>
          <p:nvSpPr>
            <p:cNvPr id="862212" name="Rectangle 4">
              <a:extLst>
                <a:ext uri="{FF2B5EF4-FFF2-40B4-BE49-F238E27FC236}">
                  <a16:creationId xmlns:a16="http://schemas.microsoft.com/office/drawing/2014/main" id="{05C68031-01EE-4F7B-8DE3-B35D2672233B}"/>
                </a:ext>
              </a:extLst>
            </p:cNvPr>
            <p:cNvSpPr>
              <a:spLocks noChangeArrowheads="1"/>
            </p:cNvSpPr>
            <p:nvPr/>
          </p:nvSpPr>
          <p:spPr bwMode="auto">
            <a:xfrm>
              <a:off x="240" y="1632"/>
              <a:ext cx="2016" cy="2304"/>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3" name="Line 5">
              <a:extLst>
                <a:ext uri="{FF2B5EF4-FFF2-40B4-BE49-F238E27FC236}">
                  <a16:creationId xmlns:a16="http://schemas.microsoft.com/office/drawing/2014/main" id="{EDA598FB-57ED-4CF3-93C5-051A86DD17C4}"/>
                </a:ext>
              </a:extLst>
            </p:cNvPr>
            <p:cNvSpPr>
              <a:spLocks noChangeShapeType="1"/>
            </p:cNvSpPr>
            <p:nvPr/>
          </p:nvSpPr>
          <p:spPr bwMode="auto">
            <a:xfrm>
              <a:off x="240" y="2619"/>
              <a:ext cx="96" cy="0"/>
            </a:xfrm>
            <a:prstGeom prst="line">
              <a:avLst/>
            </a:prstGeom>
            <a:noFill/>
            <a:ln w="952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4" name="Line 6">
              <a:extLst>
                <a:ext uri="{FF2B5EF4-FFF2-40B4-BE49-F238E27FC236}">
                  <a16:creationId xmlns:a16="http://schemas.microsoft.com/office/drawing/2014/main" id="{D2C1CD50-D50C-4611-A46F-90186F055B8B}"/>
                </a:ext>
              </a:extLst>
            </p:cNvPr>
            <p:cNvSpPr>
              <a:spLocks noChangeShapeType="1"/>
            </p:cNvSpPr>
            <p:nvPr/>
          </p:nvSpPr>
          <p:spPr bwMode="auto">
            <a:xfrm>
              <a:off x="240" y="3277"/>
              <a:ext cx="96" cy="0"/>
            </a:xfrm>
            <a:prstGeom prst="line">
              <a:avLst/>
            </a:prstGeom>
            <a:noFill/>
            <a:ln w="952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5" name="Line 7">
              <a:extLst>
                <a:ext uri="{FF2B5EF4-FFF2-40B4-BE49-F238E27FC236}">
                  <a16:creationId xmlns:a16="http://schemas.microsoft.com/office/drawing/2014/main" id="{EE2ECE15-47BA-4327-A460-A7F83FEDA17C}"/>
                </a:ext>
              </a:extLst>
            </p:cNvPr>
            <p:cNvSpPr>
              <a:spLocks noChangeShapeType="1"/>
            </p:cNvSpPr>
            <p:nvPr/>
          </p:nvSpPr>
          <p:spPr bwMode="auto">
            <a:xfrm>
              <a:off x="240" y="1961"/>
              <a:ext cx="96" cy="0"/>
            </a:xfrm>
            <a:prstGeom prst="line">
              <a:avLst/>
            </a:prstGeom>
            <a:noFill/>
            <a:ln w="952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6" name="Line 8">
              <a:extLst>
                <a:ext uri="{FF2B5EF4-FFF2-40B4-BE49-F238E27FC236}">
                  <a16:creationId xmlns:a16="http://schemas.microsoft.com/office/drawing/2014/main" id="{37F4FB99-2D1D-4544-8C0D-8E21152F3E9F}"/>
                </a:ext>
              </a:extLst>
            </p:cNvPr>
            <p:cNvSpPr>
              <a:spLocks noChangeShapeType="1"/>
            </p:cNvSpPr>
            <p:nvPr/>
          </p:nvSpPr>
          <p:spPr bwMode="auto">
            <a:xfrm>
              <a:off x="912" y="3840"/>
              <a:ext cx="0" cy="96"/>
            </a:xfrm>
            <a:prstGeom prst="line">
              <a:avLst/>
            </a:prstGeom>
            <a:noFill/>
            <a:ln w="952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7" name="Line 9">
              <a:extLst>
                <a:ext uri="{FF2B5EF4-FFF2-40B4-BE49-F238E27FC236}">
                  <a16:creationId xmlns:a16="http://schemas.microsoft.com/office/drawing/2014/main" id="{89CEFF85-6AC4-4389-AF0F-F49B008D8311}"/>
                </a:ext>
              </a:extLst>
            </p:cNvPr>
            <p:cNvSpPr>
              <a:spLocks noChangeShapeType="1"/>
            </p:cNvSpPr>
            <p:nvPr/>
          </p:nvSpPr>
          <p:spPr bwMode="auto">
            <a:xfrm>
              <a:off x="1584" y="3840"/>
              <a:ext cx="0" cy="96"/>
            </a:xfrm>
            <a:prstGeom prst="line">
              <a:avLst/>
            </a:prstGeom>
            <a:noFill/>
            <a:ln w="952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8" name="Freeform 10">
              <a:extLst>
                <a:ext uri="{FF2B5EF4-FFF2-40B4-BE49-F238E27FC236}">
                  <a16:creationId xmlns:a16="http://schemas.microsoft.com/office/drawing/2014/main" id="{86B9A613-472E-4B45-B344-CCEBAD347B52}"/>
                </a:ext>
              </a:extLst>
            </p:cNvPr>
            <p:cNvSpPr>
              <a:spLocks/>
            </p:cNvSpPr>
            <p:nvPr/>
          </p:nvSpPr>
          <p:spPr bwMode="auto">
            <a:xfrm>
              <a:off x="720" y="1632"/>
              <a:ext cx="1536" cy="816"/>
            </a:xfrm>
            <a:custGeom>
              <a:avLst/>
              <a:gdLst>
                <a:gd name="T0" fmla="*/ 0 w 1488"/>
                <a:gd name="T1" fmla="*/ 0 h 816"/>
                <a:gd name="T2" fmla="*/ 576 w 1488"/>
                <a:gd name="T3" fmla="*/ 528 h 816"/>
                <a:gd name="T4" fmla="*/ 1488 w 1488"/>
                <a:gd name="T5" fmla="*/ 816 h 816"/>
              </a:gdLst>
              <a:ahLst/>
              <a:cxnLst>
                <a:cxn ang="0">
                  <a:pos x="T0" y="T1"/>
                </a:cxn>
                <a:cxn ang="0">
                  <a:pos x="T2" y="T3"/>
                </a:cxn>
                <a:cxn ang="0">
                  <a:pos x="T4" y="T5"/>
                </a:cxn>
              </a:cxnLst>
              <a:rect l="0" t="0" r="r" b="b"/>
              <a:pathLst>
                <a:path w="1488" h="816">
                  <a:moveTo>
                    <a:pt x="0" y="0"/>
                  </a:moveTo>
                  <a:cubicBezTo>
                    <a:pt x="164" y="196"/>
                    <a:pt x="328" y="392"/>
                    <a:pt x="576" y="528"/>
                  </a:cubicBezTo>
                  <a:cubicBezTo>
                    <a:pt x="824" y="664"/>
                    <a:pt x="1328" y="768"/>
                    <a:pt x="1488" y="816"/>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19" name="Freeform 11">
              <a:extLst>
                <a:ext uri="{FF2B5EF4-FFF2-40B4-BE49-F238E27FC236}">
                  <a16:creationId xmlns:a16="http://schemas.microsoft.com/office/drawing/2014/main" id="{847CFBEC-7433-4520-A0F7-E7D1ECD9A5E0}"/>
                </a:ext>
              </a:extLst>
            </p:cNvPr>
            <p:cNvSpPr>
              <a:spLocks/>
            </p:cNvSpPr>
            <p:nvPr/>
          </p:nvSpPr>
          <p:spPr bwMode="auto">
            <a:xfrm>
              <a:off x="336" y="2160"/>
              <a:ext cx="1344" cy="576"/>
            </a:xfrm>
            <a:custGeom>
              <a:avLst/>
              <a:gdLst>
                <a:gd name="T0" fmla="*/ 0 w 1344"/>
                <a:gd name="T1" fmla="*/ 0 h 576"/>
                <a:gd name="T2" fmla="*/ 756 w 1344"/>
                <a:gd name="T3" fmla="*/ 408 h 576"/>
                <a:gd name="T4" fmla="*/ 1344 w 1344"/>
                <a:gd name="T5" fmla="*/ 576 h 576"/>
              </a:gdLst>
              <a:ahLst/>
              <a:cxnLst>
                <a:cxn ang="0">
                  <a:pos x="T0" y="T1"/>
                </a:cxn>
                <a:cxn ang="0">
                  <a:pos x="T2" y="T3"/>
                </a:cxn>
                <a:cxn ang="0">
                  <a:pos x="T4" y="T5"/>
                </a:cxn>
              </a:cxnLst>
              <a:rect l="0" t="0" r="r" b="b"/>
              <a:pathLst>
                <a:path w="1344" h="576">
                  <a:moveTo>
                    <a:pt x="0" y="0"/>
                  </a:moveTo>
                  <a:cubicBezTo>
                    <a:pt x="126" y="68"/>
                    <a:pt x="532" y="312"/>
                    <a:pt x="756" y="408"/>
                  </a:cubicBezTo>
                  <a:cubicBezTo>
                    <a:pt x="980" y="504"/>
                    <a:pt x="1222" y="541"/>
                    <a:pt x="1344" y="576"/>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0" name="Freeform 12">
              <a:extLst>
                <a:ext uri="{FF2B5EF4-FFF2-40B4-BE49-F238E27FC236}">
                  <a16:creationId xmlns:a16="http://schemas.microsoft.com/office/drawing/2014/main" id="{6111386C-9CF4-4558-A2A1-4F9F1E816231}"/>
                </a:ext>
              </a:extLst>
            </p:cNvPr>
            <p:cNvSpPr>
              <a:spLocks/>
            </p:cNvSpPr>
            <p:nvPr/>
          </p:nvSpPr>
          <p:spPr bwMode="auto">
            <a:xfrm>
              <a:off x="336" y="2688"/>
              <a:ext cx="1728" cy="288"/>
            </a:xfrm>
            <a:custGeom>
              <a:avLst/>
              <a:gdLst>
                <a:gd name="T0" fmla="*/ 0 w 1728"/>
                <a:gd name="T1" fmla="*/ 0 h 288"/>
                <a:gd name="T2" fmla="*/ 336 w 1728"/>
                <a:gd name="T3" fmla="*/ 144 h 288"/>
                <a:gd name="T4" fmla="*/ 720 w 1728"/>
                <a:gd name="T5" fmla="*/ 240 h 288"/>
                <a:gd name="T6" fmla="*/ 1728 w 1728"/>
                <a:gd name="T7" fmla="*/ 288 h 288"/>
              </a:gdLst>
              <a:ahLst/>
              <a:cxnLst>
                <a:cxn ang="0">
                  <a:pos x="T0" y="T1"/>
                </a:cxn>
                <a:cxn ang="0">
                  <a:pos x="T2" y="T3"/>
                </a:cxn>
                <a:cxn ang="0">
                  <a:pos x="T4" y="T5"/>
                </a:cxn>
                <a:cxn ang="0">
                  <a:pos x="T6" y="T7"/>
                </a:cxn>
              </a:cxnLst>
              <a:rect l="0" t="0" r="r" b="b"/>
              <a:pathLst>
                <a:path w="1728" h="288">
                  <a:moveTo>
                    <a:pt x="0" y="0"/>
                  </a:moveTo>
                  <a:cubicBezTo>
                    <a:pt x="108" y="52"/>
                    <a:pt x="216" y="104"/>
                    <a:pt x="336" y="144"/>
                  </a:cubicBezTo>
                  <a:cubicBezTo>
                    <a:pt x="456" y="184"/>
                    <a:pt x="488" y="216"/>
                    <a:pt x="720" y="240"/>
                  </a:cubicBezTo>
                  <a:cubicBezTo>
                    <a:pt x="952" y="264"/>
                    <a:pt x="1340" y="276"/>
                    <a:pt x="1728" y="288"/>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1" name="Freeform 13">
              <a:extLst>
                <a:ext uri="{FF2B5EF4-FFF2-40B4-BE49-F238E27FC236}">
                  <a16:creationId xmlns:a16="http://schemas.microsoft.com/office/drawing/2014/main" id="{C922A51F-5765-4427-A87E-224216EBE0C7}"/>
                </a:ext>
              </a:extLst>
            </p:cNvPr>
            <p:cNvSpPr>
              <a:spLocks/>
            </p:cNvSpPr>
            <p:nvPr/>
          </p:nvSpPr>
          <p:spPr bwMode="auto">
            <a:xfrm>
              <a:off x="240" y="3024"/>
              <a:ext cx="2016" cy="1"/>
            </a:xfrm>
            <a:custGeom>
              <a:avLst/>
              <a:gdLst>
                <a:gd name="T0" fmla="*/ 0 w 2016"/>
                <a:gd name="T1" fmla="*/ 0 h 1"/>
                <a:gd name="T2" fmla="*/ 2016 w 2016"/>
                <a:gd name="T3" fmla="*/ 0 h 1"/>
              </a:gdLst>
              <a:ahLst/>
              <a:cxnLst>
                <a:cxn ang="0">
                  <a:pos x="T0" y="T1"/>
                </a:cxn>
                <a:cxn ang="0">
                  <a:pos x="T2" y="T3"/>
                </a:cxn>
              </a:cxnLst>
              <a:rect l="0" t="0" r="r" b="b"/>
              <a:pathLst>
                <a:path w="2016" h="1">
                  <a:moveTo>
                    <a:pt x="0" y="0"/>
                  </a:moveTo>
                  <a:cubicBezTo>
                    <a:pt x="840" y="0"/>
                    <a:pt x="1680" y="0"/>
                    <a:pt x="2016" y="0"/>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2" name="Freeform 14">
              <a:extLst>
                <a:ext uri="{FF2B5EF4-FFF2-40B4-BE49-F238E27FC236}">
                  <a16:creationId xmlns:a16="http://schemas.microsoft.com/office/drawing/2014/main" id="{6808499F-A35C-4149-B162-0B54282D3792}"/>
                </a:ext>
              </a:extLst>
            </p:cNvPr>
            <p:cNvSpPr>
              <a:spLocks/>
            </p:cNvSpPr>
            <p:nvPr/>
          </p:nvSpPr>
          <p:spPr bwMode="auto">
            <a:xfrm>
              <a:off x="240" y="3392"/>
              <a:ext cx="1584" cy="112"/>
            </a:xfrm>
            <a:custGeom>
              <a:avLst/>
              <a:gdLst>
                <a:gd name="T0" fmla="*/ 0 w 1584"/>
                <a:gd name="T1" fmla="*/ 112 h 112"/>
                <a:gd name="T2" fmla="*/ 672 w 1584"/>
                <a:gd name="T3" fmla="*/ 16 h 112"/>
                <a:gd name="T4" fmla="*/ 1296 w 1584"/>
                <a:gd name="T5" fmla="*/ 16 h 112"/>
                <a:gd name="T6" fmla="*/ 1584 w 1584"/>
                <a:gd name="T7" fmla="*/ 64 h 112"/>
              </a:gdLst>
              <a:ahLst/>
              <a:cxnLst>
                <a:cxn ang="0">
                  <a:pos x="T0" y="T1"/>
                </a:cxn>
                <a:cxn ang="0">
                  <a:pos x="T2" y="T3"/>
                </a:cxn>
                <a:cxn ang="0">
                  <a:pos x="T4" y="T5"/>
                </a:cxn>
                <a:cxn ang="0">
                  <a:pos x="T6" y="T7"/>
                </a:cxn>
              </a:cxnLst>
              <a:rect l="0" t="0" r="r" b="b"/>
              <a:pathLst>
                <a:path w="1584" h="112">
                  <a:moveTo>
                    <a:pt x="0" y="112"/>
                  </a:moveTo>
                  <a:cubicBezTo>
                    <a:pt x="228" y="72"/>
                    <a:pt x="456" y="32"/>
                    <a:pt x="672" y="16"/>
                  </a:cubicBezTo>
                  <a:cubicBezTo>
                    <a:pt x="888" y="0"/>
                    <a:pt x="1144" y="8"/>
                    <a:pt x="1296" y="16"/>
                  </a:cubicBezTo>
                  <a:cubicBezTo>
                    <a:pt x="1448" y="24"/>
                    <a:pt x="1516" y="44"/>
                    <a:pt x="1584" y="64"/>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3" name="Oval 15">
              <a:extLst>
                <a:ext uri="{FF2B5EF4-FFF2-40B4-BE49-F238E27FC236}">
                  <a16:creationId xmlns:a16="http://schemas.microsoft.com/office/drawing/2014/main" id="{35BA2836-3F3D-4DAC-B054-9970B02393B5}"/>
                </a:ext>
              </a:extLst>
            </p:cNvPr>
            <p:cNvSpPr>
              <a:spLocks noChangeArrowheads="1"/>
            </p:cNvSpPr>
            <p:nvPr/>
          </p:nvSpPr>
          <p:spPr bwMode="auto">
            <a:xfrm>
              <a:off x="864" y="1872"/>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4" name="Oval 16">
              <a:extLst>
                <a:ext uri="{FF2B5EF4-FFF2-40B4-BE49-F238E27FC236}">
                  <a16:creationId xmlns:a16="http://schemas.microsoft.com/office/drawing/2014/main" id="{A5926D9B-D537-4F3F-B50D-2BC16F6B014D}"/>
                </a:ext>
              </a:extLst>
            </p:cNvPr>
            <p:cNvSpPr>
              <a:spLocks noChangeArrowheads="1"/>
            </p:cNvSpPr>
            <p:nvPr/>
          </p:nvSpPr>
          <p:spPr bwMode="auto">
            <a:xfrm>
              <a:off x="1536" y="2208"/>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5" name="Oval 17">
              <a:extLst>
                <a:ext uri="{FF2B5EF4-FFF2-40B4-BE49-F238E27FC236}">
                  <a16:creationId xmlns:a16="http://schemas.microsoft.com/office/drawing/2014/main" id="{A3B91CE9-9160-4EA8-A501-24D2CB4A2027}"/>
                </a:ext>
              </a:extLst>
            </p:cNvPr>
            <p:cNvSpPr>
              <a:spLocks noChangeArrowheads="1"/>
            </p:cNvSpPr>
            <p:nvPr/>
          </p:nvSpPr>
          <p:spPr bwMode="auto">
            <a:xfrm>
              <a:off x="288" y="2112"/>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6" name="Oval 18">
              <a:extLst>
                <a:ext uri="{FF2B5EF4-FFF2-40B4-BE49-F238E27FC236}">
                  <a16:creationId xmlns:a16="http://schemas.microsoft.com/office/drawing/2014/main" id="{00FC8645-2AEC-4999-B1BD-8D7E36E37CC3}"/>
                </a:ext>
              </a:extLst>
            </p:cNvPr>
            <p:cNvSpPr>
              <a:spLocks noChangeArrowheads="1"/>
            </p:cNvSpPr>
            <p:nvPr/>
          </p:nvSpPr>
          <p:spPr bwMode="auto">
            <a:xfrm>
              <a:off x="576" y="2256"/>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7" name="Oval 19">
              <a:extLst>
                <a:ext uri="{FF2B5EF4-FFF2-40B4-BE49-F238E27FC236}">
                  <a16:creationId xmlns:a16="http://schemas.microsoft.com/office/drawing/2014/main" id="{FD59AAA9-4660-4FD2-89B1-803DB4051662}"/>
                </a:ext>
              </a:extLst>
            </p:cNvPr>
            <p:cNvSpPr>
              <a:spLocks noChangeArrowheads="1"/>
            </p:cNvSpPr>
            <p:nvPr/>
          </p:nvSpPr>
          <p:spPr bwMode="auto">
            <a:xfrm>
              <a:off x="1008" y="2496"/>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8" name="Oval 20">
              <a:extLst>
                <a:ext uri="{FF2B5EF4-FFF2-40B4-BE49-F238E27FC236}">
                  <a16:creationId xmlns:a16="http://schemas.microsoft.com/office/drawing/2014/main" id="{022EC83E-7085-4920-8E4C-85813B8AE88E}"/>
                </a:ext>
              </a:extLst>
            </p:cNvPr>
            <p:cNvSpPr>
              <a:spLocks noChangeArrowheads="1"/>
            </p:cNvSpPr>
            <p:nvPr/>
          </p:nvSpPr>
          <p:spPr bwMode="auto">
            <a:xfrm>
              <a:off x="1488" y="2592"/>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29" name="Oval 21">
              <a:extLst>
                <a:ext uri="{FF2B5EF4-FFF2-40B4-BE49-F238E27FC236}">
                  <a16:creationId xmlns:a16="http://schemas.microsoft.com/office/drawing/2014/main" id="{027C21A9-DADA-4C6F-966F-1BB0A45442B4}"/>
                </a:ext>
              </a:extLst>
            </p:cNvPr>
            <p:cNvSpPr>
              <a:spLocks noChangeArrowheads="1"/>
            </p:cNvSpPr>
            <p:nvPr/>
          </p:nvSpPr>
          <p:spPr bwMode="auto">
            <a:xfrm>
              <a:off x="288" y="2688"/>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0" name="Oval 22">
              <a:extLst>
                <a:ext uri="{FF2B5EF4-FFF2-40B4-BE49-F238E27FC236}">
                  <a16:creationId xmlns:a16="http://schemas.microsoft.com/office/drawing/2014/main" id="{3D36F0B2-82F3-4F56-B2C2-E79C46B42A35}"/>
                </a:ext>
              </a:extLst>
            </p:cNvPr>
            <p:cNvSpPr>
              <a:spLocks noChangeArrowheads="1"/>
            </p:cNvSpPr>
            <p:nvPr/>
          </p:nvSpPr>
          <p:spPr bwMode="auto">
            <a:xfrm>
              <a:off x="576" y="2736"/>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1" name="Oval 23">
              <a:extLst>
                <a:ext uri="{FF2B5EF4-FFF2-40B4-BE49-F238E27FC236}">
                  <a16:creationId xmlns:a16="http://schemas.microsoft.com/office/drawing/2014/main" id="{00A7086F-582C-4D51-AF05-5B7F83984C53}"/>
                </a:ext>
              </a:extLst>
            </p:cNvPr>
            <p:cNvSpPr>
              <a:spLocks noChangeArrowheads="1"/>
            </p:cNvSpPr>
            <p:nvPr/>
          </p:nvSpPr>
          <p:spPr bwMode="auto">
            <a:xfrm>
              <a:off x="1392" y="2880"/>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2" name="Oval 24">
              <a:extLst>
                <a:ext uri="{FF2B5EF4-FFF2-40B4-BE49-F238E27FC236}">
                  <a16:creationId xmlns:a16="http://schemas.microsoft.com/office/drawing/2014/main" id="{3A20356F-FCA1-4E6F-8FC7-A98184590127}"/>
                </a:ext>
              </a:extLst>
            </p:cNvPr>
            <p:cNvSpPr>
              <a:spLocks noChangeArrowheads="1"/>
            </p:cNvSpPr>
            <p:nvPr/>
          </p:nvSpPr>
          <p:spPr bwMode="auto">
            <a:xfrm>
              <a:off x="2064" y="2928"/>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3" name="Oval 25">
              <a:extLst>
                <a:ext uri="{FF2B5EF4-FFF2-40B4-BE49-F238E27FC236}">
                  <a16:creationId xmlns:a16="http://schemas.microsoft.com/office/drawing/2014/main" id="{BF684A2D-1EFF-4FE3-A1E8-B0771346BC21}"/>
                </a:ext>
              </a:extLst>
            </p:cNvPr>
            <p:cNvSpPr>
              <a:spLocks noChangeArrowheads="1"/>
            </p:cNvSpPr>
            <p:nvPr/>
          </p:nvSpPr>
          <p:spPr bwMode="auto">
            <a:xfrm>
              <a:off x="240" y="3456"/>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4" name="Oval 26">
              <a:extLst>
                <a:ext uri="{FF2B5EF4-FFF2-40B4-BE49-F238E27FC236}">
                  <a16:creationId xmlns:a16="http://schemas.microsoft.com/office/drawing/2014/main" id="{220856AC-3CE5-42C5-8712-605B8764AAD7}"/>
                </a:ext>
              </a:extLst>
            </p:cNvPr>
            <p:cNvSpPr>
              <a:spLocks noChangeArrowheads="1"/>
            </p:cNvSpPr>
            <p:nvPr/>
          </p:nvSpPr>
          <p:spPr bwMode="auto">
            <a:xfrm>
              <a:off x="576" y="3504"/>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5" name="Oval 27">
              <a:extLst>
                <a:ext uri="{FF2B5EF4-FFF2-40B4-BE49-F238E27FC236}">
                  <a16:creationId xmlns:a16="http://schemas.microsoft.com/office/drawing/2014/main" id="{A0013C2E-F0A8-43CA-A05F-B8ABA2DBBBBA}"/>
                </a:ext>
              </a:extLst>
            </p:cNvPr>
            <p:cNvSpPr>
              <a:spLocks noChangeArrowheads="1"/>
            </p:cNvSpPr>
            <p:nvPr/>
          </p:nvSpPr>
          <p:spPr bwMode="auto">
            <a:xfrm>
              <a:off x="912" y="3360"/>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6" name="Oval 28">
              <a:extLst>
                <a:ext uri="{FF2B5EF4-FFF2-40B4-BE49-F238E27FC236}">
                  <a16:creationId xmlns:a16="http://schemas.microsoft.com/office/drawing/2014/main" id="{4F98606D-2980-4920-A253-6F67143586A5}"/>
                </a:ext>
              </a:extLst>
            </p:cNvPr>
            <p:cNvSpPr>
              <a:spLocks noChangeArrowheads="1"/>
            </p:cNvSpPr>
            <p:nvPr/>
          </p:nvSpPr>
          <p:spPr bwMode="auto">
            <a:xfrm>
              <a:off x="1680" y="3360"/>
              <a:ext cx="48" cy="48"/>
            </a:xfrm>
            <a:prstGeom prst="ellipse">
              <a:avLst/>
            </a:prstGeom>
            <a:noFill/>
            <a:ln w="9525">
              <a:solidFill>
                <a:srgbClr val="6600FF"/>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2237" name="Text Box 29">
              <a:extLst>
                <a:ext uri="{FF2B5EF4-FFF2-40B4-BE49-F238E27FC236}">
                  <a16:creationId xmlns:a16="http://schemas.microsoft.com/office/drawing/2014/main" id="{6603BE1D-FB84-4E8D-BAD7-7DD9B5AAD0B9}"/>
                </a:ext>
              </a:extLst>
            </p:cNvPr>
            <p:cNvSpPr txBox="1">
              <a:spLocks noChangeArrowheads="1"/>
            </p:cNvSpPr>
            <p:nvPr/>
          </p:nvSpPr>
          <p:spPr bwMode="auto">
            <a:xfrm>
              <a:off x="65" y="3934"/>
              <a:ext cx="228"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14</a:t>
              </a:r>
            </a:p>
          </p:txBody>
        </p:sp>
        <p:sp>
          <p:nvSpPr>
            <p:cNvPr id="862238" name="Text Box 30">
              <a:extLst>
                <a:ext uri="{FF2B5EF4-FFF2-40B4-BE49-F238E27FC236}">
                  <a16:creationId xmlns:a16="http://schemas.microsoft.com/office/drawing/2014/main" id="{C55BD5F0-DB48-4640-A1CA-D71953BD397A}"/>
                </a:ext>
              </a:extLst>
            </p:cNvPr>
            <p:cNvSpPr txBox="1">
              <a:spLocks noChangeArrowheads="1"/>
            </p:cNvSpPr>
            <p:nvPr/>
          </p:nvSpPr>
          <p:spPr bwMode="auto">
            <a:xfrm>
              <a:off x="808" y="3912"/>
              <a:ext cx="229"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18</a:t>
              </a:r>
            </a:p>
          </p:txBody>
        </p:sp>
        <p:sp>
          <p:nvSpPr>
            <p:cNvPr id="862239" name="Text Box 31">
              <a:extLst>
                <a:ext uri="{FF2B5EF4-FFF2-40B4-BE49-F238E27FC236}">
                  <a16:creationId xmlns:a16="http://schemas.microsoft.com/office/drawing/2014/main" id="{34440B10-C74E-4F15-9840-CBD8F86851C1}"/>
                </a:ext>
              </a:extLst>
            </p:cNvPr>
            <p:cNvSpPr txBox="1">
              <a:spLocks noChangeArrowheads="1"/>
            </p:cNvSpPr>
            <p:nvPr/>
          </p:nvSpPr>
          <p:spPr bwMode="auto">
            <a:xfrm>
              <a:off x="1480" y="3912"/>
              <a:ext cx="228"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22</a:t>
              </a:r>
            </a:p>
          </p:txBody>
        </p:sp>
        <p:sp>
          <p:nvSpPr>
            <p:cNvPr id="862240" name="Text Box 32">
              <a:extLst>
                <a:ext uri="{FF2B5EF4-FFF2-40B4-BE49-F238E27FC236}">
                  <a16:creationId xmlns:a16="http://schemas.microsoft.com/office/drawing/2014/main" id="{D06F8933-5164-4B39-8C91-8E575107F9E2}"/>
                </a:ext>
              </a:extLst>
            </p:cNvPr>
            <p:cNvSpPr txBox="1">
              <a:spLocks noChangeArrowheads="1"/>
            </p:cNvSpPr>
            <p:nvPr/>
          </p:nvSpPr>
          <p:spPr bwMode="auto">
            <a:xfrm>
              <a:off x="2132" y="3912"/>
              <a:ext cx="228"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26</a:t>
              </a:r>
            </a:p>
          </p:txBody>
        </p:sp>
        <p:sp>
          <p:nvSpPr>
            <p:cNvPr id="862241" name="Text Box 33">
              <a:extLst>
                <a:ext uri="{FF2B5EF4-FFF2-40B4-BE49-F238E27FC236}">
                  <a16:creationId xmlns:a16="http://schemas.microsoft.com/office/drawing/2014/main" id="{0EC77525-0F58-4EB6-8824-845C634DDB0F}"/>
                </a:ext>
              </a:extLst>
            </p:cNvPr>
            <p:cNvSpPr txBox="1">
              <a:spLocks noChangeArrowheads="1"/>
            </p:cNvSpPr>
            <p:nvPr/>
          </p:nvSpPr>
          <p:spPr bwMode="auto">
            <a:xfrm>
              <a:off x="68" y="3741"/>
              <a:ext cx="165"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0</a:t>
              </a:r>
            </a:p>
          </p:txBody>
        </p:sp>
        <p:sp>
          <p:nvSpPr>
            <p:cNvPr id="862242" name="Text Box 34">
              <a:extLst>
                <a:ext uri="{FF2B5EF4-FFF2-40B4-BE49-F238E27FC236}">
                  <a16:creationId xmlns:a16="http://schemas.microsoft.com/office/drawing/2014/main" id="{6246B985-2E1A-447B-B7A7-279B8971926F}"/>
                </a:ext>
              </a:extLst>
            </p:cNvPr>
            <p:cNvSpPr txBox="1">
              <a:spLocks noChangeArrowheads="1"/>
            </p:cNvSpPr>
            <p:nvPr/>
          </p:nvSpPr>
          <p:spPr bwMode="auto">
            <a:xfrm>
              <a:off x="-60" y="3167"/>
              <a:ext cx="291"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100</a:t>
              </a:r>
            </a:p>
          </p:txBody>
        </p:sp>
        <p:sp>
          <p:nvSpPr>
            <p:cNvPr id="862243" name="Text Box 35">
              <a:extLst>
                <a:ext uri="{FF2B5EF4-FFF2-40B4-BE49-F238E27FC236}">
                  <a16:creationId xmlns:a16="http://schemas.microsoft.com/office/drawing/2014/main" id="{18A05796-607C-4D1C-971F-5173A9CC8DA8}"/>
                </a:ext>
              </a:extLst>
            </p:cNvPr>
            <p:cNvSpPr txBox="1">
              <a:spLocks noChangeArrowheads="1"/>
            </p:cNvSpPr>
            <p:nvPr/>
          </p:nvSpPr>
          <p:spPr bwMode="auto">
            <a:xfrm>
              <a:off x="-60" y="2494"/>
              <a:ext cx="291"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200</a:t>
              </a:r>
            </a:p>
          </p:txBody>
        </p:sp>
        <p:sp>
          <p:nvSpPr>
            <p:cNvPr id="862244" name="Text Box 36">
              <a:extLst>
                <a:ext uri="{FF2B5EF4-FFF2-40B4-BE49-F238E27FC236}">
                  <a16:creationId xmlns:a16="http://schemas.microsoft.com/office/drawing/2014/main" id="{A5B0DBFF-2776-4DCF-958E-CA0050E9F647}"/>
                </a:ext>
              </a:extLst>
            </p:cNvPr>
            <p:cNvSpPr txBox="1">
              <a:spLocks noChangeArrowheads="1"/>
            </p:cNvSpPr>
            <p:nvPr/>
          </p:nvSpPr>
          <p:spPr bwMode="auto">
            <a:xfrm>
              <a:off x="-61" y="1849"/>
              <a:ext cx="292" cy="3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b="0">
                  <a:solidFill>
                    <a:srgbClr val="6600FF"/>
                  </a:solidFill>
                  <a:latin typeface="Times New Roman" panose="02020603050405020304" pitchFamily="18" charset="0"/>
                </a:rPr>
                <a:t>300</a:t>
              </a:r>
            </a:p>
          </p:txBody>
        </p:sp>
        <p:sp>
          <p:nvSpPr>
            <p:cNvPr id="862245" name="Text Box 37">
              <a:extLst>
                <a:ext uri="{FF2B5EF4-FFF2-40B4-BE49-F238E27FC236}">
                  <a16:creationId xmlns:a16="http://schemas.microsoft.com/office/drawing/2014/main" id="{850B683E-43F8-40D5-B40C-43943226BA19}"/>
                </a:ext>
              </a:extLst>
            </p:cNvPr>
            <p:cNvSpPr txBox="1">
              <a:spLocks noChangeArrowheads="1"/>
            </p:cNvSpPr>
            <p:nvPr/>
          </p:nvSpPr>
          <p:spPr bwMode="auto">
            <a:xfrm>
              <a:off x="1155" y="1873"/>
              <a:ext cx="357"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rgbClr val="FF0000"/>
                  </a:solidFill>
                  <a:latin typeface="Times New Roman" panose="02020603050405020304" pitchFamily="18" charset="0"/>
                </a:rPr>
                <a:t>聚脲</a:t>
              </a:r>
            </a:p>
          </p:txBody>
        </p:sp>
        <p:sp>
          <p:nvSpPr>
            <p:cNvPr id="862246" name="Text Box 38">
              <a:extLst>
                <a:ext uri="{FF2B5EF4-FFF2-40B4-BE49-F238E27FC236}">
                  <a16:creationId xmlns:a16="http://schemas.microsoft.com/office/drawing/2014/main" id="{A7F1BBBC-800E-4DFB-BB83-DC9591A917E1}"/>
                </a:ext>
              </a:extLst>
            </p:cNvPr>
            <p:cNvSpPr txBox="1">
              <a:spLocks noChangeArrowheads="1"/>
            </p:cNvSpPr>
            <p:nvPr/>
          </p:nvSpPr>
          <p:spPr bwMode="auto">
            <a:xfrm>
              <a:off x="850" y="2307"/>
              <a:ext cx="484" cy="3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rgbClr val="FF0000"/>
                  </a:solidFill>
                  <a:latin typeface="Times New Roman" panose="02020603050405020304" pitchFamily="18" charset="0"/>
                </a:rPr>
                <a:t>聚酰胺</a:t>
              </a:r>
            </a:p>
          </p:txBody>
        </p:sp>
        <p:sp>
          <p:nvSpPr>
            <p:cNvPr id="862247" name="Text Box 39">
              <a:extLst>
                <a:ext uri="{FF2B5EF4-FFF2-40B4-BE49-F238E27FC236}">
                  <a16:creationId xmlns:a16="http://schemas.microsoft.com/office/drawing/2014/main" id="{C39298CF-CA1B-4BDB-BC42-2A68B976C0A8}"/>
                </a:ext>
              </a:extLst>
            </p:cNvPr>
            <p:cNvSpPr txBox="1">
              <a:spLocks noChangeArrowheads="1"/>
            </p:cNvSpPr>
            <p:nvPr/>
          </p:nvSpPr>
          <p:spPr bwMode="auto">
            <a:xfrm>
              <a:off x="901" y="2703"/>
              <a:ext cx="483" cy="3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rgbClr val="FF0000"/>
                  </a:solidFill>
                  <a:latin typeface="Times New Roman" panose="02020603050405020304" pitchFamily="18" charset="0"/>
                </a:rPr>
                <a:t>聚氨酯</a:t>
              </a:r>
            </a:p>
          </p:txBody>
        </p:sp>
        <p:sp>
          <p:nvSpPr>
            <p:cNvPr id="862248" name="Text Box 40">
              <a:extLst>
                <a:ext uri="{FF2B5EF4-FFF2-40B4-BE49-F238E27FC236}">
                  <a16:creationId xmlns:a16="http://schemas.microsoft.com/office/drawing/2014/main" id="{0F79EB96-DB89-47FD-9345-9AA4C9C98CB4}"/>
                </a:ext>
              </a:extLst>
            </p:cNvPr>
            <p:cNvSpPr txBox="1">
              <a:spLocks noChangeArrowheads="1"/>
            </p:cNvSpPr>
            <p:nvPr/>
          </p:nvSpPr>
          <p:spPr bwMode="auto">
            <a:xfrm>
              <a:off x="918" y="3036"/>
              <a:ext cx="739"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rgbClr val="FF0000"/>
                  </a:solidFill>
                  <a:latin typeface="Times New Roman" panose="02020603050405020304" pitchFamily="18" charset="0"/>
                </a:rPr>
                <a:t>线型聚乙烯</a:t>
              </a:r>
            </a:p>
          </p:txBody>
        </p:sp>
        <p:sp>
          <p:nvSpPr>
            <p:cNvPr id="862249" name="Text Box 41">
              <a:extLst>
                <a:ext uri="{FF2B5EF4-FFF2-40B4-BE49-F238E27FC236}">
                  <a16:creationId xmlns:a16="http://schemas.microsoft.com/office/drawing/2014/main" id="{46198207-CF5A-4D5A-8C05-7C0BF73F7CB3}"/>
                </a:ext>
              </a:extLst>
            </p:cNvPr>
            <p:cNvSpPr txBox="1">
              <a:spLocks noChangeArrowheads="1"/>
            </p:cNvSpPr>
            <p:nvPr/>
          </p:nvSpPr>
          <p:spPr bwMode="auto">
            <a:xfrm>
              <a:off x="915" y="3409"/>
              <a:ext cx="356" cy="3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rgbClr val="FF0000"/>
                  </a:solidFill>
                  <a:latin typeface="Times New Roman" panose="02020603050405020304" pitchFamily="18" charset="0"/>
                </a:rPr>
                <a:t>聚酯</a:t>
              </a:r>
            </a:p>
          </p:txBody>
        </p:sp>
      </p:grpSp>
      <p:sp>
        <p:nvSpPr>
          <p:cNvPr id="862250" name="Text Box 42">
            <a:extLst>
              <a:ext uri="{FF2B5EF4-FFF2-40B4-BE49-F238E27FC236}">
                <a16:creationId xmlns:a16="http://schemas.microsoft.com/office/drawing/2014/main" id="{2DB23FDB-C7C1-492D-AD85-CB638C3CB39D}"/>
              </a:ext>
            </a:extLst>
          </p:cNvPr>
          <p:cNvSpPr txBox="1">
            <a:spLocks noChangeArrowheads="1"/>
          </p:cNvSpPr>
          <p:nvPr/>
        </p:nvSpPr>
        <p:spPr bwMode="auto">
          <a:xfrm>
            <a:off x="468313" y="6237288"/>
            <a:ext cx="3382962" cy="36671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a:solidFill>
                  <a:srgbClr val="000099"/>
                </a:solidFill>
                <a:latin typeface="Times New Roman" panose="02020603050405020304" pitchFamily="18" charset="0"/>
              </a:rPr>
              <a:t>图  聚合物熔点的变化趋势</a:t>
            </a:r>
          </a:p>
        </p:txBody>
      </p:sp>
      <p:sp>
        <p:nvSpPr>
          <p:cNvPr id="862251" name="Text Box 43">
            <a:extLst>
              <a:ext uri="{FF2B5EF4-FFF2-40B4-BE49-F238E27FC236}">
                <a16:creationId xmlns:a16="http://schemas.microsoft.com/office/drawing/2014/main" id="{870879FF-1553-4731-8BCB-9971AD91FC06}"/>
              </a:ext>
            </a:extLst>
          </p:cNvPr>
          <p:cNvSpPr txBox="1">
            <a:spLocks noChangeArrowheads="1"/>
          </p:cNvSpPr>
          <p:nvPr/>
        </p:nvSpPr>
        <p:spPr bwMode="auto">
          <a:xfrm>
            <a:off x="179388" y="2133600"/>
            <a:ext cx="504825" cy="641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800" i="1">
                <a:solidFill>
                  <a:srgbClr val="000099"/>
                </a:solidFill>
                <a:latin typeface="Times New Roman" panose="02020603050405020304" pitchFamily="18" charset="0"/>
              </a:rPr>
              <a:t>T</a:t>
            </a:r>
            <a:r>
              <a:rPr lang="en-US" altLang="zh-CN" sz="1800">
                <a:solidFill>
                  <a:srgbClr val="000099"/>
                </a:solidFill>
                <a:latin typeface="Times New Roman" panose="02020603050405020304" pitchFamily="18" charset="0"/>
              </a:rPr>
              <a:t>℃</a:t>
            </a:r>
          </a:p>
        </p:txBody>
      </p:sp>
      <p:sp>
        <p:nvSpPr>
          <p:cNvPr id="862252" name="Text Box 44">
            <a:extLst>
              <a:ext uri="{FF2B5EF4-FFF2-40B4-BE49-F238E27FC236}">
                <a16:creationId xmlns:a16="http://schemas.microsoft.com/office/drawing/2014/main" id="{B7E93998-7E3E-477E-AF2D-817FFBBD4E58}"/>
              </a:ext>
            </a:extLst>
          </p:cNvPr>
          <p:cNvSpPr txBox="1">
            <a:spLocks noChangeArrowheads="1"/>
          </p:cNvSpPr>
          <p:nvPr/>
        </p:nvSpPr>
        <p:spPr bwMode="auto">
          <a:xfrm>
            <a:off x="755650" y="5805488"/>
            <a:ext cx="2952750" cy="36671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solidFill>
                  <a:srgbClr val="000099"/>
                </a:solidFill>
                <a:latin typeface="Times New Roman" panose="02020603050405020304" pitchFamily="18" charset="0"/>
              </a:rPr>
              <a:t>重复单元中主链碳原子数</a:t>
            </a:r>
          </a:p>
        </p:txBody>
      </p:sp>
      <p:sp>
        <p:nvSpPr>
          <p:cNvPr id="862253" name="Text Box 45">
            <a:extLst>
              <a:ext uri="{FF2B5EF4-FFF2-40B4-BE49-F238E27FC236}">
                <a16:creationId xmlns:a16="http://schemas.microsoft.com/office/drawing/2014/main" id="{2709C539-8009-433E-A4D9-4C14245E8588}"/>
              </a:ext>
            </a:extLst>
          </p:cNvPr>
          <p:cNvSpPr txBox="1">
            <a:spLocks noChangeArrowheads="1"/>
          </p:cNvSpPr>
          <p:nvPr/>
        </p:nvSpPr>
        <p:spPr bwMode="auto">
          <a:xfrm>
            <a:off x="468313" y="1341438"/>
            <a:ext cx="8207375" cy="860425"/>
          </a:xfrm>
          <a:prstGeom prst="rect">
            <a:avLst/>
          </a:prstGeom>
          <a:solidFill>
            <a:schemeClr val="bg1"/>
          </a:solidFill>
          <a:ln w="38100" algn="ctr">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SzPct val="110000"/>
              <a:buFont typeface="Wingdings" panose="05000000000000000000" pitchFamily="2" charset="2"/>
              <a:buNone/>
            </a:pPr>
            <a:r>
              <a:rPr kumimoji="0" lang="zh-CN" altLang="en-US" sz="2400">
                <a:solidFill>
                  <a:srgbClr val="FF3300"/>
                </a:solidFill>
                <a:latin typeface="Arial" panose="020B0604020202020204" pitchFamily="34" charset="0"/>
              </a:rPr>
              <a:t>聚脲</a:t>
            </a:r>
            <a:r>
              <a:rPr kumimoji="0" lang="en-US" altLang="zh-CN" sz="2400">
                <a:latin typeface="Arial" panose="020B0604020202020204" pitchFamily="34" charset="0"/>
              </a:rPr>
              <a:t>-NH-CO-NH-</a:t>
            </a:r>
            <a:r>
              <a:rPr kumimoji="0" lang="zh-CN" altLang="en-US" sz="2400">
                <a:latin typeface="Arial" panose="020B0604020202020204" pitchFamily="34" charset="0"/>
              </a:rPr>
              <a:t>比</a:t>
            </a:r>
            <a:r>
              <a:rPr kumimoji="0" lang="zh-CN" altLang="en-US" sz="2400">
                <a:solidFill>
                  <a:srgbClr val="FF3300"/>
                </a:solidFill>
                <a:latin typeface="Arial" panose="020B0604020202020204" pitchFamily="34" charset="0"/>
              </a:rPr>
              <a:t>聚酰胺</a:t>
            </a:r>
            <a:r>
              <a:rPr kumimoji="0" lang="en-US" altLang="zh-CN" sz="2400">
                <a:latin typeface="Arial" panose="020B0604020202020204" pitchFamily="34" charset="0"/>
              </a:rPr>
              <a:t>-CONH- </a:t>
            </a:r>
            <a:r>
              <a:rPr kumimoji="0" lang="zh-CN" altLang="en-US" sz="2400">
                <a:latin typeface="Arial" panose="020B0604020202020204" pitchFamily="34" charset="0"/>
              </a:rPr>
              <a:t>多了一个</a:t>
            </a:r>
            <a:r>
              <a:rPr kumimoji="0" lang="en-US" altLang="zh-CN" sz="2400">
                <a:latin typeface="Arial" panose="020B0604020202020204" pitchFamily="34" charset="0"/>
              </a:rPr>
              <a:t>-NH-</a:t>
            </a:r>
            <a:r>
              <a:rPr kumimoji="0" lang="zh-CN" altLang="en-US" sz="2400">
                <a:latin typeface="Arial" panose="020B0604020202020204" pitchFamily="34" charset="0"/>
              </a:rPr>
              <a:t>，可形成的</a:t>
            </a:r>
            <a:r>
              <a:rPr kumimoji="0" lang="zh-CN" altLang="en-US" sz="2400">
                <a:solidFill>
                  <a:srgbClr val="000099"/>
                </a:solidFill>
                <a:latin typeface="Arial" panose="020B0604020202020204" pitchFamily="34" charset="0"/>
              </a:rPr>
              <a:t>氢键的密度更高。</a:t>
            </a:r>
          </a:p>
        </p:txBody>
      </p:sp>
      <p:sp>
        <p:nvSpPr>
          <p:cNvPr id="862254" name="Rectangle 46">
            <a:extLst>
              <a:ext uri="{FF2B5EF4-FFF2-40B4-BE49-F238E27FC236}">
                <a16:creationId xmlns:a16="http://schemas.microsoft.com/office/drawing/2014/main" id="{5941AE40-39F7-4E3D-96AE-F4C6C43EC53E}"/>
              </a:ext>
            </a:extLst>
          </p:cNvPr>
          <p:cNvSpPr>
            <a:spLocks noChangeArrowheads="1"/>
          </p:cNvSpPr>
          <p:nvPr/>
        </p:nvSpPr>
        <p:spPr bwMode="auto">
          <a:xfrm>
            <a:off x="4643438" y="2349500"/>
            <a:ext cx="4273550" cy="13493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anose="05000000000000000000" pitchFamily="2" charset="2"/>
              <a:buNone/>
            </a:pPr>
            <a:r>
              <a:rPr kumimoji="0" lang="zh-CN" altLang="en-US">
                <a:solidFill>
                  <a:srgbClr val="FF3300"/>
                </a:solidFill>
                <a:latin typeface="Arial" panose="020B0604020202020204" pitchFamily="34" charset="0"/>
              </a:rPr>
              <a:t>聚氨酯</a:t>
            </a:r>
            <a:r>
              <a:rPr kumimoji="0" lang="en-US" altLang="zh-CN">
                <a:latin typeface="Arial" panose="020B0604020202020204" pitchFamily="34" charset="0"/>
              </a:rPr>
              <a:t>-NHCOO-</a:t>
            </a:r>
            <a:r>
              <a:rPr kumimoji="0" lang="zh-CN" altLang="en-US">
                <a:latin typeface="Arial" panose="020B0604020202020204" pitchFamily="34" charset="0"/>
              </a:rPr>
              <a:t>比</a:t>
            </a:r>
            <a:r>
              <a:rPr kumimoji="0" lang="zh-CN" altLang="en-US">
                <a:solidFill>
                  <a:srgbClr val="FF3300"/>
                </a:solidFill>
                <a:latin typeface="Arial" panose="020B0604020202020204" pitchFamily="34" charset="0"/>
              </a:rPr>
              <a:t>聚酰胺 </a:t>
            </a:r>
            <a:r>
              <a:rPr kumimoji="0" lang="en-US" altLang="zh-CN">
                <a:latin typeface="Arial" panose="020B0604020202020204" pitchFamily="34" charset="0"/>
              </a:rPr>
              <a:t>-CONH-</a:t>
            </a:r>
            <a:r>
              <a:rPr kumimoji="0" lang="zh-CN" altLang="en-US">
                <a:latin typeface="Arial" panose="020B0604020202020204" pitchFamily="34" charset="0"/>
              </a:rPr>
              <a:t>多了一个</a:t>
            </a:r>
            <a:r>
              <a:rPr kumimoji="0" lang="en-US" altLang="zh-CN">
                <a:latin typeface="Arial" panose="020B0604020202020204" pitchFamily="34" charset="0"/>
              </a:rPr>
              <a:t>-O-</a:t>
            </a:r>
            <a:r>
              <a:rPr kumimoji="0" lang="zh-CN" altLang="en-US">
                <a:latin typeface="Arial" panose="020B0604020202020204" pitchFamily="34" charset="0"/>
              </a:rPr>
              <a:t>，使链的柔性增加，</a:t>
            </a:r>
            <a:r>
              <a:rPr kumimoji="0" lang="en-US" altLang="zh-CN">
                <a:latin typeface="Arial" panose="020B0604020202020204" pitchFamily="34" charset="0"/>
              </a:rPr>
              <a:t>Δs</a:t>
            </a:r>
            <a:r>
              <a:rPr kumimoji="0" lang="zh-CN" altLang="en-US">
                <a:latin typeface="Arial" panose="020B0604020202020204" pitchFamily="34" charset="0"/>
              </a:rPr>
              <a:t>增加，部分抵消由于氢键形成使</a:t>
            </a:r>
            <a:r>
              <a:rPr kumimoji="0" lang="en-US" altLang="zh-CN">
                <a:latin typeface="Arial" panose="020B0604020202020204" pitchFamily="34" charset="0"/>
              </a:rPr>
              <a:t>ΔH</a:t>
            </a:r>
            <a:r>
              <a:rPr kumimoji="0" lang="zh-CN" altLang="en-US">
                <a:latin typeface="Arial" panose="020B0604020202020204" pitchFamily="34" charset="0"/>
              </a:rPr>
              <a:t>升高的效果。</a:t>
            </a:r>
          </a:p>
        </p:txBody>
      </p:sp>
      <p:sp>
        <p:nvSpPr>
          <p:cNvPr id="862255" name="Rectangle 47">
            <a:extLst>
              <a:ext uri="{FF2B5EF4-FFF2-40B4-BE49-F238E27FC236}">
                <a16:creationId xmlns:a16="http://schemas.microsoft.com/office/drawing/2014/main" id="{A7C0F4D6-8FCF-442B-ADDA-2E353D0DA66D}"/>
              </a:ext>
            </a:extLst>
          </p:cNvPr>
          <p:cNvSpPr>
            <a:spLocks noChangeArrowheads="1"/>
          </p:cNvSpPr>
          <p:nvPr/>
        </p:nvSpPr>
        <p:spPr bwMode="auto">
          <a:xfrm>
            <a:off x="4643438" y="3860800"/>
            <a:ext cx="4273550" cy="134937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anose="05000000000000000000" pitchFamily="2" charset="2"/>
              <a:buNone/>
            </a:pPr>
            <a:r>
              <a:rPr kumimoji="0" lang="zh-CN" altLang="en-US">
                <a:solidFill>
                  <a:srgbClr val="FF3300"/>
                </a:solidFill>
                <a:latin typeface="Arial" panose="020B0604020202020204" pitchFamily="34" charset="0"/>
              </a:rPr>
              <a:t>聚酯</a:t>
            </a:r>
            <a:r>
              <a:rPr kumimoji="0" lang="en-US" altLang="zh-CN" b="0">
                <a:latin typeface="Arial" panose="020B0604020202020204" pitchFamily="34" charset="0"/>
              </a:rPr>
              <a:t>COO-</a:t>
            </a:r>
            <a:r>
              <a:rPr kumimoji="0" lang="en-US" altLang="zh-CN">
                <a:latin typeface="Arial" panose="020B0604020202020204" pitchFamily="34" charset="0"/>
              </a:rPr>
              <a:t> </a:t>
            </a:r>
            <a:r>
              <a:rPr kumimoji="0" lang="zh-CN" altLang="en-US">
                <a:latin typeface="Arial" panose="020B0604020202020204" pitchFamily="34" charset="0"/>
              </a:rPr>
              <a:t>的熔点在</a:t>
            </a:r>
            <a:r>
              <a:rPr kumimoji="0" lang="zh-CN" altLang="en-US">
                <a:solidFill>
                  <a:srgbClr val="C80417"/>
                </a:solidFill>
                <a:latin typeface="Arial" panose="020B0604020202020204" pitchFamily="34" charset="0"/>
              </a:rPr>
              <a:t>聚乙烯</a:t>
            </a:r>
            <a:r>
              <a:rPr kumimoji="0" lang="en-US" altLang="zh-CN">
                <a:solidFill>
                  <a:srgbClr val="FF3300"/>
                </a:solidFill>
                <a:latin typeface="Arial" panose="020B0604020202020204" pitchFamily="34" charset="0"/>
              </a:rPr>
              <a:t>PE  </a:t>
            </a:r>
            <a:r>
              <a:rPr kumimoji="0" lang="en-US" altLang="zh-CN" b="0">
                <a:latin typeface="Arial" panose="020B0604020202020204" pitchFamily="34" charset="0"/>
              </a:rPr>
              <a:t>-CC-</a:t>
            </a:r>
            <a:r>
              <a:rPr kumimoji="0" lang="zh-CN" altLang="en-US">
                <a:latin typeface="Arial" panose="020B0604020202020204" pitchFamily="34" charset="0"/>
              </a:rPr>
              <a:t>以下， </a:t>
            </a:r>
            <a:r>
              <a:rPr kumimoji="0" lang="en-US" altLang="zh-CN" b="0">
                <a:latin typeface="Arial" panose="020B0604020202020204" pitchFamily="34" charset="0"/>
              </a:rPr>
              <a:t>COO-</a:t>
            </a:r>
            <a:r>
              <a:rPr kumimoji="0" lang="en-US" altLang="zh-CN">
                <a:latin typeface="Arial" panose="020B0604020202020204" pitchFamily="34" charset="0"/>
              </a:rPr>
              <a:t> </a:t>
            </a:r>
            <a:r>
              <a:rPr kumimoji="0" lang="zh-CN" altLang="en-US">
                <a:latin typeface="Arial" panose="020B0604020202020204" pitchFamily="34" charset="0"/>
              </a:rPr>
              <a:t>对分子链柔性的影响超过了其极性对增加分子间作用力的影响。</a:t>
            </a:r>
          </a:p>
        </p:txBody>
      </p:sp>
      <p:sp>
        <p:nvSpPr>
          <p:cNvPr id="862256" name="Rectangle 48">
            <a:extLst>
              <a:ext uri="{FF2B5EF4-FFF2-40B4-BE49-F238E27FC236}">
                <a16:creationId xmlns:a16="http://schemas.microsoft.com/office/drawing/2014/main" id="{84AF10CD-5BC5-4E04-82CF-D24665E30E1C}"/>
              </a:ext>
            </a:extLst>
          </p:cNvPr>
          <p:cNvSpPr>
            <a:spLocks noChangeArrowheads="1"/>
          </p:cNvSpPr>
          <p:nvPr/>
        </p:nvSpPr>
        <p:spPr bwMode="auto">
          <a:xfrm>
            <a:off x="4643438" y="5445125"/>
            <a:ext cx="4249737" cy="7397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anose="05000000000000000000" pitchFamily="2" charset="2"/>
              <a:buNone/>
            </a:pPr>
            <a:r>
              <a:rPr kumimoji="0" lang="zh-CN" altLang="en-US">
                <a:solidFill>
                  <a:srgbClr val="000099"/>
                </a:solidFill>
                <a:latin typeface="Arial" panose="020B0604020202020204" pitchFamily="34" charset="0"/>
              </a:rPr>
              <a:t>随着它们的重复单元的增加趋近于 </a:t>
            </a:r>
            <a:r>
              <a:rPr kumimoji="0" lang="en-US" altLang="zh-CN">
                <a:solidFill>
                  <a:srgbClr val="000099"/>
                </a:solidFill>
                <a:latin typeface="Arial" panose="020B0604020202020204" pitchFamily="34" charset="0"/>
              </a:rPr>
              <a:t>PE</a:t>
            </a:r>
            <a:r>
              <a:rPr kumimoji="0" lang="zh-CN" altLang="en-US">
                <a:solidFill>
                  <a:srgbClr val="000099"/>
                </a:solidFill>
                <a:latin typeface="Arial" panose="020B0604020202020204" pitchFamily="34" charset="0"/>
              </a:rPr>
              <a:t>的熔点（氢键的密度减小）</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F996FB2E-3910-4D4A-9A16-78060907C606}"/>
              </a:ext>
            </a:extLst>
          </p:cNvPr>
          <p:cNvSpPr>
            <a:spLocks noGrp="1"/>
          </p:cNvSpPr>
          <p:nvPr>
            <p:ph type="sldNum" sz="quarter" idx="12"/>
          </p:nvPr>
        </p:nvSpPr>
        <p:spPr/>
        <p:txBody>
          <a:bodyPr/>
          <a:lstStyle/>
          <a:p>
            <a:fld id="{F2DA68E2-3C12-4C34-99D0-D56609DA3D74}" type="slidenum">
              <a:rPr lang="en-US" altLang="zh-CN"/>
              <a:pPr/>
              <a:t>122</a:t>
            </a:fld>
            <a:endParaRPr lang="en-US" altLang="zh-CN"/>
          </a:p>
        </p:txBody>
      </p:sp>
      <p:sp>
        <p:nvSpPr>
          <p:cNvPr id="863234" name="Rectangle 2">
            <a:extLst>
              <a:ext uri="{FF2B5EF4-FFF2-40B4-BE49-F238E27FC236}">
                <a16:creationId xmlns:a16="http://schemas.microsoft.com/office/drawing/2014/main" id="{C61262C6-DECA-4DFF-8490-26085AF3665F}"/>
              </a:ext>
            </a:extLst>
          </p:cNvPr>
          <p:cNvSpPr>
            <a:spLocks noGrp="1" noChangeArrowheads="1"/>
          </p:cNvSpPr>
          <p:nvPr>
            <p:ph type="title"/>
          </p:nvPr>
        </p:nvSpPr>
        <p:spPr>
          <a:xfrm>
            <a:off x="501650" y="765175"/>
            <a:ext cx="8642350" cy="609600"/>
          </a:xfrm>
        </p:spPr>
        <p:txBody>
          <a:bodyPr/>
          <a:lstStyle/>
          <a:p>
            <a:r>
              <a:rPr lang="en-US" altLang="zh-CN" sz="2400" b="1">
                <a:solidFill>
                  <a:srgbClr val="C80417"/>
                </a:solidFill>
                <a:latin typeface="楷体_GB2312" pitchFamily="1" charset="-122"/>
                <a:ea typeface="楷体_GB2312" pitchFamily="1" charset="-122"/>
                <a:sym typeface="Symbol" panose="05050102010706020507" pitchFamily="18" charset="2"/>
              </a:rPr>
              <a:t>-</a:t>
            </a:r>
            <a:r>
              <a:rPr lang="zh-CN" altLang="en-US" sz="2400" b="1">
                <a:solidFill>
                  <a:srgbClr val="C80417"/>
                </a:solidFill>
                <a:latin typeface="楷体_GB2312" pitchFamily="1" charset="-122"/>
                <a:ea typeface="楷体_GB2312" pitchFamily="1" charset="-122"/>
                <a:sym typeface="Symbol" panose="05050102010706020507" pitchFamily="18" charset="2"/>
              </a:rPr>
              <a:t>氨基酸</a:t>
            </a:r>
            <a:r>
              <a:rPr lang="zh-CN" altLang="en-US" sz="2400" b="1">
                <a:solidFill>
                  <a:srgbClr val="C80417"/>
                </a:solidFill>
                <a:latin typeface="楷体_GB2312" pitchFamily="1" charset="-122"/>
                <a:ea typeface="楷体_GB2312" pitchFamily="1" charset="-122"/>
              </a:rPr>
              <a:t>熔点随主链间碳原子数目的增加呈锯齿形曲线下降</a:t>
            </a:r>
          </a:p>
        </p:txBody>
      </p:sp>
      <p:graphicFrame>
        <p:nvGraphicFramePr>
          <p:cNvPr id="863235" name="Object 3">
            <a:extLst>
              <a:ext uri="{FF2B5EF4-FFF2-40B4-BE49-F238E27FC236}">
                <a16:creationId xmlns:a16="http://schemas.microsoft.com/office/drawing/2014/main" id="{089CC38B-703E-4943-A6EA-4ECD8FF120FD}"/>
              </a:ext>
            </a:extLst>
          </p:cNvPr>
          <p:cNvGraphicFramePr>
            <a:graphicFrameLocks noChangeAspect="1"/>
          </p:cNvGraphicFramePr>
          <p:nvPr/>
        </p:nvGraphicFramePr>
        <p:xfrm>
          <a:off x="1187450" y="1628775"/>
          <a:ext cx="3421063" cy="3459163"/>
        </p:xfrm>
        <a:graphic>
          <a:graphicData uri="http://schemas.openxmlformats.org/presentationml/2006/ole">
            <mc:AlternateContent xmlns:mc="http://schemas.openxmlformats.org/markup-compatibility/2006">
              <mc:Choice xmlns:v="urn:schemas-microsoft-com:vml" Requires="v">
                <p:oleObj spid="_x0000_s863321" name="位图图像" r:id="rId4" imgW="2180952" imgH="2429214" progId="Paint.Picture">
                  <p:embed/>
                </p:oleObj>
              </mc:Choice>
              <mc:Fallback>
                <p:oleObj name="位图图像" r:id="rId4" imgW="2180952" imgH="2429214"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628775"/>
                        <a:ext cx="3421063"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236" name="Text Box 4">
            <a:extLst>
              <a:ext uri="{FF2B5EF4-FFF2-40B4-BE49-F238E27FC236}">
                <a16:creationId xmlns:a16="http://schemas.microsoft.com/office/drawing/2014/main" id="{980FAC6D-F2C2-40B2-AD39-E5680A78DC47}"/>
              </a:ext>
            </a:extLst>
          </p:cNvPr>
          <p:cNvSpPr txBox="1">
            <a:spLocks noChangeArrowheads="1"/>
          </p:cNvSpPr>
          <p:nvPr/>
        </p:nvSpPr>
        <p:spPr bwMode="auto">
          <a:xfrm>
            <a:off x="4787900" y="1989138"/>
            <a:ext cx="2520950" cy="946150"/>
          </a:xfrm>
          <a:prstGeom prst="rect">
            <a:avLst/>
          </a:prstGeom>
          <a:solidFill>
            <a:srgbClr val="99CC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偶数碳原子时形成半数氢键</a:t>
            </a:r>
          </a:p>
        </p:txBody>
      </p:sp>
      <p:sp>
        <p:nvSpPr>
          <p:cNvPr id="863237" name="Text Box 5">
            <a:extLst>
              <a:ext uri="{FF2B5EF4-FFF2-40B4-BE49-F238E27FC236}">
                <a16:creationId xmlns:a16="http://schemas.microsoft.com/office/drawing/2014/main" id="{B45D3CC6-075C-46CB-978C-7C78AF7C6F5C}"/>
              </a:ext>
            </a:extLst>
          </p:cNvPr>
          <p:cNvSpPr txBox="1">
            <a:spLocks noChangeArrowheads="1"/>
          </p:cNvSpPr>
          <p:nvPr/>
        </p:nvSpPr>
        <p:spPr bwMode="auto">
          <a:xfrm>
            <a:off x="4859338" y="3429000"/>
            <a:ext cx="2449512" cy="946150"/>
          </a:xfrm>
          <a:prstGeom prst="rect">
            <a:avLst/>
          </a:prstGeom>
          <a:solidFill>
            <a:srgbClr val="00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奇数碳原子时形成全数氢键</a:t>
            </a:r>
          </a:p>
        </p:txBody>
      </p:sp>
      <p:sp>
        <p:nvSpPr>
          <p:cNvPr id="863238" name="Text Box 6">
            <a:extLst>
              <a:ext uri="{FF2B5EF4-FFF2-40B4-BE49-F238E27FC236}">
                <a16:creationId xmlns:a16="http://schemas.microsoft.com/office/drawing/2014/main" id="{7B5EF112-D40C-497C-9180-A43AEBE4C269}"/>
              </a:ext>
            </a:extLst>
          </p:cNvPr>
          <p:cNvSpPr txBox="1">
            <a:spLocks noChangeArrowheads="1"/>
          </p:cNvSpPr>
          <p:nvPr/>
        </p:nvSpPr>
        <p:spPr bwMode="auto">
          <a:xfrm>
            <a:off x="539750" y="5157788"/>
            <a:ext cx="8135938" cy="1155700"/>
          </a:xfrm>
          <a:prstGeom prst="rect">
            <a:avLst/>
          </a:prstGeom>
          <a:solidFill>
            <a:schemeClr val="bg1"/>
          </a:solidFill>
          <a:ln w="381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a:latin typeface="Impact" panose="020B0806030902050204" pitchFamily="34" charset="0"/>
              </a:rPr>
              <a:t>聚酰胺（二元酸二元胺）：碳原子为偶数时形成全数氢键，熔点高；奇数时形成半数氢键，熔点低</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a:extLst>
              <a:ext uri="{FF2B5EF4-FFF2-40B4-BE49-F238E27FC236}">
                <a16:creationId xmlns:a16="http://schemas.microsoft.com/office/drawing/2014/main" id="{CC2408E6-6E89-4710-8239-789E8EA9D9B9}"/>
              </a:ext>
            </a:extLst>
          </p:cNvPr>
          <p:cNvSpPr>
            <a:spLocks noGrp="1"/>
          </p:cNvSpPr>
          <p:nvPr>
            <p:ph type="sldNum" sz="quarter" idx="12"/>
          </p:nvPr>
        </p:nvSpPr>
        <p:spPr/>
        <p:txBody>
          <a:bodyPr/>
          <a:lstStyle/>
          <a:p>
            <a:fld id="{857B6D77-0CA3-45A0-BB59-9E4B5CE97599}" type="slidenum">
              <a:rPr lang="en-US" altLang="zh-CN"/>
              <a:pPr/>
              <a:t>123</a:t>
            </a:fld>
            <a:endParaRPr lang="en-US" altLang="zh-CN"/>
          </a:p>
        </p:txBody>
      </p:sp>
      <p:sp>
        <p:nvSpPr>
          <p:cNvPr id="870402" name="Text Box 2">
            <a:extLst>
              <a:ext uri="{FF2B5EF4-FFF2-40B4-BE49-F238E27FC236}">
                <a16:creationId xmlns:a16="http://schemas.microsoft.com/office/drawing/2014/main" id="{5B549A43-CA3D-4F8B-8D87-8B87E6F14A93}"/>
              </a:ext>
            </a:extLst>
          </p:cNvPr>
          <p:cNvSpPr txBox="1">
            <a:spLocks noChangeArrowheads="1"/>
          </p:cNvSpPr>
          <p:nvPr/>
        </p:nvSpPr>
        <p:spPr bwMode="auto">
          <a:xfrm>
            <a:off x="2339975" y="3068638"/>
            <a:ext cx="3657600" cy="5191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3333FF"/>
                </a:solidFill>
                <a:latin typeface="Times New Roman" panose="02020603050405020304" pitchFamily="18" charset="0"/>
              </a:rPr>
              <a:t>主链引入环状结构</a:t>
            </a:r>
          </a:p>
        </p:txBody>
      </p:sp>
      <p:sp>
        <p:nvSpPr>
          <p:cNvPr id="870403" name="Text Box 3">
            <a:extLst>
              <a:ext uri="{FF2B5EF4-FFF2-40B4-BE49-F238E27FC236}">
                <a16:creationId xmlns:a16="http://schemas.microsoft.com/office/drawing/2014/main" id="{6B4FF850-A685-4773-B21E-02741329264C}"/>
              </a:ext>
            </a:extLst>
          </p:cNvPr>
          <p:cNvSpPr txBox="1">
            <a:spLocks noChangeArrowheads="1"/>
          </p:cNvSpPr>
          <p:nvPr/>
        </p:nvSpPr>
        <p:spPr bwMode="auto">
          <a:xfrm>
            <a:off x="1692275" y="4868863"/>
            <a:ext cx="5257800" cy="5191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3333FF"/>
                </a:solidFill>
                <a:latin typeface="Times New Roman" panose="02020603050405020304" pitchFamily="18" charset="0"/>
              </a:rPr>
              <a:t>侧链引入庞大、刚性基团</a:t>
            </a:r>
          </a:p>
        </p:txBody>
      </p:sp>
      <p:graphicFrame>
        <p:nvGraphicFramePr>
          <p:cNvPr id="870404" name="Object 4">
            <a:extLst>
              <a:ext uri="{FF2B5EF4-FFF2-40B4-BE49-F238E27FC236}">
                <a16:creationId xmlns:a16="http://schemas.microsoft.com/office/drawing/2014/main" id="{79757A55-12BA-4F00-8135-1EBE8389B23C}"/>
              </a:ext>
            </a:extLst>
          </p:cNvPr>
          <p:cNvGraphicFramePr>
            <a:graphicFrameLocks noChangeAspect="1"/>
          </p:cNvGraphicFramePr>
          <p:nvPr/>
        </p:nvGraphicFramePr>
        <p:xfrm>
          <a:off x="611188" y="3716338"/>
          <a:ext cx="1082675" cy="501650"/>
        </p:xfrm>
        <a:graphic>
          <a:graphicData uri="http://schemas.openxmlformats.org/presentationml/2006/ole">
            <mc:AlternateContent xmlns:mc="http://schemas.openxmlformats.org/markup-compatibility/2006">
              <mc:Choice xmlns:v="urn:schemas-microsoft-com:vml" Requires="v">
                <p:oleObj spid="_x0000_s870914" name="CS ChemDraw Drawing" r:id="rId3" imgW="1607760" imgH="744120" progId="ChemDraw.Document.4.5">
                  <p:embed/>
                </p:oleObj>
              </mc:Choice>
              <mc:Fallback>
                <p:oleObj name="CS ChemDraw Drawing" r:id="rId3" imgW="1607760" imgH="744120"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16338"/>
                        <a:ext cx="1082675" cy="5016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05" name="Object 5">
            <a:extLst>
              <a:ext uri="{FF2B5EF4-FFF2-40B4-BE49-F238E27FC236}">
                <a16:creationId xmlns:a16="http://schemas.microsoft.com/office/drawing/2014/main" id="{21018F50-E1C1-480A-807E-BF1C0E91219A}"/>
              </a:ext>
            </a:extLst>
          </p:cNvPr>
          <p:cNvGraphicFramePr>
            <a:graphicFrameLocks noChangeAspect="1"/>
          </p:cNvGraphicFramePr>
          <p:nvPr/>
        </p:nvGraphicFramePr>
        <p:xfrm>
          <a:off x="1908175" y="3716338"/>
          <a:ext cx="1722438" cy="466725"/>
        </p:xfrm>
        <a:graphic>
          <a:graphicData uri="http://schemas.openxmlformats.org/presentationml/2006/ole">
            <mc:AlternateContent xmlns:mc="http://schemas.openxmlformats.org/markup-compatibility/2006">
              <mc:Choice xmlns:v="urn:schemas-microsoft-com:vml" Requires="v">
                <p:oleObj spid="_x0000_s870915" name="CS ChemDraw Drawing" r:id="rId5" imgW="2750760" imgH="744120" progId="ChemDraw.Document.4.5">
                  <p:embed/>
                </p:oleObj>
              </mc:Choice>
              <mc:Fallback>
                <p:oleObj name="CS ChemDraw Drawing" r:id="rId5" imgW="2750760" imgH="744120"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716338"/>
                        <a:ext cx="1722438" cy="466725"/>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06" name="Object 6">
            <a:extLst>
              <a:ext uri="{FF2B5EF4-FFF2-40B4-BE49-F238E27FC236}">
                <a16:creationId xmlns:a16="http://schemas.microsoft.com/office/drawing/2014/main" id="{E3839F83-6C72-4C11-A319-2104874CA8D7}"/>
              </a:ext>
            </a:extLst>
          </p:cNvPr>
          <p:cNvGraphicFramePr>
            <a:graphicFrameLocks noChangeAspect="1"/>
          </p:cNvGraphicFramePr>
          <p:nvPr/>
        </p:nvGraphicFramePr>
        <p:xfrm>
          <a:off x="3851275" y="3716338"/>
          <a:ext cx="1447800" cy="563562"/>
        </p:xfrm>
        <a:graphic>
          <a:graphicData uri="http://schemas.openxmlformats.org/presentationml/2006/ole">
            <mc:AlternateContent xmlns:mc="http://schemas.openxmlformats.org/markup-compatibility/2006">
              <mc:Choice xmlns:v="urn:schemas-microsoft-com:vml" Requires="v">
                <p:oleObj spid="_x0000_s870916" name="CS ChemDraw Drawing" r:id="rId7" imgW="2163960" imgH="843120" progId="ChemDraw.Document.4.5">
                  <p:embed/>
                </p:oleObj>
              </mc:Choice>
              <mc:Fallback>
                <p:oleObj name="CS ChemDraw Drawing" r:id="rId7" imgW="2163960" imgH="843120" progId="ChemDraw.Document.4.5">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3716338"/>
                        <a:ext cx="1447800" cy="563562"/>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07" name="Text Box 7">
            <a:extLst>
              <a:ext uri="{FF2B5EF4-FFF2-40B4-BE49-F238E27FC236}">
                <a16:creationId xmlns:a16="http://schemas.microsoft.com/office/drawing/2014/main" id="{B709490C-1782-45B9-9ABD-8C9487F9DA86}"/>
              </a:ext>
            </a:extLst>
          </p:cNvPr>
          <p:cNvSpPr txBox="1">
            <a:spLocks noChangeArrowheads="1"/>
          </p:cNvSpPr>
          <p:nvPr/>
        </p:nvSpPr>
        <p:spPr bwMode="auto">
          <a:xfrm>
            <a:off x="5580063" y="3789363"/>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3333FF"/>
                </a:solidFill>
                <a:latin typeface="Times New Roman" panose="02020603050405020304" pitchFamily="18" charset="0"/>
                <a:ea typeface="宋体" panose="02010600030101010101" pitchFamily="2" charset="-122"/>
              </a:rPr>
              <a:t>-C=C-C=C-</a:t>
            </a:r>
          </a:p>
        </p:txBody>
      </p:sp>
      <p:sp>
        <p:nvSpPr>
          <p:cNvPr id="870408" name="Text Box 8">
            <a:extLst>
              <a:ext uri="{FF2B5EF4-FFF2-40B4-BE49-F238E27FC236}">
                <a16:creationId xmlns:a16="http://schemas.microsoft.com/office/drawing/2014/main" id="{E63952E2-170F-4782-8903-CF2C75F9071B}"/>
              </a:ext>
            </a:extLst>
          </p:cNvPr>
          <p:cNvSpPr txBox="1">
            <a:spLocks noChangeArrowheads="1"/>
          </p:cNvSpPr>
          <p:nvPr/>
        </p:nvSpPr>
        <p:spPr bwMode="auto">
          <a:xfrm>
            <a:off x="539750" y="4437063"/>
            <a:ext cx="734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latin typeface="Times New Roman" panose="02020603050405020304" pitchFamily="18" charset="0"/>
              </a:rPr>
              <a:t>次苯基         </a:t>
            </a:r>
            <a:r>
              <a:rPr lang="zh-CN" altLang="en-US" sz="2400">
                <a:solidFill>
                  <a:srgbClr val="FF0000"/>
                </a:solidFill>
              </a:rPr>
              <a:t>联苯基       萘基      共扼双键</a:t>
            </a:r>
          </a:p>
        </p:txBody>
      </p:sp>
      <p:sp>
        <p:nvSpPr>
          <p:cNvPr id="870412" name="Text Box 12">
            <a:extLst>
              <a:ext uri="{FF2B5EF4-FFF2-40B4-BE49-F238E27FC236}">
                <a16:creationId xmlns:a16="http://schemas.microsoft.com/office/drawing/2014/main" id="{F7812F2B-8324-4A03-BBBA-05B022A539C7}"/>
              </a:ext>
            </a:extLst>
          </p:cNvPr>
          <p:cNvSpPr txBox="1">
            <a:spLocks noChangeArrowheads="1"/>
          </p:cNvSpPr>
          <p:nvPr/>
        </p:nvSpPr>
        <p:spPr bwMode="auto">
          <a:xfrm>
            <a:off x="7451725" y="765175"/>
            <a:ext cx="690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solidFill>
                  <a:srgbClr val="FF0000"/>
                </a:solidFill>
                <a:latin typeface="Times New Roman" panose="02020603050405020304" pitchFamily="18" charset="0"/>
                <a:ea typeface="宋体" panose="02010600030101010101" pitchFamily="2" charset="-122"/>
                <a:sym typeface="Symbol" panose="05050102010706020507" pitchFamily="18" charset="2"/>
              </a:rPr>
              <a:t>T</a:t>
            </a:r>
            <a:r>
              <a:rPr lang="en-US" altLang="zh-CN" sz="2800" i="1" baseline="-25000">
                <a:solidFill>
                  <a:srgbClr val="FF0000"/>
                </a:solidFill>
                <a:latin typeface="Times New Roman" panose="02020603050405020304" pitchFamily="18" charset="0"/>
                <a:ea typeface="宋体" panose="02010600030101010101" pitchFamily="2" charset="-122"/>
                <a:sym typeface="Symbol" panose="05050102010706020507" pitchFamily="18" charset="2"/>
              </a:rPr>
              <a:t>m</a:t>
            </a:r>
          </a:p>
        </p:txBody>
      </p:sp>
      <p:sp>
        <p:nvSpPr>
          <p:cNvPr id="870413" name="AutoShape 13">
            <a:extLst>
              <a:ext uri="{FF2B5EF4-FFF2-40B4-BE49-F238E27FC236}">
                <a16:creationId xmlns:a16="http://schemas.microsoft.com/office/drawing/2014/main" id="{13DCB883-689F-4E80-BE7D-03BB25310168}"/>
              </a:ext>
            </a:extLst>
          </p:cNvPr>
          <p:cNvSpPr>
            <a:spLocks noChangeArrowheads="1"/>
          </p:cNvSpPr>
          <p:nvPr/>
        </p:nvSpPr>
        <p:spPr bwMode="auto">
          <a:xfrm>
            <a:off x="8243888" y="476250"/>
            <a:ext cx="228600" cy="762000"/>
          </a:xfrm>
          <a:prstGeom prst="upArrow">
            <a:avLst>
              <a:gd name="adj1" fmla="val 50000"/>
              <a:gd name="adj2" fmla="val 8333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870414" name="Object 14">
            <a:extLst>
              <a:ext uri="{FF2B5EF4-FFF2-40B4-BE49-F238E27FC236}">
                <a16:creationId xmlns:a16="http://schemas.microsoft.com/office/drawing/2014/main" id="{B1F2090C-F3B8-4B6E-9D6E-38B690D38C81}"/>
              </a:ext>
            </a:extLst>
          </p:cNvPr>
          <p:cNvGraphicFramePr>
            <a:graphicFrameLocks noChangeAspect="1"/>
          </p:cNvGraphicFramePr>
          <p:nvPr/>
        </p:nvGraphicFramePr>
        <p:xfrm>
          <a:off x="323850" y="5661025"/>
          <a:ext cx="1458913" cy="690563"/>
        </p:xfrm>
        <a:graphic>
          <a:graphicData uri="http://schemas.openxmlformats.org/presentationml/2006/ole">
            <mc:AlternateContent xmlns:mc="http://schemas.openxmlformats.org/markup-compatibility/2006">
              <mc:Choice xmlns:v="urn:schemas-microsoft-com:vml" Requires="v">
                <p:oleObj spid="_x0000_s870917" name="CS ChemDraw Drawing" r:id="rId9" imgW="1783080" imgH="843120" progId="ChemDraw.Document.4.5">
                  <p:embed/>
                </p:oleObj>
              </mc:Choice>
              <mc:Fallback>
                <p:oleObj name="CS ChemDraw Drawing" r:id="rId9" imgW="1783080" imgH="843120" progId="ChemDraw.Document.4.5">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5661025"/>
                        <a:ext cx="1458913" cy="690563"/>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15" name="Text Box 15">
            <a:extLst>
              <a:ext uri="{FF2B5EF4-FFF2-40B4-BE49-F238E27FC236}">
                <a16:creationId xmlns:a16="http://schemas.microsoft.com/office/drawing/2014/main" id="{996D90BA-79E2-4631-BC92-DCA211618C7D}"/>
              </a:ext>
            </a:extLst>
          </p:cNvPr>
          <p:cNvSpPr txBox="1">
            <a:spLocks noChangeArrowheads="1"/>
          </p:cNvSpPr>
          <p:nvPr/>
        </p:nvSpPr>
        <p:spPr bwMode="auto">
          <a:xfrm>
            <a:off x="1835150" y="5876925"/>
            <a:ext cx="115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3333FF"/>
                </a:solidFill>
                <a:latin typeface="Times New Roman" panose="02020603050405020304" pitchFamily="18" charset="0"/>
              </a:rPr>
              <a:t>萘基</a:t>
            </a:r>
          </a:p>
        </p:txBody>
      </p:sp>
      <p:graphicFrame>
        <p:nvGraphicFramePr>
          <p:cNvPr id="870416" name="Object 16">
            <a:extLst>
              <a:ext uri="{FF2B5EF4-FFF2-40B4-BE49-F238E27FC236}">
                <a16:creationId xmlns:a16="http://schemas.microsoft.com/office/drawing/2014/main" id="{22169E40-7EE3-4DF9-B535-365CA50E716C}"/>
              </a:ext>
            </a:extLst>
          </p:cNvPr>
          <p:cNvGraphicFramePr>
            <a:graphicFrameLocks noChangeAspect="1"/>
          </p:cNvGraphicFramePr>
          <p:nvPr/>
        </p:nvGraphicFramePr>
        <p:xfrm>
          <a:off x="2627313" y="5661025"/>
          <a:ext cx="1181100" cy="647700"/>
        </p:xfrm>
        <a:graphic>
          <a:graphicData uri="http://schemas.openxmlformats.org/presentationml/2006/ole">
            <mc:AlternateContent xmlns:mc="http://schemas.openxmlformats.org/markup-compatibility/2006">
              <mc:Choice xmlns:v="urn:schemas-microsoft-com:vml" Requires="v">
                <p:oleObj spid="_x0000_s870918" name="CS ChemDraw Drawing" r:id="rId11" imgW="1709280" imgH="744120" progId="ChemDraw.Document.4.5">
                  <p:embed/>
                </p:oleObj>
              </mc:Choice>
              <mc:Fallback>
                <p:oleObj name="CS ChemDraw Drawing" r:id="rId11" imgW="1709280" imgH="744120" progId="ChemDraw.Document.4.5">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661025"/>
                        <a:ext cx="1181100" cy="6477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17" name="Text Box 17">
            <a:extLst>
              <a:ext uri="{FF2B5EF4-FFF2-40B4-BE49-F238E27FC236}">
                <a16:creationId xmlns:a16="http://schemas.microsoft.com/office/drawing/2014/main" id="{F0F47849-B786-4FF1-8613-1D39DC88C617}"/>
              </a:ext>
            </a:extLst>
          </p:cNvPr>
          <p:cNvSpPr txBox="1">
            <a:spLocks noChangeArrowheads="1"/>
          </p:cNvSpPr>
          <p:nvPr/>
        </p:nvSpPr>
        <p:spPr bwMode="auto">
          <a:xfrm>
            <a:off x="3924300" y="5805488"/>
            <a:ext cx="117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3333FF"/>
                </a:solidFill>
                <a:latin typeface="Times New Roman" panose="02020603050405020304" pitchFamily="18" charset="0"/>
              </a:rPr>
              <a:t>氯苯基</a:t>
            </a:r>
          </a:p>
        </p:txBody>
      </p:sp>
      <p:graphicFrame>
        <p:nvGraphicFramePr>
          <p:cNvPr id="870418" name="Object 18">
            <a:extLst>
              <a:ext uri="{FF2B5EF4-FFF2-40B4-BE49-F238E27FC236}">
                <a16:creationId xmlns:a16="http://schemas.microsoft.com/office/drawing/2014/main" id="{F1E19A5C-657C-4863-B597-83A521AF79E7}"/>
              </a:ext>
            </a:extLst>
          </p:cNvPr>
          <p:cNvGraphicFramePr>
            <a:graphicFrameLocks noChangeAspect="1"/>
          </p:cNvGraphicFramePr>
          <p:nvPr/>
        </p:nvGraphicFramePr>
        <p:xfrm>
          <a:off x="5148263" y="5445125"/>
          <a:ext cx="1763712" cy="1066800"/>
        </p:xfrm>
        <a:graphic>
          <a:graphicData uri="http://schemas.openxmlformats.org/presentationml/2006/ole">
            <mc:AlternateContent xmlns:mc="http://schemas.openxmlformats.org/markup-compatibility/2006">
              <mc:Choice xmlns:v="urn:schemas-microsoft-com:vml" Requires="v">
                <p:oleObj spid="_x0000_s870919" name="CS ChemDraw Drawing" r:id="rId13" imgW="1302840" imgH="1473120" progId="ChemDraw.Document.4.5">
                  <p:embed/>
                </p:oleObj>
              </mc:Choice>
              <mc:Fallback>
                <p:oleObj name="CS ChemDraw Drawing" r:id="rId13" imgW="1302840" imgH="1473120" progId="ChemDraw.Document.4.5">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263" y="5445125"/>
                        <a:ext cx="1763712" cy="10668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19" name="Text Box 19">
            <a:extLst>
              <a:ext uri="{FF2B5EF4-FFF2-40B4-BE49-F238E27FC236}">
                <a16:creationId xmlns:a16="http://schemas.microsoft.com/office/drawing/2014/main" id="{79BFEFEC-8690-4DA5-8E14-70E0FE5E1366}"/>
              </a:ext>
            </a:extLst>
          </p:cNvPr>
          <p:cNvSpPr txBox="1">
            <a:spLocks noChangeArrowheads="1"/>
          </p:cNvSpPr>
          <p:nvPr/>
        </p:nvSpPr>
        <p:spPr bwMode="auto">
          <a:xfrm>
            <a:off x="7092950" y="5805488"/>
            <a:ext cx="126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3333FF"/>
                </a:solidFill>
                <a:latin typeface="Times New Roman" panose="02020603050405020304" pitchFamily="18" charset="0"/>
              </a:rPr>
              <a:t>叔丁基</a:t>
            </a:r>
          </a:p>
        </p:txBody>
      </p:sp>
      <p:sp>
        <p:nvSpPr>
          <p:cNvPr id="870420" name="Rectangle 20">
            <a:extLst>
              <a:ext uri="{FF2B5EF4-FFF2-40B4-BE49-F238E27FC236}">
                <a16:creationId xmlns:a16="http://schemas.microsoft.com/office/drawing/2014/main" id="{45318DF0-2227-4448-81CE-D990C3DA5075}"/>
              </a:ext>
            </a:extLst>
          </p:cNvPr>
          <p:cNvSpPr>
            <a:spLocks noGrp="1" noChangeArrowheads="1"/>
          </p:cNvSpPr>
          <p:nvPr>
            <p:ph type="title"/>
          </p:nvPr>
        </p:nvSpPr>
        <p:spPr>
          <a:xfrm>
            <a:off x="536575" y="663575"/>
            <a:ext cx="6937375" cy="681038"/>
          </a:xfrm>
          <a:noFill/>
          <a:ln/>
        </p:spPr>
        <p:txBody>
          <a:bodyPr/>
          <a:lstStyle/>
          <a:p>
            <a:r>
              <a:rPr lang="zh-CN" altLang="en-US" sz="3200" b="1" dirty="0">
                <a:solidFill>
                  <a:srgbClr val="000066"/>
                </a:solidFill>
                <a:latin typeface="楷体_GB2312" pitchFamily="1" charset="-122"/>
                <a:ea typeface="楷体_GB2312" pitchFamily="1" charset="-122"/>
              </a:rPr>
              <a:t>分子链的刚性</a:t>
            </a:r>
            <a:r>
              <a:rPr lang="en-US" altLang="zh-CN" sz="3200" b="1" dirty="0">
                <a:solidFill>
                  <a:srgbClr val="000066"/>
                </a:solidFill>
                <a:latin typeface="楷体_GB2312" pitchFamily="1" charset="-122"/>
                <a:ea typeface="楷体_GB2312" pitchFamily="1" charset="-122"/>
              </a:rPr>
              <a:t>--</a:t>
            </a:r>
            <a:r>
              <a:rPr lang="zh-CN" altLang="en-US" sz="3200" b="1" dirty="0">
                <a:solidFill>
                  <a:srgbClr val="000066"/>
                </a:solidFill>
                <a:latin typeface="楷体_GB2312" pitchFamily="1" charset="-122"/>
                <a:ea typeface="楷体_GB2312" pitchFamily="1" charset="-122"/>
              </a:rPr>
              <a:t>降低熔融熵</a:t>
            </a:r>
            <a:r>
              <a:rPr lang="zh-CN" altLang="en-US" sz="3200" b="1" dirty="0">
                <a:solidFill>
                  <a:srgbClr val="000066"/>
                </a:solidFill>
                <a:latin typeface="楷体_GB2312" pitchFamily="1" charset="-122"/>
                <a:ea typeface="楷体_GB2312" pitchFamily="1" charset="-122"/>
                <a:sym typeface="Symbol" panose="05050102010706020507" pitchFamily="18" charset="2"/>
              </a:rPr>
              <a:t></a:t>
            </a:r>
            <a:r>
              <a:rPr lang="en-US" altLang="zh-CN" sz="3200" b="1" dirty="0" err="1">
                <a:solidFill>
                  <a:srgbClr val="000066"/>
                </a:solidFill>
                <a:latin typeface="楷体_GB2312" pitchFamily="1" charset="-122"/>
                <a:ea typeface="楷体_GB2312" pitchFamily="1" charset="-122"/>
                <a:sym typeface="Symbol" panose="05050102010706020507" pitchFamily="18" charset="2"/>
              </a:rPr>
              <a:t>S</a:t>
            </a:r>
            <a:r>
              <a:rPr lang="en-US" altLang="zh-CN" sz="3200" b="1" baseline="-16000" dirty="0" err="1">
                <a:solidFill>
                  <a:srgbClr val="000066"/>
                </a:solidFill>
                <a:latin typeface="楷体_GB2312" pitchFamily="1" charset="-122"/>
                <a:ea typeface="楷体_GB2312" pitchFamily="1" charset="-122"/>
                <a:sym typeface="Symbol" panose="05050102010706020507" pitchFamily="18" charset="2"/>
              </a:rPr>
              <a:t>m</a:t>
            </a:r>
            <a:endParaRPr lang="en-US" altLang="zh-CN" sz="3200" b="1" baseline="-16000" dirty="0">
              <a:solidFill>
                <a:srgbClr val="000066"/>
              </a:solidFill>
              <a:latin typeface="楷体_GB2312" pitchFamily="1" charset="-122"/>
              <a:ea typeface="楷体_GB2312" pitchFamily="1" charset="-122"/>
              <a:sym typeface="Symbol" panose="05050102010706020507" pitchFamily="18" charset="2"/>
            </a:endParaRPr>
          </a:p>
        </p:txBody>
      </p:sp>
      <p:sp>
        <p:nvSpPr>
          <p:cNvPr id="870421" name="Rectangle 21">
            <a:extLst>
              <a:ext uri="{FF2B5EF4-FFF2-40B4-BE49-F238E27FC236}">
                <a16:creationId xmlns:a16="http://schemas.microsoft.com/office/drawing/2014/main" id="{8360162D-EE57-4978-B892-7812092E2230}"/>
              </a:ext>
            </a:extLst>
          </p:cNvPr>
          <p:cNvSpPr>
            <a:spLocks noChangeArrowheads="1"/>
          </p:cNvSpPr>
          <p:nvPr/>
        </p:nvSpPr>
        <p:spPr bwMode="auto">
          <a:xfrm>
            <a:off x="539750" y="1484313"/>
            <a:ext cx="7921625" cy="1392237"/>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hlink"/>
              </a:buClr>
              <a:buSzPct val="110000"/>
              <a:buFont typeface="Wingdings" panose="05000000000000000000" pitchFamily="2" charset="2"/>
              <a:buNone/>
            </a:pPr>
            <a:r>
              <a:rPr lang="zh-CN" altLang="en-US" sz="2400">
                <a:latin typeface="Arial" panose="020B0604020202020204" pitchFamily="34" charset="0"/>
              </a:rPr>
              <a:t>增加分子链的刚性（主链上引入</a:t>
            </a:r>
            <a:r>
              <a:rPr lang="zh-CN" altLang="en-US" sz="2400">
                <a:solidFill>
                  <a:srgbClr val="FF0000"/>
                </a:solidFill>
                <a:latin typeface="Arial" panose="020B0604020202020204" pitchFamily="34" charset="0"/>
              </a:rPr>
              <a:t>环状结构</a:t>
            </a:r>
            <a:r>
              <a:rPr lang="zh-CN" altLang="en-US" sz="2400">
                <a:latin typeface="Arial" panose="020B0604020202020204" pitchFamily="34" charset="0"/>
              </a:rPr>
              <a:t>，</a:t>
            </a:r>
            <a:r>
              <a:rPr lang="zh-CN" altLang="en-US" sz="2400">
                <a:solidFill>
                  <a:srgbClr val="FF0000"/>
                </a:solidFill>
                <a:latin typeface="Arial" panose="020B0604020202020204" pitchFamily="34" charset="0"/>
              </a:rPr>
              <a:t>共轭双键</a:t>
            </a:r>
            <a:r>
              <a:rPr lang="zh-CN" altLang="en-US" sz="2400">
                <a:latin typeface="Arial" panose="020B0604020202020204" pitchFamily="34" charset="0"/>
              </a:rPr>
              <a:t>或在侧链上引入</a:t>
            </a:r>
            <a:r>
              <a:rPr lang="zh-CN" altLang="en-US" sz="2400">
                <a:solidFill>
                  <a:srgbClr val="FF0000"/>
                </a:solidFill>
                <a:latin typeface="Arial" panose="020B0604020202020204" pitchFamily="34" charset="0"/>
              </a:rPr>
              <a:t>庞大的刚性取代基</a:t>
            </a:r>
            <a:r>
              <a:rPr lang="zh-CN" altLang="en-US" sz="2400">
                <a:latin typeface="Arial" panose="020B0604020202020204" pitchFamily="34" charset="0"/>
              </a:rPr>
              <a:t>），可以使分子链的构象在熔融前后变化较小，即熵变化较小，故使熔点提高。</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a:extLst>
              <a:ext uri="{FF2B5EF4-FFF2-40B4-BE49-F238E27FC236}">
                <a16:creationId xmlns:a16="http://schemas.microsoft.com/office/drawing/2014/main" id="{F92F71C6-009A-4537-9CB0-281FAE1309D7}"/>
              </a:ext>
            </a:extLst>
          </p:cNvPr>
          <p:cNvSpPr>
            <a:spLocks noGrp="1"/>
          </p:cNvSpPr>
          <p:nvPr>
            <p:ph type="sldNum" sz="quarter" idx="12"/>
          </p:nvPr>
        </p:nvSpPr>
        <p:spPr/>
        <p:txBody>
          <a:bodyPr/>
          <a:lstStyle/>
          <a:p>
            <a:fld id="{0E4FFF68-2DA2-4D5A-85B4-D05182181C27}" type="slidenum">
              <a:rPr lang="en-US" altLang="zh-CN"/>
              <a:pPr/>
              <a:t>124</a:t>
            </a:fld>
            <a:endParaRPr lang="en-US" altLang="zh-CN"/>
          </a:p>
        </p:txBody>
      </p:sp>
      <p:sp>
        <p:nvSpPr>
          <p:cNvPr id="871426" name="Rectangle 2">
            <a:extLst>
              <a:ext uri="{FF2B5EF4-FFF2-40B4-BE49-F238E27FC236}">
                <a16:creationId xmlns:a16="http://schemas.microsoft.com/office/drawing/2014/main" id="{30A4BF76-E7BA-4AF1-9320-79248FB4E3C5}"/>
              </a:ext>
            </a:extLst>
          </p:cNvPr>
          <p:cNvSpPr>
            <a:spLocks noGrp="1" noChangeArrowheads="1"/>
          </p:cNvSpPr>
          <p:nvPr>
            <p:ph type="title"/>
          </p:nvPr>
        </p:nvSpPr>
        <p:spPr>
          <a:xfrm>
            <a:off x="468313" y="765175"/>
            <a:ext cx="7907337" cy="608013"/>
          </a:xfrm>
        </p:spPr>
        <p:txBody>
          <a:bodyPr/>
          <a:lstStyle/>
          <a:p>
            <a:r>
              <a:rPr lang="zh-CN" altLang="en-US" sz="3600" b="1">
                <a:solidFill>
                  <a:srgbClr val="FF0000"/>
                </a:solidFill>
                <a:ea typeface="楷体_GB2312" pitchFamily="1" charset="-122"/>
              </a:rPr>
              <a:t>分子链的刚性对熔点的影响</a:t>
            </a:r>
          </a:p>
        </p:txBody>
      </p:sp>
      <p:sp>
        <p:nvSpPr>
          <p:cNvPr id="871427" name="Text Box 3">
            <a:extLst>
              <a:ext uri="{FF2B5EF4-FFF2-40B4-BE49-F238E27FC236}">
                <a16:creationId xmlns:a16="http://schemas.microsoft.com/office/drawing/2014/main" id="{FB891617-3563-470B-90DE-97A883611150}"/>
              </a:ext>
            </a:extLst>
          </p:cNvPr>
          <p:cNvSpPr txBox="1">
            <a:spLocks noChangeArrowheads="1"/>
          </p:cNvSpPr>
          <p:nvPr/>
        </p:nvSpPr>
        <p:spPr bwMode="auto">
          <a:xfrm>
            <a:off x="3851275" y="1844675"/>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solidFill>
                  <a:srgbClr val="3333FF"/>
                </a:solidFill>
                <a:latin typeface="Times New Roman" panose="02020603050405020304" pitchFamily="18" charset="0"/>
                <a:ea typeface="宋体" panose="02010600030101010101" pitchFamily="2" charset="-122"/>
              </a:rPr>
              <a:t>T</a:t>
            </a:r>
            <a:r>
              <a:rPr lang="en-US" altLang="zh-CN" sz="2800" i="1" baseline="-25000">
                <a:solidFill>
                  <a:srgbClr val="3333FF"/>
                </a:solidFill>
                <a:latin typeface="Times New Roman" panose="02020603050405020304" pitchFamily="18" charset="0"/>
                <a:ea typeface="宋体" panose="02010600030101010101" pitchFamily="2" charset="-122"/>
              </a:rPr>
              <a:t>m</a:t>
            </a:r>
            <a:r>
              <a:rPr lang="en-US" altLang="zh-CN" sz="2800" i="1">
                <a:solidFill>
                  <a:srgbClr val="3333FF"/>
                </a:solidFill>
                <a:latin typeface="Times New Roman" panose="02020603050405020304" pitchFamily="18" charset="0"/>
                <a:ea typeface="宋体" panose="02010600030101010101" pitchFamily="2" charset="-122"/>
              </a:rPr>
              <a:t>=146</a:t>
            </a:r>
            <a:r>
              <a:rPr lang="en-US" altLang="zh-CN" sz="280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800">
              <a:solidFill>
                <a:srgbClr val="3333FF"/>
              </a:solidFill>
              <a:latin typeface="Times New Roman" panose="02020603050405020304" pitchFamily="18" charset="0"/>
              <a:ea typeface="宋体" panose="02010600030101010101" pitchFamily="2" charset="-122"/>
            </a:endParaRPr>
          </a:p>
        </p:txBody>
      </p:sp>
      <p:graphicFrame>
        <p:nvGraphicFramePr>
          <p:cNvPr id="871428" name="Object 4">
            <a:extLst>
              <a:ext uri="{FF2B5EF4-FFF2-40B4-BE49-F238E27FC236}">
                <a16:creationId xmlns:a16="http://schemas.microsoft.com/office/drawing/2014/main" id="{3F23C161-CC19-4B42-A221-3AC0DAE9B08B}"/>
              </a:ext>
            </a:extLst>
          </p:cNvPr>
          <p:cNvGraphicFramePr>
            <a:graphicFrameLocks noChangeAspect="1"/>
          </p:cNvGraphicFramePr>
          <p:nvPr/>
        </p:nvGraphicFramePr>
        <p:xfrm>
          <a:off x="827088" y="2636838"/>
          <a:ext cx="3398837" cy="744537"/>
        </p:xfrm>
        <a:graphic>
          <a:graphicData uri="http://schemas.openxmlformats.org/presentationml/2006/ole">
            <mc:AlternateContent xmlns:mc="http://schemas.openxmlformats.org/markup-compatibility/2006">
              <mc:Choice xmlns:v="urn:schemas-microsoft-com:vml" Requires="v">
                <p:oleObj spid="_x0000_s871681" name="CS ChemDraw Drawing" r:id="rId4" imgW="3398400" imgH="744120" progId="ChemDraw.Document.4.5">
                  <p:embed/>
                </p:oleObj>
              </mc:Choice>
              <mc:Fallback>
                <p:oleObj name="CS ChemDraw Drawing" r:id="rId4" imgW="3398400" imgH="744120" progId="ChemDraw.Document.4.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636838"/>
                        <a:ext cx="3398837" cy="744537"/>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1429" name="Text Box 5">
            <a:extLst>
              <a:ext uri="{FF2B5EF4-FFF2-40B4-BE49-F238E27FC236}">
                <a16:creationId xmlns:a16="http://schemas.microsoft.com/office/drawing/2014/main" id="{A72E6373-9E74-44D3-BAD6-F7BA05FD9DFC}"/>
              </a:ext>
            </a:extLst>
          </p:cNvPr>
          <p:cNvSpPr txBox="1">
            <a:spLocks noChangeArrowheads="1"/>
          </p:cNvSpPr>
          <p:nvPr/>
        </p:nvSpPr>
        <p:spPr bwMode="auto">
          <a:xfrm>
            <a:off x="5003800" y="2708275"/>
            <a:ext cx="2160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solidFill>
                  <a:srgbClr val="3333FF"/>
                </a:solidFill>
                <a:latin typeface="Times New Roman" panose="02020603050405020304" pitchFamily="18" charset="0"/>
                <a:ea typeface="宋体" panose="02010600030101010101" pitchFamily="2" charset="-122"/>
              </a:rPr>
              <a:t>T</a:t>
            </a:r>
            <a:r>
              <a:rPr lang="en-US" altLang="zh-CN" sz="2800" i="1" baseline="-25000">
                <a:solidFill>
                  <a:srgbClr val="3333FF"/>
                </a:solidFill>
                <a:latin typeface="Times New Roman" panose="02020603050405020304" pitchFamily="18" charset="0"/>
                <a:ea typeface="宋体" panose="02010600030101010101" pitchFamily="2" charset="-122"/>
              </a:rPr>
              <a:t>m</a:t>
            </a:r>
            <a:r>
              <a:rPr lang="en-US" altLang="zh-CN" sz="2800" i="1">
                <a:solidFill>
                  <a:srgbClr val="3333FF"/>
                </a:solidFill>
                <a:latin typeface="Times New Roman" panose="02020603050405020304" pitchFamily="18" charset="0"/>
                <a:ea typeface="宋体" panose="02010600030101010101" pitchFamily="2" charset="-122"/>
              </a:rPr>
              <a:t>=375</a:t>
            </a:r>
            <a:r>
              <a:rPr lang="en-US" altLang="zh-CN" sz="280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800">
              <a:solidFill>
                <a:srgbClr val="3333FF"/>
              </a:solidFill>
              <a:latin typeface="Times New Roman" panose="02020603050405020304" pitchFamily="18" charset="0"/>
              <a:ea typeface="宋体" panose="02010600030101010101" pitchFamily="2" charset="-122"/>
            </a:endParaRPr>
          </a:p>
        </p:txBody>
      </p:sp>
      <p:sp>
        <p:nvSpPr>
          <p:cNvPr id="871430" name="Text Box 6">
            <a:extLst>
              <a:ext uri="{FF2B5EF4-FFF2-40B4-BE49-F238E27FC236}">
                <a16:creationId xmlns:a16="http://schemas.microsoft.com/office/drawing/2014/main" id="{866C9D71-25A8-4AA0-95AA-0FFFFCFBACF2}"/>
              </a:ext>
            </a:extLst>
          </p:cNvPr>
          <p:cNvSpPr txBox="1">
            <a:spLocks noChangeArrowheads="1"/>
          </p:cNvSpPr>
          <p:nvPr/>
        </p:nvSpPr>
        <p:spPr bwMode="auto">
          <a:xfrm>
            <a:off x="6084888" y="4005263"/>
            <a:ext cx="2087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solidFill>
                  <a:srgbClr val="3333FF"/>
                </a:solidFill>
                <a:latin typeface="Times New Roman" panose="02020603050405020304" pitchFamily="18" charset="0"/>
                <a:ea typeface="宋体" panose="02010600030101010101" pitchFamily="2" charset="-122"/>
              </a:rPr>
              <a:t>T</a:t>
            </a:r>
            <a:r>
              <a:rPr lang="en-US" altLang="zh-CN" sz="2800" i="1" baseline="-25000">
                <a:solidFill>
                  <a:srgbClr val="3333FF"/>
                </a:solidFill>
                <a:latin typeface="Times New Roman" panose="02020603050405020304" pitchFamily="18" charset="0"/>
                <a:ea typeface="宋体" panose="02010600030101010101" pitchFamily="2" charset="-122"/>
              </a:rPr>
              <a:t>m</a:t>
            </a:r>
            <a:r>
              <a:rPr lang="en-US" altLang="zh-CN" sz="2800" i="1">
                <a:solidFill>
                  <a:srgbClr val="3333FF"/>
                </a:solidFill>
                <a:latin typeface="Times New Roman" panose="02020603050405020304" pitchFamily="18" charset="0"/>
                <a:ea typeface="宋体" panose="02010600030101010101" pitchFamily="2" charset="-122"/>
              </a:rPr>
              <a:t>=265</a:t>
            </a:r>
            <a:r>
              <a:rPr lang="en-US" altLang="zh-CN" sz="280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800">
              <a:solidFill>
                <a:srgbClr val="3333FF"/>
              </a:solidFill>
              <a:latin typeface="Times New Roman" panose="02020603050405020304" pitchFamily="18" charset="0"/>
              <a:ea typeface="宋体" panose="02010600030101010101" pitchFamily="2" charset="-122"/>
            </a:endParaRPr>
          </a:p>
        </p:txBody>
      </p:sp>
      <p:graphicFrame>
        <p:nvGraphicFramePr>
          <p:cNvPr id="871431" name="Object 7">
            <a:extLst>
              <a:ext uri="{FF2B5EF4-FFF2-40B4-BE49-F238E27FC236}">
                <a16:creationId xmlns:a16="http://schemas.microsoft.com/office/drawing/2014/main" id="{9CFC972A-C041-4480-B98B-1F999CC933D3}"/>
              </a:ext>
            </a:extLst>
          </p:cNvPr>
          <p:cNvGraphicFramePr>
            <a:graphicFrameLocks noChangeAspect="1"/>
          </p:cNvGraphicFramePr>
          <p:nvPr/>
        </p:nvGraphicFramePr>
        <p:xfrm>
          <a:off x="755650" y="3716338"/>
          <a:ext cx="4724400" cy="982662"/>
        </p:xfrm>
        <a:graphic>
          <a:graphicData uri="http://schemas.openxmlformats.org/presentationml/2006/ole">
            <mc:AlternateContent xmlns:mc="http://schemas.openxmlformats.org/markup-compatibility/2006">
              <mc:Choice xmlns:v="urn:schemas-microsoft-com:vml" Requires="v">
                <p:oleObj spid="_x0000_s871682" name="CS ChemDraw Drawing" r:id="rId6" imgW="3609360" imgH="751680" progId="ChemDraw.Document.4.0">
                  <p:embed/>
                </p:oleObj>
              </mc:Choice>
              <mc:Fallback>
                <p:oleObj name="CS ChemDraw Drawing" r:id="rId6" imgW="3609360" imgH="751680" progId="ChemDraw.Document.4.0">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3716338"/>
                        <a:ext cx="4724400" cy="9826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1432" name="Object 8">
            <a:extLst>
              <a:ext uri="{FF2B5EF4-FFF2-40B4-BE49-F238E27FC236}">
                <a16:creationId xmlns:a16="http://schemas.microsoft.com/office/drawing/2014/main" id="{86DB0D5D-8B84-47E5-B05F-9141D79D3234}"/>
              </a:ext>
            </a:extLst>
          </p:cNvPr>
          <p:cNvGraphicFramePr>
            <a:graphicFrameLocks noChangeAspect="1"/>
          </p:cNvGraphicFramePr>
          <p:nvPr/>
        </p:nvGraphicFramePr>
        <p:xfrm>
          <a:off x="755650" y="5229225"/>
          <a:ext cx="6019800" cy="808038"/>
        </p:xfrm>
        <a:graphic>
          <a:graphicData uri="http://schemas.openxmlformats.org/presentationml/2006/ole">
            <mc:AlternateContent xmlns:mc="http://schemas.openxmlformats.org/markup-compatibility/2006">
              <mc:Choice xmlns:v="urn:schemas-microsoft-com:vml" Requires="v">
                <p:oleObj spid="_x0000_s871683" name="CS ChemDraw Drawing" r:id="rId8" imgW="5582880" imgH="749160" progId="ChemDraw.Document.4.0">
                  <p:embed/>
                </p:oleObj>
              </mc:Choice>
              <mc:Fallback>
                <p:oleObj name="CS ChemDraw Drawing" r:id="rId8" imgW="5582880" imgH="749160" progId="ChemDraw.Document.4.0">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5229225"/>
                        <a:ext cx="6019800" cy="808038"/>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1433" name="Text Box 9">
            <a:extLst>
              <a:ext uri="{FF2B5EF4-FFF2-40B4-BE49-F238E27FC236}">
                <a16:creationId xmlns:a16="http://schemas.microsoft.com/office/drawing/2014/main" id="{360910F1-C8E9-4B67-8460-256EDA6ACE13}"/>
              </a:ext>
            </a:extLst>
          </p:cNvPr>
          <p:cNvSpPr txBox="1">
            <a:spLocks noChangeArrowheads="1"/>
          </p:cNvSpPr>
          <p:nvPr/>
        </p:nvSpPr>
        <p:spPr bwMode="auto">
          <a:xfrm>
            <a:off x="6877050" y="5445125"/>
            <a:ext cx="1958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solidFill>
                  <a:srgbClr val="3333FF"/>
                </a:solidFill>
                <a:latin typeface="Times New Roman" panose="02020603050405020304" pitchFamily="18" charset="0"/>
                <a:ea typeface="宋体" panose="02010600030101010101" pitchFamily="2" charset="-122"/>
              </a:rPr>
              <a:t>T</a:t>
            </a:r>
            <a:r>
              <a:rPr lang="en-US" altLang="zh-CN" sz="2800" i="1" baseline="-25000">
                <a:solidFill>
                  <a:srgbClr val="3333FF"/>
                </a:solidFill>
                <a:latin typeface="Times New Roman" panose="02020603050405020304" pitchFamily="18" charset="0"/>
                <a:ea typeface="宋体" panose="02010600030101010101" pitchFamily="2" charset="-122"/>
              </a:rPr>
              <a:t>m</a:t>
            </a:r>
            <a:r>
              <a:rPr lang="en-US" altLang="zh-CN" sz="2800" i="1">
                <a:solidFill>
                  <a:srgbClr val="3333FF"/>
                </a:solidFill>
                <a:latin typeface="Times New Roman" panose="02020603050405020304" pitchFamily="18" charset="0"/>
                <a:ea typeface="宋体" panose="02010600030101010101" pitchFamily="2" charset="-122"/>
              </a:rPr>
              <a:t>=430</a:t>
            </a:r>
            <a:r>
              <a:rPr lang="en-US" altLang="zh-CN" sz="280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2800">
              <a:solidFill>
                <a:srgbClr val="3333FF"/>
              </a:solidFill>
              <a:latin typeface="Times New Roman" panose="02020603050405020304" pitchFamily="18" charset="0"/>
              <a:ea typeface="宋体" panose="02010600030101010101" pitchFamily="2" charset="-122"/>
            </a:endParaRPr>
          </a:p>
        </p:txBody>
      </p:sp>
      <p:sp>
        <p:nvSpPr>
          <p:cNvPr id="871434" name="Text Box 10">
            <a:extLst>
              <a:ext uri="{FF2B5EF4-FFF2-40B4-BE49-F238E27FC236}">
                <a16:creationId xmlns:a16="http://schemas.microsoft.com/office/drawing/2014/main" id="{C92C110B-15A0-400F-A311-C5CC7C857112}"/>
              </a:ext>
            </a:extLst>
          </p:cNvPr>
          <p:cNvSpPr txBox="1">
            <a:spLocks noChangeArrowheads="1"/>
          </p:cNvSpPr>
          <p:nvPr/>
        </p:nvSpPr>
        <p:spPr bwMode="auto">
          <a:xfrm>
            <a:off x="1116013" y="1700213"/>
            <a:ext cx="2133600"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0">
                <a:latin typeface="Times New Roman" panose="02020603050405020304" pitchFamily="18" charset="0"/>
                <a:ea typeface="宋体" panose="02010600030101010101" pitchFamily="2" charset="-122"/>
              </a:rPr>
              <a:t>-CH</a:t>
            </a:r>
            <a:r>
              <a:rPr lang="en-US" altLang="zh-CN" sz="2400" b="0" baseline="-25000">
                <a:latin typeface="Times New Roman" panose="02020603050405020304" pitchFamily="18" charset="0"/>
                <a:ea typeface="宋体" panose="02010600030101010101" pitchFamily="2" charset="-122"/>
              </a:rPr>
              <a:t>2</a:t>
            </a:r>
            <a:r>
              <a:rPr lang="en-US" altLang="zh-CN" sz="2400" b="0">
                <a:latin typeface="Times New Roman" panose="02020603050405020304" pitchFamily="18" charset="0"/>
                <a:ea typeface="宋体" panose="02010600030101010101" pitchFamily="2" charset="-122"/>
              </a:rPr>
              <a:t>-CH</a:t>
            </a:r>
            <a:r>
              <a:rPr lang="en-US" altLang="zh-CN" sz="2400" b="0" baseline="-25000">
                <a:latin typeface="Times New Roman" panose="02020603050405020304" pitchFamily="18" charset="0"/>
                <a:ea typeface="宋体" panose="02010600030101010101" pitchFamily="2" charset="-122"/>
              </a:rPr>
              <a:t>2</a:t>
            </a:r>
            <a:r>
              <a:rPr lang="en-US" altLang="zh-CN" sz="2400" b="0">
                <a:latin typeface="Times New Roman" panose="02020603050405020304" pitchFamily="18" charset="0"/>
                <a:ea typeface="宋体" panose="02010600030101010101" pitchFamily="2" charset="-122"/>
              </a:rPr>
              <a:t>-</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4">
            <a:extLst>
              <a:ext uri="{FF2B5EF4-FFF2-40B4-BE49-F238E27FC236}">
                <a16:creationId xmlns:a16="http://schemas.microsoft.com/office/drawing/2014/main" id="{E8B1FF34-78E6-4BF9-99C1-6E36DD5DC889}"/>
              </a:ext>
            </a:extLst>
          </p:cNvPr>
          <p:cNvSpPr>
            <a:spLocks noGrp="1"/>
          </p:cNvSpPr>
          <p:nvPr>
            <p:ph type="sldNum" sz="quarter" idx="12"/>
          </p:nvPr>
        </p:nvSpPr>
        <p:spPr/>
        <p:txBody>
          <a:bodyPr/>
          <a:lstStyle/>
          <a:p>
            <a:fld id="{50589371-1E0D-4E49-A164-AFA00136A80C}" type="slidenum">
              <a:rPr lang="en-US" altLang="zh-CN"/>
              <a:pPr/>
              <a:t>125</a:t>
            </a:fld>
            <a:endParaRPr lang="en-US" altLang="zh-CN"/>
          </a:p>
        </p:txBody>
      </p:sp>
      <p:sp>
        <p:nvSpPr>
          <p:cNvPr id="868354" name="Rectangle 2">
            <a:extLst>
              <a:ext uri="{FF2B5EF4-FFF2-40B4-BE49-F238E27FC236}">
                <a16:creationId xmlns:a16="http://schemas.microsoft.com/office/drawing/2014/main" id="{6187C6F7-4491-4782-B3C2-44764C096EA3}"/>
              </a:ext>
            </a:extLst>
          </p:cNvPr>
          <p:cNvSpPr>
            <a:spLocks noGrp="1" noChangeArrowheads="1"/>
          </p:cNvSpPr>
          <p:nvPr>
            <p:ph type="title"/>
          </p:nvPr>
        </p:nvSpPr>
        <p:spPr>
          <a:xfrm>
            <a:off x="684213" y="692150"/>
            <a:ext cx="5903912" cy="684213"/>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zh-CN" altLang="en-US" sz="3600" b="1">
                <a:solidFill>
                  <a:srgbClr val="FF0000"/>
                </a:solidFill>
                <a:ea typeface="楷体_GB2312" pitchFamily="1" charset="-122"/>
              </a:rPr>
              <a:t>侧基体积增加，熔点升高</a:t>
            </a:r>
          </a:p>
        </p:txBody>
      </p:sp>
      <p:graphicFrame>
        <p:nvGraphicFramePr>
          <p:cNvPr id="868355" name="Object 3">
            <a:extLst>
              <a:ext uri="{FF2B5EF4-FFF2-40B4-BE49-F238E27FC236}">
                <a16:creationId xmlns:a16="http://schemas.microsoft.com/office/drawing/2014/main" id="{3824573F-54FF-42BB-944D-F5B28C3DC54E}"/>
              </a:ext>
            </a:extLst>
          </p:cNvPr>
          <p:cNvGraphicFramePr>
            <a:graphicFrameLocks noChangeAspect="1"/>
          </p:cNvGraphicFramePr>
          <p:nvPr/>
        </p:nvGraphicFramePr>
        <p:xfrm>
          <a:off x="1547813" y="1989138"/>
          <a:ext cx="2281237" cy="274637"/>
        </p:xfrm>
        <a:graphic>
          <a:graphicData uri="http://schemas.openxmlformats.org/presentationml/2006/ole">
            <mc:AlternateContent xmlns:mc="http://schemas.openxmlformats.org/markup-compatibility/2006">
              <mc:Choice xmlns:v="urn:schemas-microsoft-com:vml" Requires="v">
                <p:oleObj spid="_x0000_s868691" name="CS ChemDraw Drawing" r:id="rId4" imgW="2280600" imgH="274320" progId="ChemDraw.Document.4.5">
                  <p:embed/>
                </p:oleObj>
              </mc:Choice>
              <mc:Fallback>
                <p:oleObj name="CS ChemDraw Drawing" r:id="rId4" imgW="2280600" imgH="274320" progId="ChemDraw.Document.4.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1989138"/>
                        <a:ext cx="2281237" cy="274637"/>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8356" name="Text Box 4">
            <a:extLst>
              <a:ext uri="{FF2B5EF4-FFF2-40B4-BE49-F238E27FC236}">
                <a16:creationId xmlns:a16="http://schemas.microsoft.com/office/drawing/2014/main" id="{339CAB60-9022-4A1D-B646-D7DDFF0163B5}"/>
              </a:ext>
            </a:extLst>
          </p:cNvPr>
          <p:cNvSpPr txBox="1">
            <a:spLocks noChangeArrowheads="1"/>
          </p:cNvSpPr>
          <p:nvPr/>
        </p:nvSpPr>
        <p:spPr bwMode="auto">
          <a:xfrm>
            <a:off x="1600200" y="2849563"/>
            <a:ext cx="2251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T</a:t>
            </a:r>
            <a:r>
              <a:rPr lang="en-US" altLang="zh-CN" sz="3200" b="0" i="1" baseline="-25000">
                <a:solidFill>
                  <a:srgbClr val="3333FF"/>
                </a:solidFill>
                <a:latin typeface="Times New Roman" panose="02020603050405020304" pitchFamily="18" charset="0"/>
                <a:ea typeface="宋体" panose="02010600030101010101" pitchFamily="2" charset="-122"/>
              </a:rPr>
              <a:t>m</a:t>
            </a:r>
            <a:r>
              <a:rPr lang="en-US" altLang="zh-CN" sz="3200" b="0" i="1">
                <a:solidFill>
                  <a:srgbClr val="3333FF"/>
                </a:solidFill>
                <a:latin typeface="Times New Roman" panose="02020603050405020304" pitchFamily="18" charset="0"/>
                <a:ea typeface="宋体" panose="02010600030101010101" pitchFamily="2" charset="-122"/>
              </a:rPr>
              <a:t>=146</a:t>
            </a:r>
            <a:r>
              <a:rPr lang="en-US" altLang="zh-CN" sz="3200" b="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3200" b="0">
              <a:solidFill>
                <a:srgbClr val="3333FF"/>
              </a:solidFill>
              <a:latin typeface="Times New Roman" panose="02020603050405020304" pitchFamily="18" charset="0"/>
              <a:ea typeface="宋体" panose="02010600030101010101" pitchFamily="2" charset="-122"/>
            </a:endParaRPr>
          </a:p>
        </p:txBody>
      </p:sp>
      <p:graphicFrame>
        <p:nvGraphicFramePr>
          <p:cNvPr id="868357" name="Object 5">
            <a:extLst>
              <a:ext uri="{FF2B5EF4-FFF2-40B4-BE49-F238E27FC236}">
                <a16:creationId xmlns:a16="http://schemas.microsoft.com/office/drawing/2014/main" id="{074EDA20-4E4E-4502-9E68-413E516297CE}"/>
              </a:ext>
            </a:extLst>
          </p:cNvPr>
          <p:cNvGraphicFramePr>
            <a:graphicFrameLocks noChangeAspect="1"/>
          </p:cNvGraphicFramePr>
          <p:nvPr/>
        </p:nvGraphicFramePr>
        <p:xfrm>
          <a:off x="4953000" y="1935163"/>
          <a:ext cx="2281238" cy="898525"/>
        </p:xfrm>
        <a:graphic>
          <a:graphicData uri="http://schemas.openxmlformats.org/presentationml/2006/ole">
            <mc:AlternateContent xmlns:mc="http://schemas.openxmlformats.org/markup-compatibility/2006">
              <mc:Choice xmlns:v="urn:schemas-microsoft-com:vml" Requires="v">
                <p:oleObj spid="_x0000_s868692" name="CS ChemDraw Drawing" r:id="rId6" imgW="2280600" imgH="898920" progId="ChemDraw.Document.4.5">
                  <p:embed/>
                </p:oleObj>
              </mc:Choice>
              <mc:Fallback>
                <p:oleObj name="CS ChemDraw Drawing" r:id="rId6" imgW="2280600" imgH="898920" progId="ChemDraw.Document.4.5">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935163"/>
                        <a:ext cx="2281238" cy="898525"/>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8358" name="Text Box 6">
            <a:extLst>
              <a:ext uri="{FF2B5EF4-FFF2-40B4-BE49-F238E27FC236}">
                <a16:creationId xmlns:a16="http://schemas.microsoft.com/office/drawing/2014/main" id="{1EFA2180-34DB-4879-8514-00A7AD5F05F9}"/>
              </a:ext>
            </a:extLst>
          </p:cNvPr>
          <p:cNvSpPr txBox="1">
            <a:spLocks noChangeArrowheads="1"/>
          </p:cNvSpPr>
          <p:nvPr/>
        </p:nvSpPr>
        <p:spPr bwMode="auto">
          <a:xfrm>
            <a:off x="5029200" y="3001963"/>
            <a:ext cx="2495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T</a:t>
            </a:r>
            <a:r>
              <a:rPr lang="en-US" altLang="zh-CN" sz="3200" b="0" i="1" baseline="-25000">
                <a:solidFill>
                  <a:srgbClr val="3333FF"/>
                </a:solidFill>
                <a:latin typeface="Times New Roman" panose="02020603050405020304" pitchFamily="18" charset="0"/>
                <a:ea typeface="宋体" panose="02010600030101010101" pitchFamily="2" charset="-122"/>
              </a:rPr>
              <a:t>m</a:t>
            </a:r>
            <a:r>
              <a:rPr lang="en-US" altLang="zh-CN" sz="3200" b="0" i="1">
                <a:solidFill>
                  <a:srgbClr val="3333FF"/>
                </a:solidFill>
                <a:latin typeface="Times New Roman" panose="02020603050405020304" pitchFamily="18" charset="0"/>
                <a:ea typeface="宋体" panose="02010600030101010101" pitchFamily="2" charset="-122"/>
              </a:rPr>
              <a:t>=176</a:t>
            </a:r>
            <a:r>
              <a:rPr lang="en-US" altLang="zh-CN" sz="3200" b="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3200" b="0">
              <a:solidFill>
                <a:srgbClr val="3333FF"/>
              </a:solidFill>
              <a:latin typeface="Times New Roman" panose="02020603050405020304" pitchFamily="18" charset="0"/>
              <a:ea typeface="宋体" panose="02010600030101010101" pitchFamily="2" charset="-122"/>
            </a:endParaRPr>
          </a:p>
        </p:txBody>
      </p:sp>
      <p:graphicFrame>
        <p:nvGraphicFramePr>
          <p:cNvPr id="868359" name="Object 7">
            <a:extLst>
              <a:ext uri="{FF2B5EF4-FFF2-40B4-BE49-F238E27FC236}">
                <a16:creationId xmlns:a16="http://schemas.microsoft.com/office/drawing/2014/main" id="{73F6D70A-42BC-4784-A051-2DBCE40268A8}"/>
              </a:ext>
            </a:extLst>
          </p:cNvPr>
          <p:cNvGraphicFramePr>
            <a:graphicFrameLocks noChangeAspect="1"/>
          </p:cNvGraphicFramePr>
          <p:nvPr/>
        </p:nvGraphicFramePr>
        <p:xfrm>
          <a:off x="1524000" y="3916363"/>
          <a:ext cx="2435225" cy="1600200"/>
        </p:xfrm>
        <a:graphic>
          <a:graphicData uri="http://schemas.openxmlformats.org/presentationml/2006/ole">
            <mc:AlternateContent xmlns:mc="http://schemas.openxmlformats.org/markup-compatibility/2006">
              <mc:Choice xmlns:v="urn:schemas-microsoft-com:vml" Requires="v">
                <p:oleObj spid="_x0000_s868693" name="CS ChemDraw Drawing" r:id="rId8" imgW="2435760" imgH="1600200" progId="ChemDraw.Document.4.5">
                  <p:embed/>
                </p:oleObj>
              </mc:Choice>
              <mc:Fallback>
                <p:oleObj name="CS ChemDraw Drawing" r:id="rId8" imgW="2435760" imgH="1600200" progId="ChemDraw.Document.4.5">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3916363"/>
                        <a:ext cx="2435225" cy="1600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8360" name="Text Box 8">
            <a:extLst>
              <a:ext uri="{FF2B5EF4-FFF2-40B4-BE49-F238E27FC236}">
                <a16:creationId xmlns:a16="http://schemas.microsoft.com/office/drawing/2014/main" id="{1204BB3A-1932-480E-94B1-A30D0C4DEB1C}"/>
              </a:ext>
            </a:extLst>
          </p:cNvPr>
          <p:cNvSpPr txBox="1">
            <a:spLocks noChangeArrowheads="1"/>
          </p:cNvSpPr>
          <p:nvPr/>
        </p:nvSpPr>
        <p:spPr bwMode="auto">
          <a:xfrm>
            <a:off x="1752600" y="5821363"/>
            <a:ext cx="2314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T</a:t>
            </a:r>
            <a:r>
              <a:rPr lang="en-US" altLang="zh-CN" sz="3200" b="0" i="1" baseline="-25000">
                <a:solidFill>
                  <a:srgbClr val="3333FF"/>
                </a:solidFill>
                <a:latin typeface="Times New Roman" panose="02020603050405020304" pitchFamily="18" charset="0"/>
                <a:ea typeface="宋体" panose="02010600030101010101" pitchFamily="2" charset="-122"/>
              </a:rPr>
              <a:t>m</a:t>
            </a:r>
            <a:r>
              <a:rPr lang="en-US" altLang="zh-CN" sz="3200" b="0" i="1">
                <a:solidFill>
                  <a:srgbClr val="3333FF"/>
                </a:solidFill>
                <a:latin typeface="Times New Roman" panose="02020603050405020304" pitchFamily="18" charset="0"/>
                <a:ea typeface="宋体" panose="02010600030101010101" pitchFamily="2" charset="-122"/>
              </a:rPr>
              <a:t>=304</a:t>
            </a:r>
            <a:r>
              <a:rPr lang="en-US" altLang="zh-CN" sz="3200" b="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3200" b="0">
              <a:solidFill>
                <a:srgbClr val="3333FF"/>
              </a:solidFill>
              <a:latin typeface="Times New Roman" panose="02020603050405020304" pitchFamily="18" charset="0"/>
              <a:ea typeface="宋体" panose="02010600030101010101" pitchFamily="2" charset="-122"/>
            </a:endParaRPr>
          </a:p>
        </p:txBody>
      </p:sp>
      <p:graphicFrame>
        <p:nvGraphicFramePr>
          <p:cNvPr id="868361" name="Object 9">
            <a:extLst>
              <a:ext uri="{FF2B5EF4-FFF2-40B4-BE49-F238E27FC236}">
                <a16:creationId xmlns:a16="http://schemas.microsoft.com/office/drawing/2014/main" id="{DF4746E3-AE57-4655-A236-8825FDF7B4E6}"/>
              </a:ext>
            </a:extLst>
          </p:cNvPr>
          <p:cNvGraphicFramePr>
            <a:graphicFrameLocks noChangeAspect="1"/>
          </p:cNvGraphicFramePr>
          <p:nvPr/>
        </p:nvGraphicFramePr>
        <p:xfrm>
          <a:off x="5029200" y="3840163"/>
          <a:ext cx="2435225" cy="1600200"/>
        </p:xfrm>
        <a:graphic>
          <a:graphicData uri="http://schemas.openxmlformats.org/presentationml/2006/ole">
            <mc:AlternateContent xmlns:mc="http://schemas.openxmlformats.org/markup-compatibility/2006">
              <mc:Choice xmlns:v="urn:schemas-microsoft-com:vml" Requires="v">
                <p:oleObj spid="_x0000_s868694" name="CS ChemDraw Drawing" r:id="rId10" imgW="2435760" imgH="1600200" progId="ChemDraw.Document.4.5">
                  <p:embed/>
                </p:oleObj>
              </mc:Choice>
              <mc:Fallback>
                <p:oleObj name="CS ChemDraw Drawing" r:id="rId10" imgW="2435760" imgH="1600200" progId="ChemDraw.Document.4.5">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3840163"/>
                        <a:ext cx="2435225" cy="1600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8362" name="Text Box 10">
            <a:extLst>
              <a:ext uri="{FF2B5EF4-FFF2-40B4-BE49-F238E27FC236}">
                <a16:creationId xmlns:a16="http://schemas.microsoft.com/office/drawing/2014/main" id="{2DF41B17-3CE2-4593-829E-B705FFBA3219}"/>
              </a:ext>
            </a:extLst>
          </p:cNvPr>
          <p:cNvSpPr txBox="1">
            <a:spLocks noChangeArrowheads="1"/>
          </p:cNvSpPr>
          <p:nvPr/>
        </p:nvSpPr>
        <p:spPr bwMode="auto">
          <a:xfrm>
            <a:off x="5334000" y="5745163"/>
            <a:ext cx="22621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T</a:t>
            </a:r>
            <a:r>
              <a:rPr lang="en-US" altLang="zh-CN" sz="3200" b="0" i="1" baseline="-25000">
                <a:solidFill>
                  <a:srgbClr val="3333FF"/>
                </a:solidFill>
                <a:latin typeface="Times New Roman" panose="02020603050405020304" pitchFamily="18" charset="0"/>
                <a:ea typeface="宋体" panose="02010600030101010101" pitchFamily="2" charset="-122"/>
              </a:rPr>
              <a:t>m</a:t>
            </a:r>
            <a:r>
              <a:rPr lang="en-US" altLang="zh-CN" sz="3200" b="0" i="1">
                <a:solidFill>
                  <a:srgbClr val="3333FF"/>
                </a:solidFill>
                <a:latin typeface="Times New Roman" panose="02020603050405020304" pitchFamily="18" charset="0"/>
                <a:ea typeface="宋体" panose="02010600030101010101" pitchFamily="2" charset="-122"/>
              </a:rPr>
              <a:t>=320</a:t>
            </a:r>
            <a:r>
              <a:rPr lang="en-US" altLang="zh-CN" sz="3200" b="0" i="1">
                <a:solidFill>
                  <a:srgbClr val="3333FF"/>
                </a:solidFill>
                <a:latin typeface="Times New Roman" panose="02020603050405020304" pitchFamily="18" charset="0"/>
                <a:ea typeface="宋体" panose="02010600030101010101" pitchFamily="2" charset="-122"/>
                <a:cs typeface="Times New Roman" panose="02020603050405020304" pitchFamily="18" charset="0"/>
              </a:rPr>
              <a:t>°C</a:t>
            </a:r>
            <a:endParaRPr lang="en-US" altLang="zh-CN" sz="3200" b="0">
              <a:solidFill>
                <a:srgbClr val="3333FF"/>
              </a:solidFill>
              <a:latin typeface="Times New Roman" panose="02020603050405020304" pitchFamily="18" charset="0"/>
              <a:ea typeface="宋体" panose="02010600030101010101" pitchFamily="2" charset="-122"/>
            </a:endParaRP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5A39EDAF-51CC-4B6C-88F0-608028910C07}"/>
              </a:ext>
            </a:extLst>
          </p:cNvPr>
          <p:cNvSpPr>
            <a:spLocks noGrp="1"/>
          </p:cNvSpPr>
          <p:nvPr>
            <p:ph type="sldNum" sz="quarter" idx="12"/>
          </p:nvPr>
        </p:nvSpPr>
        <p:spPr/>
        <p:txBody>
          <a:bodyPr/>
          <a:lstStyle/>
          <a:p>
            <a:fld id="{50916871-AA4E-4F3A-ACA8-31DF928B5FC5}" type="slidenum">
              <a:rPr lang="en-US" altLang="zh-CN"/>
              <a:pPr/>
              <a:t>126</a:t>
            </a:fld>
            <a:endParaRPr lang="en-US" altLang="zh-CN"/>
          </a:p>
        </p:txBody>
      </p:sp>
      <p:sp>
        <p:nvSpPr>
          <p:cNvPr id="873474" name="Rectangle 2">
            <a:extLst>
              <a:ext uri="{FF2B5EF4-FFF2-40B4-BE49-F238E27FC236}">
                <a16:creationId xmlns:a16="http://schemas.microsoft.com/office/drawing/2014/main" id="{F2003315-0AE9-48C0-98EA-BD0D72A82B03}"/>
              </a:ext>
            </a:extLst>
          </p:cNvPr>
          <p:cNvSpPr>
            <a:spLocks noGrp="1" noChangeArrowheads="1"/>
          </p:cNvSpPr>
          <p:nvPr>
            <p:ph type="title"/>
          </p:nvPr>
        </p:nvSpPr>
        <p:spPr>
          <a:xfrm>
            <a:off x="468313" y="549275"/>
            <a:ext cx="7446962" cy="574675"/>
          </a:xfrm>
        </p:spPr>
        <p:txBody>
          <a:bodyPr/>
          <a:lstStyle/>
          <a:p>
            <a:r>
              <a:rPr lang="zh-CN" altLang="en-US" sz="3200" b="1" dirty="0">
                <a:solidFill>
                  <a:srgbClr val="FF0000"/>
                </a:solidFill>
                <a:latin typeface="楷体_GB2312" pitchFamily="1" charset="-122"/>
                <a:ea typeface="楷体_GB2312" pitchFamily="1" charset="-122"/>
                <a:cs typeface="Times New Roman" panose="02020603050405020304" pitchFamily="18" charset="0"/>
              </a:rPr>
              <a:t>分子链的对称性和规整性</a:t>
            </a:r>
          </a:p>
        </p:txBody>
      </p:sp>
      <p:sp>
        <p:nvSpPr>
          <p:cNvPr id="873475" name="Rectangle 3">
            <a:extLst>
              <a:ext uri="{FF2B5EF4-FFF2-40B4-BE49-F238E27FC236}">
                <a16:creationId xmlns:a16="http://schemas.microsoft.com/office/drawing/2014/main" id="{CBA898F8-D50F-46D7-86B7-4B451CAD64AF}"/>
              </a:ext>
            </a:extLst>
          </p:cNvPr>
          <p:cNvSpPr>
            <a:spLocks noChangeArrowheads="1"/>
          </p:cNvSpPr>
          <p:nvPr/>
        </p:nvSpPr>
        <p:spPr bwMode="auto">
          <a:xfrm>
            <a:off x="539750" y="1196975"/>
            <a:ext cx="8064500"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110000"/>
              <a:buFont typeface="Wingdings" panose="05000000000000000000" pitchFamily="2" charset="2"/>
              <a:buNone/>
            </a:pPr>
            <a:r>
              <a:rPr lang="zh-CN" altLang="en-US" sz="2400">
                <a:latin typeface="Arial" panose="020B0604020202020204" pitchFamily="34" charset="0"/>
              </a:rPr>
              <a:t>具有分子链对称性和规整性的聚合物，在熔融过程</a:t>
            </a:r>
            <a:r>
              <a:rPr lang="zh-CN" altLang="en-US" sz="2400">
                <a:latin typeface="Arial" panose="020B0604020202020204" pitchFamily="34" charset="0"/>
                <a:sym typeface="Symbol" panose="05050102010706020507" pitchFamily="18" charset="2"/>
              </a:rPr>
              <a:t></a:t>
            </a:r>
            <a:r>
              <a:rPr lang="en-US" altLang="zh-CN" sz="2400">
                <a:latin typeface="Arial" panose="020B0604020202020204" pitchFamily="34" charset="0"/>
              </a:rPr>
              <a:t>S</a:t>
            </a:r>
            <a:r>
              <a:rPr lang="zh-CN" altLang="en-US" sz="2400">
                <a:latin typeface="Arial" panose="020B0604020202020204" pitchFamily="34" charset="0"/>
              </a:rPr>
              <a:t>所发生的变化相对地较小，故具有较高的熔点。</a:t>
            </a:r>
          </a:p>
        </p:txBody>
      </p:sp>
      <p:sp>
        <p:nvSpPr>
          <p:cNvPr id="873477" name="Rectangle 5">
            <a:extLst>
              <a:ext uri="{FF2B5EF4-FFF2-40B4-BE49-F238E27FC236}">
                <a16:creationId xmlns:a16="http://schemas.microsoft.com/office/drawing/2014/main" id="{CAF62DE8-2214-4873-8657-2B43E7515BCD}"/>
              </a:ext>
            </a:extLst>
          </p:cNvPr>
          <p:cNvSpPr>
            <a:spLocks noChangeArrowheads="1"/>
          </p:cNvSpPr>
          <p:nvPr/>
        </p:nvSpPr>
        <p:spPr bwMode="auto">
          <a:xfrm>
            <a:off x="539750" y="3716338"/>
            <a:ext cx="6911975" cy="49530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anose="05000000000000000000" pitchFamily="2" charset="2"/>
              <a:buNone/>
            </a:pPr>
            <a:r>
              <a:rPr lang="zh-CN" altLang="en-US" sz="2400">
                <a:solidFill>
                  <a:srgbClr val="000066"/>
                </a:solidFill>
                <a:latin typeface="Arial" panose="020B0604020202020204" pitchFamily="34" charset="0"/>
              </a:rPr>
              <a:t>通常反式聚合物比相应的顺式聚合物的熔点高</a:t>
            </a:r>
          </a:p>
        </p:txBody>
      </p:sp>
      <p:sp>
        <p:nvSpPr>
          <p:cNvPr id="873479" name="Rectangle 7">
            <a:extLst>
              <a:ext uri="{FF2B5EF4-FFF2-40B4-BE49-F238E27FC236}">
                <a16:creationId xmlns:a16="http://schemas.microsoft.com/office/drawing/2014/main" id="{0AAC53A7-FA05-463C-A738-E2E427870127}"/>
              </a:ext>
            </a:extLst>
          </p:cNvPr>
          <p:cNvSpPr>
            <a:spLocks noChangeArrowheads="1"/>
          </p:cNvSpPr>
          <p:nvPr/>
        </p:nvSpPr>
        <p:spPr bwMode="auto">
          <a:xfrm>
            <a:off x="539750" y="2420938"/>
            <a:ext cx="8137525" cy="104457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聚邻苯二甲酸乙二酯的</a:t>
            </a:r>
            <a:r>
              <a:rPr lang="en-US" altLang="zh-CN" sz="2400"/>
              <a:t>T</a:t>
            </a:r>
            <a:r>
              <a:rPr lang="en-US" altLang="zh-CN" sz="2400" baseline="-12000"/>
              <a:t>m</a:t>
            </a:r>
            <a:r>
              <a:rPr lang="zh-CN" altLang="en-US" sz="2400"/>
              <a:t>仅为</a:t>
            </a:r>
            <a:r>
              <a:rPr lang="en-US" altLang="zh-CN" sz="2400"/>
              <a:t>110℃</a:t>
            </a:r>
            <a:r>
              <a:rPr lang="zh-CN" altLang="en-US" sz="2400"/>
              <a:t>；聚间苯二甲酸乙二酯的</a:t>
            </a:r>
            <a:r>
              <a:rPr lang="en-US" altLang="zh-CN" sz="2400"/>
              <a:t>T</a:t>
            </a:r>
            <a:r>
              <a:rPr lang="en-US" altLang="zh-CN" sz="2400" baseline="-12000"/>
              <a:t>m</a:t>
            </a:r>
            <a:r>
              <a:rPr lang="zh-CN" altLang="en-US" sz="2400"/>
              <a:t>为</a:t>
            </a:r>
            <a:r>
              <a:rPr lang="en-US" altLang="zh-CN" sz="2400"/>
              <a:t>240℃</a:t>
            </a:r>
            <a:r>
              <a:rPr lang="zh-CN" altLang="en-US" sz="2400"/>
              <a:t>；聚对苯二甲酸乙二酯的</a:t>
            </a:r>
            <a:r>
              <a:rPr lang="en-US" altLang="zh-CN" sz="2400"/>
              <a:t>T</a:t>
            </a:r>
            <a:r>
              <a:rPr lang="en-US" altLang="zh-CN" sz="2400" baseline="-12000"/>
              <a:t>m</a:t>
            </a:r>
            <a:r>
              <a:rPr lang="zh-CN" altLang="en-US" sz="2400"/>
              <a:t>为</a:t>
            </a:r>
            <a:r>
              <a:rPr lang="en-US" altLang="zh-CN" sz="2400"/>
              <a:t>267℃</a:t>
            </a:r>
            <a:r>
              <a:rPr lang="zh-CN" altLang="en-US" sz="2400"/>
              <a:t>；</a:t>
            </a:r>
          </a:p>
        </p:txBody>
      </p:sp>
      <p:sp>
        <p:nvSpPr>
          <p:cNvPr id="873480" name="Rectangle 8">
            <a:extLst>
              <a:ext uri="{FF2B5EF4-FFF2-40B4-BE49-F238E27FC236}">
                <a16:creationId xmlns:a16="http://schemas.microsoft.com/office/drawing/2014/main" id="{8AD30A68-C196-42B7-9F3E-EC169F7BC1BF}"/>
              </a:ext>
            </a:extLst>
          </p:cNvPr>
          <p:cNvSpPr>
            <a:spLocks noChangeArrowheads="1"/>
          </p:cNvSpPr>
          <p:nvPr/>
        </p:nvSpPr>
        <p:spPr bwMode="auto">
          <a:xfrm>
            <a:off x="539750" y="4437063"/>
            <a:ext cx="8137525" cy="1044575"/>
          </a:xfrm>
          <a:prstGeom prst="rect">
            <a:avLst/>
          </a:prstGeom>
          <a:solidFill>
            <a:schemeClr val="bg1"/>
          </a:solidFill>
          <a:ln w="38100">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如反式聚异戊二烯</a:t>
            </a:r>
            <a:r>
              <a:rPr lang="en-US" altLang="zh-CN" sz="2400"/>
              <a:t>(</a:t>
            </a:r>
            <a:r>
              <a:rPr lang="zh-CN" altLang="en-US" sz="2400"/>
              <a:t>杜仲胶</a:t>
            </a:r>
            <a:r>
              <a:rPr lang="en-US" altLang="zh-CN" sz="2400"/>
              <a:t>) T</a:t>
            </a:r>
            <a:r>
              <a:rPr lang="en-US" altLang="zh-CN" sz="2400" baseline="-12000"/>
              <a:t>m</a:t>
            </a:r>
            <a:r>
              <a:rPr lang="zh-CN" altLang="en-US" sz="2400"/>
              <a:t>为</a:t>
            </a:r>
            <a:r>
              <a:rPr lang="en-US" altLang="zh-CN" sz="2400"/>
              <a:t>74℃ </a:t>
            </a:r>
            <a:r>
              <a:rPr lang="zh-CN" altLang="en-US" sz="2400"/>
              <a:t>；而顺式聚异戊二烯的</a:t>
            </a:r>
            <a:r>
              <a:rPr lang="en-US" altLang="zh-CN" sz="2400"/>
              <a:t>T</a:t>
            </a:r>
            <a:r>
              <a:rPr lang="en-US" altLang="zh-CN" sz="2400" baseline="-12000"/>
              <a:t>m</a:t>
            </a:r>
            <a:r>
              <a:rPr lang="zh-CN" altLang="en-US" sz="2400"/>
              <a:t>为为</a:t>
            </a:r>
            <a:r>
              <a:rPr lang="en-US" altLang="zh-CN" sz="2400"/>
              <a:t>28℃</a:t>
            </a:r>
          </a:p>
        </p:txBody>
      </p:sp>
      <p:sp>
        <p:nvSpPr>
          <p:cNvPr id="873481" name="Rectangle 9">
            <a:extLst>
              <a:ext uri="{FF2B5EF4-FFF2-40B4-BE49-F238E27FC236}">
                <a16:creationId xmlns:a16="http://schemas.microsoft.com/office/drawing/2014/main" id="{2A6C73F3-E326-4353-B502-0B62852F9F4B}"/>
              </a:ext>
            </a:extLst>
          </p:cNvPr>
          <p:cNvSpPr>
            <a:spLocks noChangeArrowheads="1"/>
          </p:cNvSpPr>
          <p:nvPr/>
        </p:nvSpPr>
        <p:spPr bwMode="auto">
          <a:xfrm>
            <a:off x="539750" y="5589588"/>
            <a:ext cx="8064500"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110000"/>
              <a:buFont typeface="Wingdings" panose="05000000000000000000" pitchFamily="2" charset="2"/>
              <a:buNone/>
            </a:pPr>
            <a:r>
              <a:rPr lang="zh-CN" altLang="en-US" sz="2400"/>
              <a:t>等规聚丙烯的分子链在晶格中呈螺旋状构象，在熔融状态时仍能保持这种构象，因而熔融熵较小，故熔点较高 </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a:extLst>
              <a:ext uri="{FF2B5EF4-FFF2-40B4-BE49-F238E27FC236}">
                <a16:creationId xmlns:a16="http://schemas.microsoft.com/office/drawing/2014/main" id="{47DF888A-B480-4AD4-821B-E6D4A24059EC}"/>
              </a:ext>
            </a:extLst>
          </p:cNvPr>
          <p:cNvSpPr>
            <a:spLocks noGrp="1"/>
          </p:cNvSpPr>
          <p:nvPr>
            <p:ph type="sldNum" sz="quarter" idx="12"/>
          </p:nvPr>
        </p:nvSpPr>
        <p:spPr/>
        <p:txBody>
          <a:bodyPr/>
          <a:lstStyle/>
          <a:p>
            <a:fld id="{4108036F-888E-418B-AB84-2C23FA778145}" type="slidenum">
              <a:rPr lang="en-US" altLang="zh-CN"/>
              <a:pPr/>
              <a:t>127</a:t>
            </a:fld>
            <a:endParaRPr lang="en-US" altLang="zh-CN"/>
          </a:p>
        </p:txBody>
      </p:sp>
      <p:sp>
        <p:nvSpPr>
          <p:cNvPr id="874498" name="Rectangle 2">
            <a:extLst>
              <a:ext uri="{FF2B5EF4-FFF2-40B4-BE49-F238E27FC236}">
                <a16:creationId xmlns:a16="http://schemas.microsoft.com/office/drawing/2014/main" id="{D10A866C-781B-44F2-9592-BFC4F9DA1128}"/>
              </a:ext>
            </a:extLst>
          </p:cNvPr>
          <p:cNvSpPr>
            <a:spLocks noGrp="1" noChangeArrowheads="1"/>
          </p:cNvSpPr>
          <p:nvPr>
            <p:ph type="title"/>
          </p:nvPr>
        </p:nvSpPr>
        <p:spPr>
          <a:xfrm>
            <a:off x="250825" y="333375"/>
            <a:ext cx="8534400" cy="762000"/>
          </a:xfrm>
        </p:spPr>
        <p:txBody>
          <a:bodyPr/>
          <a:lstStyle/>
          <a:p>
            <a:pPr algn="ctr"/>
            <a:r>
              <a:rPr lang="en-US" altLang="zh-CN" sz="4000" b="1">
                <a:solidFill>
                  <a:srgbClr val="FF0000"/>
                </a:solidFill>
              </a:rPr>
              <a:t>Kevlar fiber - </a:t>
            </a:r>
            <a:r>
              <a:rPr lang="zh-CN" altLang="en-US" sz="4000" b="1">
                <a:solidFill>
                  <a:srgbClr val="FF0000"/>
                </a:solidFill>
                <a:ea typeface="楷体_GB2312" pitchFamily="1" charset="-122"/>
              </a:rPr>
              <a:t>成功的范例</a:t>
            </a:r>
            <a:r>
              <a:rPr lang="zh-CN" altLang="en-US" sz="2800" b="1">
                <a:solidFill>
                  <a:srgbClr val="FF0000"/>
                </a:solidFill>
                <a:ea typeface="楷体_GB2312" pitchFamily="1" charset="-122"/>
              </a:rPr>
              <a:t>（芳香尼龙）</a:t>
            </a:r>
          </a:p>
        </p:txBody>
      </p:sp>
      <p:graphicFrame>
        <p:nvGraphicFramePr>
          <p:cNvPr id="874499" name="Object 3">
            <a:extLst>
              <a:ext uri="{FF2B5EF4-FFF2-40B4-BE49-F238E27FC236}">
                <a16:creationId xmlns:a16="http://schemas.microsoft.com/office/drawing/2014/main" id="{77A1815B-641F-4F89-AD28-258E13AE3A22}"/>
              </a:ext>
            </a:extLst>
          </p:cNvPr>
          <p:cNvGraphicFramePr>
            <a:graphicFrameLocks noChangeAspect="1"/>
          </p:cNvGraphicFramePr>
          <p:nvPr/>
        </p:nvGraphicFramePr>
        <p:xfrm>
          <a:off x="1828800" y="2667000"/>
          <a:ext cx="4953000" cy="1063625"/>
        </p:xfrm>
        <a:graphic>
          <a:graphicData uri="http://schemas.openxmlformats.org/presentationml/2006/ole">
            <mc:AlternateContent xmlns:mc="http://schemas.openxmlformats.org/markup-compatibility/2006">
              <mc:Choice xmlns:v="urn:schemas-microsoft-com:vml" Requires="v">
                <p:oleObj spid="_x0000_s874669" name="CS ChemDraw Drawing" r:id="rId4" imgW="4617720" imgH="1064160" progId="ChemDraw.Document.4.5">
                  <p:embed/>
                </p:oleObj>
              </mc:Choice>
              <mc:Fallback>
                <p:oleObj name="CS ChemDraw Drawing" r:id="rId4" imgW="4617720" imgH="1064160" progId="ChemDraw.Document.4.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667000"/>
                        <a:ext cx="4953000" cy="1063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4500" name="Text Box 4">
            <a:extLst>
              <a:ext uri="{FF2B5EF4-FFF2-40B4-BE49-F238E27FC236}">
                <a16:creationId xmlns:a16="http://schemas.microsoft.com/office/drawing/2014/main" id="{B4B21CDA-CE9B-4B5C-B071-F8BDF36C1F2D}"/>
              </a:ext>
            </a:extLst>
          </p:cNvPr>
          <p:cNvSpPr txBox="1">
            <a:spLocks noChangeArrowheads="1"/>
          </p:cNvSpPr>
          <p:nvPr/>
        </p:nvSpPr>
        <p:spPr bwMode="auto">
          <a:xfrm>
            <a:off x="1371600" y="1371600"/>
            <a:ext cx="5943600"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30000"/>
              </a:spcBef>
            </a:pPr>
            <a:r>
              <a:rPr kumimoji="0" lang="zh-CN" altLang="en-US" sz="2800">
                <a:latin typeface="Times New Roman" panose="02020603050405020304" pitchFamily="18" charset="0"/>
                <a:sym typeface="Symbol" panose="05050102010706020507" pitchFamily="18" charset="2"/>
              </a:rPr>
              <a:t>对苯二甲酰对苯二胺</a:t>
            </a:r>
            <a:r>
              <a:rPr kumimoji="0" lang="zh-CN" altLang="en-US" sz="28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800">
                <a:latin typeface="Times New Roman" panose="02020603050405020304" pitchFamily="18" charset="0"/>
                <a:ea typeface="宋体" panose="02010600030101010101" pitchFamily="2" charset="-122"/>
                <a:sym typeface="Symbol" panose="05050102010706020507" pitchFamily="18" charset="2"/>
              </a:rPr>
              <a:t>PPTA</a:t>
            </a:r>
          </a:p>
          <a:p>
            <a:pPr eaLnBrk="0" hangingPunct="0">
              <a:spcBef>
                <a:spcPct val="30000"/>
              </a:spcBef>
            </a:pPr>
            <a:r>
              <a:rPr kumimoji="0" lang="en-US" altLang="zh-CN" sz="2800">
                <a:latin typeface="Times New Roman" panose="02020603050405020304" pitchFamily="18" charset="0"/>
                <a:ea typeface="宋体" panose="02010600030101010101" pitchFamily="2" charset="-122"/>
                <a:sym typeface="Symbol" panose="05050102010706020507" pitchFamily="18" charset="2"/>
              </a:rPr>
              <a:t>Poly(p-phenylene-terephthalamide)</a:t>
            </a:r>
            <a:endParaRPr kumimoji="0" lang="en-US" altLang="zh-CN" sz="2800">
              <a:latin typeface="Times New Roman" panose="02020603050405020304" pitchFamily="18" charset="0"/>
              <a:ea typeface="宋体" panose="02010600030101010101" pitchFamily="2" charset="-122"/>
            </a:endParaRPr>
          </a:p>
        </p:txBody>
      </p:sp>
      <p:sp>
        <p:nvSpPr>
          <p:cNvPr id="874501" name="Line 5">
            <a:extLst>
              <a:ext uri="{FF2B5EF4-FFF2-40B4-BE49-F238E27FC236}">
                <a16:creationId xmlns:a16="http://schemas.microsoft.com/office/drawing/2014/main" id="{825D17DB-2DD3-48F9-9E15-3E66998B80F7}"/>
              </a:ext>
            </a:extLst>
          </p:cNvPr>
          <p:cNvSpPr>
            <a:spLocks noChangeShapeType="1"/>
          </p:cNvSpPr>
          <p:nvPr/>
        </p:nvSpPr>
        <p:spPr bwMode="auto">
          <a:xfrm flipV="1">
            <a:off x="4140200" y="3657600"/>
            <a:ext cx="203200" cy="779463"/>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4502" name="Text Box 6">
            <a:extLst>
              <a:ext uri="{FF2B5EF4-FFF2-40B4-BE49-F238E27FC236}">
                <a16:creationId xmlns:a16="http://schemas.microsoft.com/office/drawing/2014/main" id="{12B4B976-BFAF-45B6-A13A-69E86B3F814D}"/>
              </a:ext>
            </a:extLst>
          </p:cNvPr>
          <p:cNvSpPr txBox="1">
            <a:spLocks noChangeArrowheads="1"/>
          </p:cNvSpPr>
          <p:nvPr/>
        </p:nvSpPr>
        <p:spPr bwMode="auto">
          <a:xfrm>
            <a:off x="2771775" y="4365625"/>
            <a:ext cx="1966913" cy="946150"/>
          </a:xfrm>
          <a:prstGeom prst="rect">
            <a:avLst/>
          </a:prstGeom>
          <a:solidFill>
            <a:srgbClr val="FF99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可形成氢键</a:t>
            </a:r>
            <a:r>
              <a:rPr lang="zh-CN" altLang="en-US" sz="2800" i="1">
                <a:sym typeface="Symbol" panose="05050102010706020507" pitchFamily="18" charset="2"/>
              </a:rPr>
              <a:t></a:t>
            </a:r>
            <a:r>
              <a:rPr lang="en-US" altLang="zh-CN" sz="2800" i="1">
                <a:sym typeface="Symbol" panose="05050102010706020507" pitchFamily="18" charset="2"/>
              </a:rPr>
              <a:t>H</a:t>
            </a:r>
            <a:r>
              <a:rPr lang="en-US" altLang="zh-CN" sz="2800" i="1" baseline="-25000">
                <a:sym typeface="Symbol" panose="05050102010706020507" pitchFamily="18" charset="2"/>
              </a:rPr>
              <a:t>m</a:t>
            </a:r>
            <a:r>
              <a:rPr lang="zh-CN" altLang="en-US" sz="2800">
                <a:sym typeface="Symbol" panose="05050102010706020507" pitchFamily="18" charset="2"/>
              </a:rPr>
              <a:t>增加</a:t>
            </a:r>
            <a:endParaRPr lang="zh-CN" altLang="en-US" sz="2800" i="1" baseline="-25000">
              <a:sym typeface="Symbol" panose="05050102010706020507" pitchFamily="18" charset="2"/>
            </a:endParaRPr>
          </a:p>
        </p:txBody>
      </p:sp>
      <p:sp>
        <p:nvSpPr>
          <p:cNvPr id="874503" name="Line 7">
            <a:extLst>
              <a:ext uri="{FF2B5EF4-FFF2-40B4-BE49-F238E27FC236}">
                <a16:creationId xmlns:a16="http://schemas.microsoft.com/office/drawing/2014/main" id="{FA9189D1-FA85-422C-B584-A32F50CD3FB4}"/>
              </a:ext>
            </a:extLst>
          </p:cNvPr>
          <p:cNvSpPr>
            <a:spLocks noChangeShapeType="1"/>
          </p:cNvSpPr>
          <p:nvPr/>
        </p:nvSpPr>
        <p:spPr bwMode="auto">
          <a:xfrm flipH="1" flipV="1">
            <a:off x="5791200" y="3657600"/>
            <a:ext cx="228600" cy="685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4504" name="Text Box 8">
            <a:extLst>
              <a:ext uri="{FF2B5EF4-FFF2-40B4-BE49-F238E27FC236}">
                <a16:creationId xmlns:a16="http://schemas.microsoft.com/office/drawing/2014/main" id="{E1F472D9-6DA2-4118-AE39-2EC9FBC748A7}"/>
              </a:ext>
            </a:extLst>
          </p:cNvPr>
          <p:cNvSpPr txBox="1">
            <a:spLocks noChangeArrowheads="1"/>
          </p:cNvSpPr>
          <p:nvPr/>
        </p:nvSpPr>
        <p:spPr bwMode="auto">
          <a:xfrm>
            <a:off x="4938713" y="4343400"/>
            <a:ext cx="3521075" cy="946150"/>
          </a:xfrm>
          <a:prstGeom prst="rect">
            <a:avLst/>
          </a:prstGeom>
          <a:solidFill>
            <a:srgbClr val="00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bg2"/>
                </a:solidFill>
              </a:rPr>
              <a:t>含苯撑结构</a:t>
            </a:r>
            <a:r>
              <a:rPr lang="en-US" altLang="zh-CN" sz="2800">
                <a:solidFill>
                  <a:schemeClr val="bg2"/>
                </a:solidFill>
              </a:rPr>
              <a:t>,</a:t>
            </a:r>
            <a:r>
              <a:rPr lang="zh-CN" altLang="en-US" sz="2800">
                <a:solidFill>
                  <a:schemeClr val="bg2"/>
                </a:solidFill>
              </a:rPr>
              <a:t>使链旋转能力降低</a:t>
            </a:r>
            <a:r>
              <a:rPr lang="en-US" altLang="zh-CN" sz="2800">
                <a:solidFill>
                  <a:schemeClr val="bg2"/>
                </a:solidFill>
              </a:rPr>
              <a:t>,</a:t>
            </a:r>
            <a:r>
              <a:rPr lang="en-US" altLang="zh-CN" sz="2800" i="1">
                <a:solidFill>
                  <a:schemeClr val="bg2"/>
                </a:solidFill>
                <a:sym typeface="Symbol" panose="05050102010706020507" pitchFamily="18" charset="2"/>
              </a:rPr>
              <a:t>S</a:t>
            </a:r>
            <a:r>
              <a:rPr lang="en-US" altLang="zh-CN" sz="2800" i="1" baseline="-25000">
                <a:solidFill>
                  <a:schemeClr val="bg2"/>
                </a:solidFill>
                <a:sym typeface="Symbol" panose="05050102010706020507" pitchFamily="18" charset="2"/>
              </a:rPr>
              <a:t>m</a:t>
            </a:r>
            <a:r>
              <a:rPr lang="zh-CN" altLang="en-US" sz="2800">
                <a:solidFill>
                  <a:schemeClr val="bg2"/>
                </a:solidFill>
                <a:sym typeface="Symbol" panose="05050102010706020507" pitchFamily="18" charset="2"/>
              </a:rPr>
              <a:t>减小</a:t>
            </a:r>
          </a:p>
        </p:txBody>
      </p:sp>
      <mc:AlternateContent xmlns:mc="http://schemas.openxmlformats.org/markup-compatibility/2006">
        <mc:Choice xmlns:a14="http://schemas.microsoft.com/office/drawing/2010/main" Requires="a14">
          <p:sp>
            <p:nvSpPr>
              <p:cNvPr id="874505" name="Object 9">
                <a:extLst>
                  <a:ext uri="{FF2B5EF4-FFF2-40B4-BE49-F238E27FC236}">
                    <a16:creationId xmlns:a16="http://schemas.microsoft.com/office/drawing/2014/main" id="{23A85974-F9AD-4F6F-8162-24FC9FC7ED5B}"/>
                  </a:ext>
                </a:extLst>
              </p:cNvPr>
              <p:cNvSpPr txBox="1"/>
              <p:nvPr/>
            </p:nvSpPr>
            <p:spPr bwMode="auto">
              <a:xfrm>
                <a:off x="2514600" y="5562600"/>
                <a:ext cx="1600200" cy="1030288"/>
              </a:xfrm>
              <a:prstGeom prst="rect">
                <a:avLst/>
              </a:prstGeom>
              <a:solidFill>
                <a:srgbClr val="FF99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𝑚</m:t>
                              </m:r>
                            </m:sub>
                          </m:sSub>
                        </m:num>
                        <m:den>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𝑚</m:t>
                              </m:r>
                            </m:sub>
                          </m:sSub>
                        </m:den>
                      </m:f>
                    </m:oMath>
                  </m:oMathPara>
                </a14:m>
                <a:endParaRPr lang="zh-CN" altLang="en-US"/>
              </a:p>
            </p:txBody>
          </p:sp>
        </mc:Choice>
        <mc:Fallback>
          <p:sp>
            <p:nvSpPr>
              <p:cNvPr id="874505" name="Object 9">
                <a:extLst>
                  <a:ext uri="{FF2B5EF4-FFF2-40B4-BE49-F238E27FC236}">
                    <a16:creationId xmlns:a16="http://schemas.microsoft.com/office/drawing/2014/main" id="{23A85974-F9AD-4F6F-8162-24FC9FC7ED5B}"/>
                  </a:ext>
                </a:extLst>
              </p:cNvPr>
              <p:cNvSpPr txBox="1">
                <a:spLocks noRot="1" noChangeAspect="1" noMove="1" noResize="1" noEditPoints="1" noAdjustHandles="1" noChangeArrowheads="1" noChangeShapeType="1" noTextEdit="1"/>
              </p:cNvSpPr>
              <p:nvPr/>
            </p:nvSpPr>
            <p:spPr bwMode="auto">
              <a:xfrm>
                <a:off x="2514600" y="5562600"/>
                <a:ext cx="1600200" cy="1030288"/>
              </a:xfrm>
              <a:prstGeom prst="rect">
                <a:avLst/>
              </a:prstGeom>
              <a:blipFill>
                <a:blip r:embed="rId6"/>
                <a:stretch>
                  <a:fillRect/>
                </a:stretch>
              </a:blipFill>
            </p:spPr>
            <p:txBody>
              <a:bodyPr/>
              <a:lstStyle/>
              <a:p>
                <a:r>
                  <a:rPr lang="zh-CN" altLang="en-US">
                    <a:noFill/>
                  </a:rPr>
                  <a:t> </a:t>
                </a:r>
              </a:p>
            </p:txBody>
          </p:sp>
        </mc:Fallback>
      </mc:AlternateContent>
      <p:sp>
        <p:nvSpPr>
          <p:cNvPr id="874506" name="AutoShape 10">
            <a:extLst>
              <a:ext uri="{FF2B5EF4-FFF2-40B4-BE49-F238E27FC236}">
                <a16:creationId xmlns:a16="http://schemas.microsoft.com/office/drawing/2014/main" id="{CBB4CDF0-DD68-4DA1-9A54-C91486A482AC}"/>
              </a:ext>
            </a:extLst>
          </p:cNvPr>
          <p:cNvSpPr>
            <a:spLocks noChangeArrowheads="1"/>
          </p:cNvSpPr>
          <p:nvPr/>
        </p:nvSpPr>
        <p:spPr bwMode="auto">
          <a:xfrm>
            <a:off x="4038600" y="5562600"/>
            <a:ext cx="228600" cy="457200"/>
          </a:xfrm>
          <a:prstGeom prst="upArrow">
            <a:avLst>
              <a:gd name="adj1" fmla="val 50000"/>
              <a:gd name="adj2" fmla="val 50000"/>
            </a:avLst>
          </a:prstGeom>
          <a:solidFill>
            <a:srgbClr val="66FF66"/>
          </a:solidFill>
          <a:ln w="12700" cap="sq">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4507" name="Text Box 11">
            <a:extLst>
              <a:ext uri="{FF2B5EF4-FFF2-40B4-BE49-F238E27FC236}">
                <a16:creationId xmlns:a16="http://schemas.microsoft.com/office/drawing/2014/main" id="{9C053608-A0A2-4B10-A082-CAE95BECE142}"/>
              </a:ext>
            </a:extLst>
          </p:cNvPr>
          <p:cNvSpPr txBox="1">
            <a:spLocks noChangeArrowheads="1"/>
          </p:cNvSpPr>
          <p:nvPr/>
        </p:nvSpPr>
        <p:spPr bwMode="auto">
          <a:xfrm>
            <a:off x="5029200" y="5715000"/>
            <a:ext cx="2351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latin typeface="Times New Roman" panose="02020603050405020304" pitchFamily="18" charset="0"/>
                <a:ea typeface="宋体" panose="02010600030101010101" pitchFamily="2" charset="-122"/>
              </a:rPr>
              <a:t>T</a:t>
            </a:r>
            <a:r>
              <a:rPr lang="en-US" altLang="zh-CN" sz="3200" b="0" i="1" baseline="-25000">
                <a:latin typeface="Times New Roman" panose="02020603050405020304" pitchFamily="18" charset="0"/>
                <a:ea typeface="宋体" panose="02010600030101010101" pitchFamily="2" charset="-122"/>
              </a:rPr>
              <a:t>m</a:t>
            </a:r>
            <a:r>
              <a:rPr lang="en-US" altLang="zh-CN" sz="3200" b="0" i="1">
                <a:latin typeface="Times New Roman" panose="02020603050405020304" pitchFamily="18" charset="0"/>
                <a:ea typeface="宋体" panose="02010600030101010101" pitchFamily="2" charset="-122"/>
              </a:rPr>
              <a:t>=500</a:t>
            </a:r>
            <a:r>
              <a:rPr lang="en-US" altLang="zh-CN" sz="3200" b="0" i="1">
                <a:latin typeface="Times New Roman" panose="02020603050405020304" pitchFamily="18" charset="0"/>
                <a:ea typeface="宋体" panose="02010600030101010101" pitchFamily="2" charset="-122"/>
                <a:cs typeface="Times New Roman" panose="02020603050405020304" pitchFamily="18" charset="0"/>
              </a:rPr>
              <a:t>°C</a:t>
            </a:r>
            <a:endParaRPr lang="en-US" altLang="zh-CN" sz="3200" b="0">
              <a:latin typeface="Times New Roman" panose="02020603050405020304" pitchFamily="18" charset="0"/>
              <a:ea typeface="宋体" panose="02010600030101010101" pitchFamily="2" charset="-122"/>
            </a:endParaRPr>
          </a:p>
        </p:txBody>
      </p:sp>
      <p:sp>
        <p:nvSpPr>
          <p:cNvPr id="874508" name="AutoShape 12">
            <a:extLst>
              <a:ext uri="{FF2B5EF4-FFF2-40B4-BE49-F238E27FC236}">
                <a16:creationId xmlns:a16="http://schemas.microsoft.com/office/drawing/2014/main" id="{B249CC69-B563-4195-9775-1E752FD5A560}"/>
              </a:ext>
            </a:extLst>
          </p:cNvPr>
          <p:cNvSpPr>
            <a:spLocks noChangeArrowheads="1"/>
          </p:cNvSpPr>
          <p:nvPr/>
        </p:nvSpPr>
        <p:spPr bwMode="auto">
          <a:xfrm>
            <a:off x="4038600" y="6172200"/>
            <a:ext cx="228600" cy="457200"/>
          </a:xfrm>
          <a:prstGeom prst="downArrow">
            <a:avLst>
              <a:gd name="adj1" fmla="val 50000"/>
              <a:gd name="adj2" fmla="val 50000"/>
            </a:avLst>
          </a:prstGeom>
          <a:solidFill>
            <a:srgbClr val="66FF66"/>
          </a:solidFill>
          <a:ln w="12700" cap="sq">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4509" name="AutoShape 13">
            <a:extLst>
              <a:ext uri="{FF2B5EF4-FFF2-40B4-BE49-F238E27FC236}">
                <a16:creationId xmlns:a16="http://schemas.microsoft.com/office/drawing/2014/main" id="{FF697C7E-CABD-40EE-AB52-7B76AA430FA7}"/>
              </a:ext>
            </a:extLst>
          </p:cNvPr>
          <p:cNvSpPr>
            <a:spLocks noChangeArrowheads="1"/>
          </p:cNvSpPr>
          <p:nvPr/>
        </p:nvSpPr>
        <p:spPr bwMode="auto">
          <a:xfrm>
            <a:off x="2195513" y="5805488"/>
            <a:ext cx="228600" cy="533400"/>
          </a:xfrm>
          <a:prstGeom prst="upArrow">
            <a:avLst>
              <a:gd name="adj1" fmla="val 50000"/>
              <a:gd name="adj2" fmla="val 58333"/>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4B2DCDDE-929A-4FC1-ABB3-DAAC965407BF}"/>
              </a:ext>
            </a:extLst>
          </p:cNvPr>
          <p:cNvSpPr>
            <a:spLocks noGrp="1"/>
          </p:cNvSpPr>
          <p:nvPr>
            <p:ph type="sldNum" sz="quarter" idx="12"/>
          </p:nvPr>
        </p:nvSpPr>
        <p:spPr/>
        <p:txBody>
          <a:bodyPr/>
          <a:lstStyle/>
          <a:p>
            <a:fld id="{00123202-136E-4FDF-9FBF-87F3B25EA3C7}" type="slidenum">
              <a:rPr lang="en-US" altLang="zh-CN"/>
              <a:pPr/>
              <a:t>128</a:t>
            </a:fld>
            <a:endParaRPr lang="en-US" altLang="zh-CN"/>
          </a:p>
        </p:txBody>
      </p:sp>
      <p:sp>
        <p:nvSpPr>
          <p:cNvPr id="877570" name="Rectangle 2">
            <a:extLst>
              <a:ext uri="{FF2B5EF4-FFF2-40B4-BE49-F238E27FC236}">
                <a16:creationId xmlns:a16="http://schemas.microsoft.com/office/drawing/2014/main" id="{19D61743-9B3A-4BEB-BD73-42E653E0DD04}"/>
              </a:ext>
            </a:extLst>
          </p:cNvPr>
          <p:cNvSpPr>
            <a:spLocks noGrp="1" noChangeArrowheads="1"/>
          </p:cNvSpPr>
          <p:nvPr>
            <p:ph type="title"/>
          </p:nvPr>
        </p:nvSpPr>
        <p:spPr>
          <a:xfrm>
            <a:off x="468313" y="692150"/>
            <a:ext cx="7446962" cy="574675"/>
          </a:xfrm>
        </p:spPr>
        <p:txBody>
          <a:bodyPr/>
          <a:lstStyle/>
          <a:p>
            <a:r>
              <a:rPr lang="zh-CN" altLang="en-US" sz="3600" b="1" dirty="0">
                <a:solidFill>
                  <a:srgbClr val="FF0000"/>
                </a:solidFill>
                <a:latin typeface="楷体_GB2312" pitchFamily="1" charset="-122"/>
                <a:ea typeface="楷体_GB2312" pitchFamily="1" charset="-122"/>
                <a:cs typeface="Times New Roman" panose="02020603050405020304" pitchFamily="18" charset="0"/>
              </a:rPr>
              <a:t>分子量</a:t>
            </a:r>
          </a:p>
        </p:txBody>
      </p:sp>
      <p:sp>
        <p:nvSpPr>
          <p:cNvPr id="877571" name="Rectangle 3">
            <a:extLst>
              <a:ext uri="{FF2B5EF4-FFF2-40B4-BE49-F238E27FC236}">
                <a16:creationId xmlns:a16="http://schemas.microsoft.com/office/drawing/2014/main" id="{41C12902-C483-46D0-94B3-3FEDE6A01A8B}"/>
              </a:ext>
            </a:extLst>
          </p:cNvPr>
          <p:cNvSpPr>
            <a:spLocks noChangeArrowheads="1"/>
          </p:cNvSpPr>
          <p:nvPr/>
        </p:nvSpPr>
        <p:spPr bwMode="auto">
          <a:xfrm>
            <a:off x="468313" y="1484313"/>
            <a:ext cx="8064500" cy="14446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110000"/>
              <a:buFont typeface="Wingdings" panose="05000000000000000000" pitchFamily="2" charset="2"/>
              <a:buNone/>
            </a:pPr>
            <a:r>
              <a:rPr lang="zh-CN" altLang="en-US" sz="2400"/>
              <a:t>在一种聚合物的同系物中，熔点随相对分子质量而增加，直到临界相对分子质量时，即可忽略分子链</a:t>
            </a:r>
            <a:r>
              <a:rPr lang="zh-CN" altLang="en-US" sz="2400">
                <a:latin typeface="Arial" panose="020B0604020202020204" pitchFamily="34" charset="0"/>
              </a:rPr>
              <a:t>“</a:t>
            </a:r>
            <a:r>
              <a:rPr lang="zh-CN" altLang="en-US" sz="2400"/>
              <a:t>末端</a:t>
            </a:r>
            <a:r>
              <a:rPr lang="zh-CN" altLang="en-US" sz="2400">
                <a:latin typeface="Arial" panose="020B0604020202020204" pitchFamily="34" charset="0"/>
              </a:rPr>
              <a:t>”</a:t>
            </a:r>
            <a:r>
              <a:rPr lang="zh-CN" altLang="en-US" sz="2400"/>
              <a:t>的影响时，此后则与相对分子质量无关。</a:t>
            </a:r>
          </a:p>
        </p:txBody>
      </p:sp>
      <p:sp>
        <p:nvSpPr>
          <p:cNvPr id="877572" name="Rectangle 4">
            <a:extLst>
              <a:ext uri="{FF2B5EF4-FFF2-40B4-BE49-F238E27FC236}">
                <a16:creationId xmlns:a16="http://schemas.microsoft.com/office/drawing/2014/main" id="{A419E942-B087-4F58-845D-31D960D0CADF}"/>
              </a:ext>
            </a:extLst>
          </p:cNvPr>
          <p:cNvSpPr>
            <a:spLocks noChangeArrowheads="1"/>
          </p:cNvSpPr>
          <p:nvPr/>
        </p:nvSpPr>
        <p:spPr bwMode="auto">
          <a:xfrm>
            <a:off x="468313" y="3141663"/>
            <a:ext cx="7446962"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lang="zh-CN" altLang="en-US" sz="3600" dirty="0">
                <a:solidFill>
                  <a:srgbClr val="FF0000"/>
                </a:solidFill>
                <a:latin typeface="楷体_GB2312" pitchFamily="1" charset="-122"/>
                <a:ea typeface="楷体_GB2312" pitchFamily="1" charset="-122"/>
              </a:rPr>
              <a:t>共聚结构</a:t>
            </a:r>
          </a:p>
        </p:txBody>
      </p:sp>
      <p:sp>
        <p:nvSpPr>
          <p:cNvPr id="877573" name="Rectangle 5">
            <a:extLst>
              <a:ext uri="{FF2B5EF4-FFF2-40B4-BE49-F238E27FC236}">
                <a16:creationId xmlns:a16="http://schemas.microsoft.com/office/drawing/2014/main" id="{2F3731B7-EACF-4AD5-80BF-68E49F5126EC}"/>
              </a:ext>
            </a:extLst>
          </p:cNvPr>
          <p:cNvSpPr>
            <a:spLocks noChangeArrowheads="1"/>
          </p:cNvSpPr>
          <p:nvPr/>
        </p:nvSpPr>
        <p:spPr bwMode="auto">
          <a:xfrm>
            <a:off x="468313" y="3933825"/>
            <a:ext cx="8064500" cy="49530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110000"/>
              <a:buFont typeface="Wingdings" panose="05000000000000000000" pitchFamily="2" charset="2"/>
              <a:buNone/>
            </a:pPr>
            <a:r>
              <a:rPr lang="zh-CN" altLang="en-US" sz="2400"/>
              <a:t>对于交替共聚物，熔点将发生急剧地降低</a:t>
            </a:r>
          </a:p>
        </p:txBody>
      </p:sp>
      <p:sp>
        <p:nvSpPr>
          <p:cNvPr id="877574" name="Rectangle 6">
            <a:extLst>
              <a:ext uri="{FF2B5EF4-FFF2-40B4-BE49-F238E27FC236}">
                <a16:creationId xmlns:a16="http://schemas.microsoft.com/office/drawing/2014/main" id="{CFBD1170-AC3E-48D2-AC15-2C959D7E150A}"/>
              </a:ext>
            </a:extLst>
          </p:cNvPr>
          <p:cNvSpPr>
            <a:spLocks noChangeArrowheads="1"/>
          </p:cNvSpPr>
          <p:nvPr/>
        </p:nvSpPr>
        <p:spPr bwMode="auto">
          <a:xfrm>
            <a:off x="468313" y="4724400"/>
            <a:ext cx="8064500" cy="1392238"/>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hlink"/>
              </a:buClr>
              <a:buSzPct val="110000"/>
              <a:buFont typeface="Wingdings" panose="05000000000000000000" pitchFamily="2" charset="2"/>
              <a:buNone/>
            </a:pPr>
            <a:r>
              <a:rPr lang="zh-CN" altLang="en-US" sz="2400"/>
              <a:t>对于嵌段和接枝共聚物中，如各自均聚物的链段足够长时，则可能存在两个代表各自链段所生成的晶体的熔点，但比相应的纯均聚物晶体的熔点稍有下降。</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1A89DDF9-1931-4FF7-A182-B6E7B0E1B051}"/>
              </a:ext>
            </a:extLst>
          </p:cNvPr>
          <p:cNvSpPr>
            <a:spLocks noGrp="1"/>
          </p:cNvSpPr>
          <p:nvPr>
            <p:ph type="sldNum" sz="quarter" idx="12"/>
          </p:nvPr>
        </p:nvSpPr>
        <p:spPr/>
        <p:txBody>
          <a:bodyPr/>
          <a:lstStyle/>
          <a:p>
            <a:fld id="{44B19C27-4128-4F03-B5B2-35D882AA4330}" type="slidenum">
              <a:rPr lang="en-US" altLang="zh-CN"/>
              <a:pPr/>
              <a:t>129</a:t>
            </a:fld>
            <a:endParaRPr lang="en-US" altLang="zh-CN"/>
          </a:p>
        </p:txBody>
      </p:sp>
      <p:sp>
        <p:nvSpPr>
          <p:cNvPr id="879618" name="Rectangle 2">
            <a:extLst>
              <a:ext uri="{FF2B5EF4-FFF2-40B4-BE49-F238E27FC236}">
                <a16:creationId xmlns:a16="http://schemas.microsoft.com/office/drawing/2014/main" id="{BB26E308-A486-4C9D-A8CE-17EE212BD7AE}"/>
              </a:ext>
            </a:extLst>
          </p:cNvPr>
          <p:cNvSpPr>
            <a:spLocks noGrp="1" noChangeArrowheads="1"/>
          </p:cNvSpPr>
          <p:nvPr>
            <p:ph type="title"/>
          </p:nvPr>
        </p:nvSpPr>
        <p:spPr>
          <a:xfrm>
            <a:off x="468313" y="692150"/>
            <a:ext cx="7446962" cy="574675"/>
          </a:xfrm>
        </p:spPr>
        <p:txBody>
          <a:bodyPr/>
          <a:lstStyle/>
          <a:p>
            <a:r>
              <a:rPr lang="zh-CN" altLang="en-US" sz="3600" b="1" dirty="0">
                <a:solidFill>
                  <a:srgbClr val="FF0000"/>
                </a:solidFill>
                <a:latin typeface="楷体_GB2312" pitchFamily="1" charset="-122"/>
                <a:ea typeface="楷体_GB2312" pitchFamily="1" charset="-122"/>
                <a:cs typeface="Times New Roman" panose="02020603050405020304" pitchFamily="18" charset="0"/>
              </a:rPr>
              <a:t>其他因素对</a:t>
            </a:r>
            <a:r>
              <a:rPr lang="zh-CN" altLang="en-US" sz="3600" b="1" dirty="0">
                <a:solidFill>
                  <a:srgbClr val="FF0000"/>
                </a:solidFill>
                <a:ea typeface="楷体_GB2312" pitchFamily="1" charset="-122"/>
              </a:rPr>
              <a:t>熔点的影响</a:t>
            </a:r>
          </a:p>
        </p:txBody>
      </p:sp>
      <p:sp>
        <p:nvSpPr>
          <p:cNvPr id="879619" name="Rectangle 3">
            <a:extLst>
              <a:ext uri="{FF2B5EF4-FFF2-40B4-BE49-F238E27FC236}">
                <a16:creationId xmlns:a16="http://schemas.microsoft.com/office/drawing/2014/main" id="{E256AAF0-83CF-4CE9-A9D4-11503323113C}"/>
              </a:ext>
            </a:extLst>
          </p:cNvPr>
          <p:cNvSpPr>
            <a:spLocks noChangeArrowheads="1"/>
          </p:cNvSpPr>
          <p:nvPr/>
        </p:nvSpPr>
        <p:spPr bwMode="auto">
          <a:xfrm>
            <a:off x="468313" y="1484313"/>
            <a:ext cx="8064500"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110000"/>
              <a:buFont typeface="Wingdings" panose="05000000000000000000" pitchFamily="2" charset="2"/>
              <a:buNone/>
            </a:pPr>
            <a:r>
              <a:rPr lang="zh-CN" altLang="en-US" sz="2400"/>
              <a:t>在结晶性聚合物中加入稀释剂，如增塑剂或溶剂，也能使熔点降低，其降低的程度与稀释剂的性质与用量有关</a:t>
            </a:r>
          </a:p>
        </p:txBody>
      </p:sp>
      <p:sp>
        <p:nvSpPr>
          <p:cNvPr id="879622" name="Rectangle 6">
            <a:extLst>
              <a:ext uri="{FF2B5EF4-FFF2-40B4-BE49-F238E27FC236}">
                <a16:creationId xmlns:a16="http://schemas.microsoft.com/office/drawing/2014/main" id="{F93570F8-0086-4375-8CF0-30B57588DBA3}"/>
              </a:ext>
            </a:extLst>
          </p:cNvPr>
          <p:cNvSpPr>
            <a:spLocks noChangeArrowheads="1"/>
          </p:cNvSpPr>
          <p:nvPr/>
        </p:nvSpPr>
        <p:spPr bwMode="auto">
          <a:xfrm>
            <a:off x="539750" y="3573463"/>
            <a:ext cx="8064500" cy="18129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hlink"/>
              </a:buClr>
              <a:buSzPct val="110000"/>
              <a:buFont typeface="Wingdings" panose="05000000000000000000" pitchFamily="2" charset="2"/>
              <a:buNone/>
            </a:pPr>
            <a:r>
              <a:rPr lang="zh-CN" altLang="en-US" sz="2400"/>
              <a:t>在一种聚合物的同系物中，熔点随相对分子质量而增加（高分子链末端可以看作是对长链高分子的稀释效应），直到临界相对分子质量时，即可忽略分子链</a:t>
            </a:r>
            <a:r>
              <a:rPr lang="zh-CN" altLang="en-US" sz="2400">
                <a:latin typeface="Arial" panose="020B0604020202020204" pitchFamily="34" charset="0"/>
              </a:rPr>
              <a:t>“</a:t>
            </a:r>
            <a:r>
              <a:rPr lang="zh-CN" altLang="en-US" sz="2400"/>
              <a:t>末端</a:t>
            </a:r>
            <a:r>
              <a:rPr lang="zh-CN" altLang="en-US" sz="2400">
                <a:latin typeface="Arial" panose="020B0604020202020204" pitchFamily="34" charset="0"/>
              </a:rPr>
              <a:t>”</a:t>
            </a:r>
            <a:r>
              <a:rPr lang="zh-CN" altLang="en-US" sz="2400"/>
              <a:t>的影响时，此后则与相对分子质量无关</a:t>
            </a:r>
          </a:p>
        </p:txBody>
      </p:sp>
      <p:pic>
        <p:nvPicPr>
          <p:cNvPr id="879623" name="Picture 7" descr="5-23">
            <a:extLst>
              <a:ext uri="{FF2B5EF4-FFF2-40B4-BE49-F238E27FC236}">
                <a16:creationId xmlns:a16="http://schemas.microsoft.com/office/drawing/2014/main" id="{2366F411-2908-40E1-9C5B-D8073A47D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708275"/>
            <a:ext cx="3529012" cy="671513"/>
          </a:xfrm>
          <a:prstGeom prst="rect">
            <a:avLst/>
          </a:prstGeom>
          <a:noFill/>
          <a:extLst>
            <a:ext uri="{909E8E84-426E-40DD-AFC4-6F175D3DCCD1}">
              <a14:hiddenFill xmlns:a14="http://schemas.microsoft.com/office/drawing/2010/main">
                <a:solidFill>
                  <a:srgbClr val="FFFFFF"/>
                </a:solidFill>
              </a14:hiddenFill>
            </a:ext>
          </a:extLst>
        </p:spPr>
      </p:pic>
      <p:pic>
        <p:nvPicPr>
          <p:cNvPr id="879624" name="Picture 8" descr="5-24">
            <a:extLst>
              <a:ext uri="{FF2B5EF4-FFF2-40B4-BE49-F238E27FC236}">
                <a16:creationId xmlns:a16="http://schemas.microsoft.com/office/drawing/2014/main" id="{D7D1D2DA-9236-4EB3-828D-CEB22BE5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5589588"/>
            <a:ext cx="2667000" cy="80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E577C5E1-207F-4975-9D83-8C4E2385A121}"/>
              </a:ext>
            </a:extLst>
          </p:cNvPr>
          <p:cNvSpPr>
            <a:spLocks noGrp="1"/>
          </p:cNvSpPr>
          <p:nvPr>
            <p:ph type="sldNum" sz="quarter" idx="12"/>
          </p:nvPr>
        </p:nvSpPr>
        <p:spPr/>
        <p:txBody>
          <a:bodyPr/>
          <a:lstStyle/>
          <a:p>
            <a:fld id="{0838F3F7-2EAE-4B91-AC94-66213FF9FEBF}" type="slidenum">
              <a:rPr lang="en-US" altLang="zh-CN"/>
              <a:pPr/>
              <a:t>13</a:t>
            </a:fld>
            <a:endParaRPr lang="en-US" altLang="zh-CN"/>
          </a:p>
        </p:txBody>
      </p:sp>
      <p:sp>
        <p:nvSpPr>
          <p:cNvPr id="754690" name="Text Box 2">
            <a:extLst>
              <a:ext uri="{FF2B5EF4-FFF2-40B4-BE49-F238E27FC236}">
                <a16:creationId xmlns:a16="http://schemas.microsoft.com/office/drawing/2014/main" id="{5E1ED686-427D-498C-84F7-AFAD2AA59D79}"/>
              </a:ext>
            </a:extLst>
          </p:cNvPr>
          <p:cNvSpPr txBox="1">
            <a:spLocks noChangeArrowheads="1"/>
          </p:cNvSpPr>
          <p:nvPr/>
        </p:nvSpPr>
        <p:spPr bwMode="auto">
          <a:xfrm>
            <a:off x="611188" y="404813"/>
            <a:ext cx="64817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3200" dirty="0">
                <a:solidFill>
                  <a:srgbClr val="FF0000"/>
                </a:solidFill>
              </a:rPr>
              <a:t>高聚物的晶体结构及结晶形态</a:t>
            </a:r>
          </a:p>
        </p:txBody>
      </p:sp>
      <p:sp>
        <p:nvSpPr>
          <p:cNvPr id="754691" name="Text Box 3">
            <a:extLst>
              <a:ext uri="{FF2B5EF4-FFF2-40B4-BE49-F238E27FC236}">
                <a16:creationId xmlns:a16="http://schemas.microsoft.com/office/drawing/2014/main" id="{9F19204F-4FEF-4A51-A409-0CC837167B43}"/>
              </a:ext>
            </a:extLst>
          </p:cNvPr>
          <p:cNvSpPr txBox="1">
            <a:spLocks noChangeArrowheads="1"/>
          </p:cNvSpPr>
          <p:nvPr/>
        </p:nvSpPr>
        <p:spPr bwMode="auto">
          <a:xfrm>
            <a:off x="539750" y="1125538"/>
            <a:ext cx="6696075" cy="898525"/>
          </a:xfrm>
          <a:prstGeom prst="rect">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spcBef>
                <a:spcPct val="50000"/>
              </a:spcBef>
            </a:pPr>
            <a:r>
              <a:rPr lang="zh-CN" altLang="en-US" sz="2400"/>
              <a:t>只要高分子本身具有必要的规整结构，并给予适宜的条件，可以从熔体或溶液结晶，形成晶体。</a:t>
            </a:r>
          </a:p>
        </p:txBody>
      </p:sp>
      <p:sp>
        <p:nvSpPr>
          <p:cNvPr id="754692" name="Text Box 4">
            <a:extLst>
              <a:ext uri="{FF2B5EF4-FFF2-40B4-BE49-F238E27FC236}">
                <a16:creationId xmlns:a16="http://schemas.microsoft.com/office/drawing/2014/main" id="{4F1C1C0A-4CD1-450E-9FF6-E712815FDA88}"/>
              </a:ext>
            </a:extLst>
          </p:cNvPr>
          <p:cNvSpPr txBox="1">
            <a:spLocks noChangeArrowheads="1"/>
          </p:cNvSpPr>
          <p:nvPr/>
        </p:nvSpPr>
        <p:spPr bwMode="auto">
          <a:xfrm>
            <a:off x="395288" y="2205038"/>
            <a:ext cx="5715000" cy="495300"/>
          </a:xfrm>
          <a:prstGeom prst="rect">
            <a:avLst/>
          </a:prstGeom>
          <a:noFill/>
          <a:ln w="38100" cap="sq">
            <a:solidFill>
              <a:srgbClr val="00008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判断是否结晶最重要的实验证据是什么？</a:t>
            </a:r>
          </a:p>
        </p:txBody>
      </p:sp>
      <p:sp>
        <p:nvSpPr>
          <p:cNvPr id="754693" name="AutoShape 5">
            <a:extLst>
              <a:ext uri="{FF2B5EF4-FFF2-40B4-BE49-F238E27FC236}">
                <a16:creationId xmlns:a16="http://schemas.microsoft.com/office/drawing/2014/main" id="{FFCD9D22-018B-49BE-AD12-D50DAE8F4E38}"/>
              </a:ext>
            </a:extLst>
          </p:cNvPr>
          <p:cNvSpPr>
            <a:spLocks noChangeArrowheads="1"/>
          </p:cNvSpPr>
          <p:nvPr/>
        </p:nvSpPr>
        <p:spPr bwMode="auto">
          <a:xfrm>
            <a:off x="6046788" y="1989138"/>
            <a:ext cx="3097212" cy="1330325"/>
          </a:xfrm>
          <a:prstGeom prst="cloudCallout">
            <a:avLst>
              <a:gd name="adj1" fmla="val -36417"/>
              <a:gd name="adj2" fmla="val 28639"/>
            </a:avLst>
          </a:prstGeom>
          <a:solidFill>
            <a:srgbClr val="FDD5FF"/>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a:t> X-</a:t>
            </a:r>
            <a:r>
              <a:rPr lang="zh-CN" altLang="en-US" sz="2400"/>
              <a:t>射线衍射仪：衍射花样、衍射曲线</a:t>
            </a:r>
          </a:p>
        </p:txBody>
      </p:sp>
      <p:pic>
        <p:nvPicPr>
          <p:cNvPr id="754694" name="Picture 6">
            <a:extLst>
              <a:ext uri="{FF2B5EF4-FFF2-40B4-BE49-F238E27FC236}">
                <a16:creationId xmlns:a16="http://schemas.microsoft.com/office/drawing/2014/main" id="{7744E685-E689-4FFC-B3F8-E995367E8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57563"/>
            <a:ext cx="4319588"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4695" name="Rectangle 7">
            <a:extLst>
              <a:ext uri="{FF2B5EF4-FFF2-40B4-BE49-F238E27FC236}">
                <a16:creationId xmlns:a16="http://schemas.microsoft.com/office/drawing/2014/main" id="{D604C0F6-579C-45DE-8788-5EB46004AB2A}"/>
              </a:ext>
            </a:extLst>
          </p:cNvPr>
          <p:cNvSpPr>
            <a:spLocks noChangeArrowheads="1"/>
          </p:cNvSpPr>
          <p:nvPr/>
        </p:nvSpPr>
        <p:spPr bwMode="blackWhite">
          <a:xfrm>
            <a:off x="395288" y="2862263"/>
            <a:ext cx="4103687" cy="34956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en-US" altLang="zh-CN" sz="2400">
                <a:solidFill>
                  <a:srgbClr val="000099"/>
                </a:solidFill>
              </a:rPr>
              <a:t>x</a:t>
            </a:r>
            <a:r>
              <a:rPr lang="zh-CN" altLang="en-US" sz="2400">
                <a:solidFill>
                  <a:srgbClr val="000099"/>
                </a:solidFill>
              </a:rPr>
              <a:t>射线是一种波长比可见光波长短很多倍的电磁波。</a:t>
            </a:r>
            <a:r>
              <a:rPr lang="en-US" altLang="zh-CN" sz="2400">
                <a:solidFill>
                  <a:srgbClr val="000099"/>
                </a:solidFill>
              </a:rPr>
              <a:t>x</a:t>
            </a:r>
            <a:r>
              <a:rPr lang="zh-CN" altLang="en-US" sz="2400">
                <a:solidFill>
                  <a:srgbClr val="000099"/>
                </a:solidFill>
              </a:rPr>
              <a:t>射线射入晶体后，晶体中按一定周期重复排列的大量原子产生的次生</a:t>
            </a:r>
            <a:r>
              <a:rPr lang="en-US" altLang="zh-CN" sz="2400">
                <a:solidFill>
                  <a:srgbClr val="000099"/>
                </a:solidFill>
              </a:rPr>
              <a:t>x</a:t>
            </a:r>
            <a:r>
              <a:rPr lang="zh-CN" altLang="en-US" sz="2400">
                <a:solidFill>
                  <a:srgbClr val="000099"/>
                </a:solidFill>
              </a:rPr>
              <a:t>射线会发生干涉现象。在某些方向上，当光程差恰好等于波长的整数倍时，干涉增强、称作衍射</a:t>
            </a:r>
          </a:p>
        </p:txBody>
      </p:sp>
      <p:sp>
        <p:nvSpPr>
          <p:cNvPr id="754696" name="Text Box 8">
            <a:extLst>
              <a:ext uri="{FF2B5EF4-FFF2-40B4-BE49-F238E27FC236}">
                <a16:creationId xmlns:a16="http://schemas.microsoft.com/office/drawing/2014/main" id="{AFBD01F1-51FB-4114-90C3-B9D887B972AF}"/>
              </a:ext>
            </a:extLst>
          </p:cNvPr>
          <p:cNvSpPr txBox="1">
            <a:spLocks noChangeArrowheads="1"/>
          </p:cNvSpPr>
          <p:nvPr/>
        </p:nvSpPr>
        <p:spPr bwMode="auto">
          <a:xfrm>
            <a:off x="5364163" y="6092825"/>
            <a:ext cx="280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i="1">
                <a:solidFill>
                  <a:srgbClr val="FF0000"/>
                </a:solidFill>
              </a:rPr>
              <a:t>2dsin</a:t>
            </a:r>
            <a:r>
              <a:rPr lang="en-US" altLang="zh-CN" sz="2400" i="1">
                <a:solidFill>
                  <a:srgbClr val="FF0000"/>
                </a:solidFill>
                <a:sym typeface="Symbol" panose="05050102010706020507" pitchFamily="18" charset="2"/>
              </a:rPr>
              <a:t> </a:t>
            </a:r>
            <a:r>
              <a:rPr lang="zh-CN" altLang="en-US" sz="2400">
                <a:solidFill>
                  <a:srgbClr val="FF0000"/>
                </a:solidFill>
                <a:sym typeface="Symbol" panose="05050102010706020507" pitchFamily="18" charset="2"/>
              </a:rPr>
              <a:t>＝</a:t>
            </a:r>
            <a:r>
              <a:rPr lang="en-US" altLang="zh-CN" sz="2400" i="1">
                <a:solidFill>
                  <a:srgbClr val="FF0000"/>
                </a:solidFill>
                <a:sym typeface="Symbol" panose="05050102010706020507" pitchFamily="18" charset="2"/>
              </a:rPr>
              <a:t>n</a:t>
            </a:r>
            <a:endParaRPr lang="en-US" altLang="zh-CN" sz="2400" i="1">
              <a:solidFill>
                <a:srgbClr val="FF0000"/>
              </a:solidFill>
            </a:endParaRPr>
          </a:p>
        </p:txBody>
      </p:sp>
      <p:sp>
        <p:nvSpPr>
          <p:cNvPr id="754697" name="Rectangle 9">
            <a:extLst>
              <a:ext uri="{FF2B5EF4-FFF2-40B4-BE49-F238E27FC236}">
                <a16:creationId xmlns:a16="http://schemas.microsoft.com/office/drawing/2014/main" id="{E7FF81C5-AB44-469D-A9BE-6A5871032E3F}"/>
              </a:ext>
            </a:extLst>
          </p:cNvPr>
          <p:cNvSpPr>
            <a:spLocks noChangeArrowheads="1"/>
          </p:cNvSpPr>
          <p:nvPr/>
        </p:nvSpPr>
        <p:spPr bwMode="auto">
          <a:xfrm>
            <a:off x="4643438" y="558958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a:solidFill>
                  <a:srgbClr val="FF0000"/>
                </a:solidFill>
              </a:rPr>
              <a:t>衍射条件：按布拉格方程式</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515308-83BC-4C64-91D3-46EA43A268D1}"/>
              </a:ext>
            </a:extLst>
          </p:cNvPr>
          <p:cNvSpPr>
            <a:spLocks noGrp="1"/>
          </p:cNvSpPr>
          <p:nvPr>
            <p:ph type="sldNum" sz="quarter" idx="12"/>
          </p:nvPr>
        </p:nvSpPr>
        <p:spPr/>
        <p:txBody>
          <a:bodyPr/>
          <a:lstStyle/>
          <a:p>
            <a:fld id="{F3B65532-5981-4E9A-8DB4-F18333B4CDE0}" type="slidenum">
              <a:rPr lang="en-US" altLang="zh-CN" smtClean="0"/>
              <a:pPr/>
              <a:t>130</a:t>
            </a:fld>
            <a:endParaRPr lang="en-US" altLang="zh-CN"/>
          </a:p>
        </p:txBody>
      </p:sp>
      <p:sp>
        <p:nvSpPr>
          <p:cNvPr id="5" name="Rectangle 4">
            <a:extLst>
              <a:ext uri="{FF2B5EF4-FFF2-40B4-BE49-F238E27FC236}">
                <a16:creationId xmlns:a16="http://schemas.microsoft.com/office/drawing/2014/main" id="{5C57D32A-CF7F-4C78-AF22-C94A21BF5FC1}"/>
              </a:ext>
            </a:extLst>
          </p:cNvPr>
          <p:cNvSpPr>
            <a:spLocks noChangeArrowheads="1"/>
          </p:cNvSpPr>
          <p:nvPr/>
        </p:nvSpPr>
        <p:spPr bwMode="auto">
          <a:xfrm>
            <a:off x="2195736" y="3284984"/>
            <a:ext cx="51847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600" dirty="0">
                <a:solidFill>
                  <a:srgbClr val="FF0000"/>
                </a:solidFill>
                <a:latin typeface="Times New Roman" panose="02020603050405020304" pitchFamily="18" charset="0"/>
              </a:rPr>
              <a:t>2.2 </a:t>
            </a:r>
            <a:r>
              <a:rPr lang="zh-CN" altLang="zh-CN" sz="3600" dirty="0">
                <a:solidFill>
                  <a:srgbClr val="FF0000"/>
                </a:solidFill>
              </a:rPr>
              <a:t>非晶态</a:t>
            </a:r>
            <a:r>
              <a:rPr lang="zh-CN" altLang="en-US" sz="3600" dirty="0">
                <a:solidFill>
                  <a:srgbClr val="FF0000"/>
                </a:solidFill>
              </a:rPr>
              <a:t>高聚物结构</a:t>
            </a:r>
          </a:p>
        </p:txBody>
      </p:sp>
    </p:spTree>
    <p:extLst>
      <p:ext uri="{BB962C8B-B14F-4D97-AF65-F5344CB8AC3E}">
        <p14:creationId xmlns:p14="http://schemas.microsoft.com/office/powerpoint/2010/main" val="176281664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a:extLst>
              <a:ext uri="{FF2B5EF4-FFF2-40B4-BE49-F238E27FC236}">
                <a16:creationId xmlns:a16="http://schemas.microsoft.com/office/drawing/2014/main" id="{9DB4BE74-5168-402B-9AC9-404210C0BD58}"/>
              </a:ext>
            </a:extLst>
          </p:cNvPr>
          <p:cNvSpPr>
            <a:spLocks noGrp="1"/>
          </p:cNvSpPr>
          <p:nvPr>
            <p:ph type="sldNum" sz="quarter" idx="12"/>
          </p:nvPr>
        </p:nvSpPr>
        <p:spPr/>
        <p:txBody>
          <a:bodyPr/>
          <a:lstStyle/>
          <a:p>
            <a:fld id="{6CB51598-CA44-45FE-AE01-7EC6D2AEBC4A}" type="slidenum">
              <a:rPr lang="en-US" altLang="zh-CN"/>
              <a:pPr/>
              <a:t>131</a:t>
            </a:fld>
            <a:endParaRPr lang="en-US" altLang="zh-CN"/>
          </a:p>
        </p:txBody>
      </p:sp>
      <p:sp>
        <p:nvSpPr>
          <p:cNvPr id="673797" name="Rectangle 5">
            <a:extLst>
              <a:ext uri="{FF2B5EF4-FFF2-40B4-BE49-F238E27FC236}">
                <a16:creationId xmlns:a16="http://schemas.microsoft.com/office/drawing/2014/main" id="{0973DFA6-3BDB-4EFE-9E83-9457189AF168}"/>
              </a:ext>
            </a:extLst>
          </p:cNvPr>
          <p:cNvSpPr>
            <a:spLocks noGrp="1" noChangeArrowheads="1"/>
          </p:cNvSpPr>
          <p:nvPr>
            <p:ph type="title"/>
          </p:nvPr>
        </p:nvSpPr>
        <p:spPr>
          <a:xfrm>
            <a:off x="523766" y="692696"/>
            <a:ext cx="3600450" cy="436562"/>
          </a:xfrm>
          <a:solidFill>
            <a:srgbClr val="00FFFF"/>
          </a:solidFill>
          <a:ln/>
        </p:spPr>
        <p:txBody>
          <a:bodyPr/>
          <a:lstStyle/>
          <a:p>
            <a:r>
              <a:rPr kumimoji="1" lang="zh-CN" altLang="zh-CN" sz="2800" b="1" dirty="0">
                <a:solidFill>
                  <a:srgbClr val="FF0000"/>
                </a:solidFill>
                <a:latin typeface="楷体_GB2312" pitchFamily="1" charset="-122"/>
                <a:ea typeface="楷体_GB2312" pitchFamily="1" charset="-122"/>
              </a:rPr>
              <a:t>非晶态</a:t>
            </a:r>
            <a:r>
              <a:rPr kumimoji="1" lang="zh-CN" altLang="en-US" sz="2800" b="1" dirty="0">
                <a:solidFill>
                  <a:srgbClr val="FF0000"/>
                </a:solidFill>
                <a:latin typeface="楷体_GB2312" pitchFamily="1" charset="-122"/>
                <a:ea typeface="楷体_GB2312" pitchFamily="1" charset="-122"/>
              </a:rPr>
              <a:t>高聚物</a:t>
            </a:r>
          </a:p>
        </p:txBody>
      </p:sp>
      <p:sp>
        <p:nvSpPr>
          <p:cNvPr id="673798" name="Text Box 6">
            <a:extLst>
              <a:ext uri="{FF2B5EF4-FFF2-40B4-BE49-F238E27FC236}">
                <a16:creationId xmlns:a16="http://schemas.microsoft.com/office/drawing/2014/main" id="{0E4FDFC5-4B64-4F23-8DFE-DCCC8540D9C1}"/>
              </a:ext>
            </a:extLst>
          </p:cNvPr>
          <p:cNvSpPr txBox="1">
            <a:spLocks noChangeArrowheads="1"/>
          </p:cNvSpPr>
          <p:nvPr/>
        </p:nvSpPr>
        <p:spPr bwMode="blackWhite">
          <a:xfrm>
            <a:off x="468312" y="1628800"/>
            <a:ext cx="8281988" cy="12255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t>非晶态聚合物通常指完全不结晶的聚合物，</a:t>
            </a:r>
            <a:r>
              <a:rPr lang="zh-CN" altLang="zh-CN" sz="2400">
                <a:solidFill>
                  <a:srgbClr val="0000FF"/>
                </a:solidFill>
              </a:rPr>
              <a:t>非晶态</a:t>
            </a:r>
            <a:r>
              <a:rPr lang="zh-CN" altLang="en-US" sz="2400">
                <a:solidFill>
                  <a:srgbClr val="0000FF"/>
                </a:solidFill>
              </a:rPr>
              <a:t>聚合物呈现出不同的力学行为，包括</a:t>
            </a:r>
            <a:r>
              <a:rPr lang="zh-CN" altLang="zh-CN" sz="2400">
                <a:solidFill>
                  <a:srgbClr val="CC0066"/>
                </a:solidFill>
              </a:rPr>
              <a:t>玻璃态</a:t>
            </a:r>
            <a:r>
              <a:rPr lang="zh-CN" altLang="en-US" sz="2400">
                <a:solidFill>
                  <a:srgbClr val="CC0066"/>
                </a:solidFill>
              </a:rPr>
              <a:t>（玻璃体）</a:t>
            </a:r>
            <a:r>
              <a:rPr lang="zh-CN" altLang="zh-CN" sz="2400">
                <a:solidFill>
                  <a:srgbClr val="CC0066"/>
                </a:solidFill>
              </a:rPr>
              <a:t>、橡胶态</a:t>
            </a:r>
            <a:r>
              <a:rPr lang="zh-CN" altLang="en-US" sz="2400">
                <a:solidFill>
                  <a:srgbClr val="CC0066"/>
                </a:solidFill>
              </a:rPr>
              <a:t>（高弹体）</a:t>
            </a:r>
            <a:r>
              <a:rPr lang="zh-CN" altLang="zh-CN" sz="2400">
                <a:solidFill>
                  <a:srgbClr val="CC0066"/>
                </a:solidFill>
              </a:rPr>
              <a:t>、粘流态</a:t>
            </a:r>
            <a:r>
              <a:rPr lang="zh-CN" altLang="en-US" sz="2400">
                <a:solidFill>
                  <a:srgbClr val="CC0066"/>
                </a:solidFill>
              </a:rPr>
              <a:t>（熔体）</a:t>
            </a:r>
          </a:p>
        </p:txBody>
      </p:sp>
      <p:sp>
        <p:nvSpPr>
          <p:cNvPr id="673801" name="Text Box 9">
            <a:extLst>
              <a:ext uri="{FF2B5EF4-FFF2-40B4-BE49-F238E27FC236}">
                <a16:creationId xmlns:a16="http://schemas.microsoft.com/office/drawing/2014/main" id="{D031E6A3-808A-4B1C-9177-022240382FF8}"/>
              </a:ext>
            </a:extLst>
          </p:cNvPr>
          <p:cNvSpPr txBox="1">
            <a:spLocks noChangeArrowheads="1"/>
          </p:cNvSpPr>
          <p:nvPr/>
        </p:nvSpPr>
        <p:spPr bwMode="blackWhite">
          <a:xfrm>
            <a:off x="468313" y="3141663"/>
            <a:ext cx="8281987" cy="34163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非晶态是一种状态，</a:t>
            </a:r>
            <a:r>
              <a:rPr lang="zh-CN" altLang="en-US" sz="2400">
                <a:solidFill>
                  <a:srgbClr val="FF0000"/>
                </a:solidFill>
              </a:rPr>
              <a:t>除了非晶态聚合物的状态（三态）还包括晶态聚合物的非晶部分</a:t>
            </a:r>
            <a:r>
              <a:rPr lang="zh-CN" altLang="en-US" sz="2400"/>
              <a:t>；非晶态包括：①链结构的规整性差，不能结晶。如无规聚苯乙烯、无规聚甲基丙烯酸甲酯，熔体冷却时，仅能形成玻璃体；②链结构具有一定的规整性，可以结晶，但结晶速度十分缓慢，以至于在溶体在通常的冷却速度下得不到可观的结晶，呈现玻璃态结构。如聚碳酸酯等；③链结构虽然具有规整性，常温下呈现高弹态，低温时才形成结晶，例如顺式聚</a:t>
            </a:r>
            <a:r>
              <a:rPr lang="en-US" altLang="zh-CN" sz="2400"/>
              <a:t>1</a:t>
            </a:r>
            <a:r>
              <a:rPr lang="zh-CN" altLang="en-US" sz="2400"/>
              <a:t>，</a:t>
            </a:r>
            <a:r>
              <a:rPr lang="en-US" altLang="zh-CN" sz="2400"/>
              <a:t>4</a:t>
            </a:r>
            <a:r>
              <a:rPr lang="zh-CN" altLang="en-US" sz="2400"/>
              <a:t>－丁二烯等；④聚合物熔体⑤晶态聚合物的非晶态</a:t>
            </a:r>
            <a:r>
              <a:rPr lang="en-US" altLang="zh-CN" sz="2400"/>
              <a:t>Ⅰ</a:t>
            </a:r>
            <a:r>
              <a:rPr lang="zh-CN" altLang="en-US" sz="2400"/>
              <a:t>过冷的液体；</a:t>
            </a:r>
            <a:r>
              <a:rPr lang="en-US" altLang="zh-CN" sz="2400"/>
              <a:t>Ⅱ</a:t>
            </a:r>
            <a:r>
              <a:rPr lang="zh-CN" altLang="en-US" sz="2400"/>
              <a:t>晶区间的非晶区</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灯片编号占位符 4">
            <a:extLst>
              <a:ext uri="{FF2B5EF4-FFF2-40B4-BE49-F238E27FC236}">
                <a16:creationId xmlns:a16="http://schemas.microsoft.com/office/drawing/2014/main" id="{0B28EEC7-1238-4C6C-B22F-A7311863CE3A}"/>
              </a:ext>
            </a:extLst>
          </p:cNvPr>
          <p:cNvSpPr>
            <a:spLocks noGrp="1"/>
          </p:cNvSpPr>
          <p:nvPr>
            <p:ph type="sldNum" sz="quarter" idx="12"/>
          </p:nvPr>
        </p:nvSpPr>
        <p:spPr/>
        <p:txBody>
          <a:bodyPr/>
          <a:lstStyle/>
          <a:p>
            <a:fld id="{2ABADA12-4FD1-4990-B6D1-4B278FE72166}" type="slidenum">
              <a:rPr lang="en-US" altLang="zh-CN"/>
              <a:pPr/>
              <a:t>132</a:t>
            </a:fld>
            <a:endParaRPr lang="en-US" altLang="zh-CN"/>
          </a:p>
        </p:txBody>
      </p:sp>
      <p:sp>
        <p:nvSpPr>
          <p:cNvPr id="677890" name="Text Box 2">
            <a:extLst>
              <a:ext uri="{FF2B5EF4-FFF2-40B4-BE49-F238E27FC236}">
                <a16:creationId xmlns:a16="http://schemas.microsoft.com/office/drawing/2014/main" id="{CBC0E2AE-6F95-4E13-9433-2F97F8459127}"/>
              </a:ext>
            </a:extLst>
          </p:cNvPr>
          <p:cNvSpPr txBox="1">
            <a:spLocks noChangeArrowheads="1"/>
          </p:cNvSpPr>
          <p:nvPr/>
        </p:nvSpPr>
        <p:spPr bwMode="auto">
          <a:xfrm>
            <a:off x="539750" y="2168519"/>
            <a:ext cx="7775575" cy="560388"/>
          </a:xfrm>
          <a:prstGeom prst="rect">
            <a:avLst/>
          </a:prstGeom>
          <a:noFill/>
          <a:ln w="412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t>要点：非晶态结构完全是由无序的无规线团组成</a:t>
            </a:r>
          </a:p>
        </p:txBody>
      </p:sp>
      <p:sp>
        <p:nvSpPr>
          <p:cNvPr id="677891" name="Text Box 3">
            <a:extLst>
              <a:ext uri="{FF2B5EF4-FFF2-40B4-BE49-F238E27FC236}">
                <a16:creationId xmlns:a16="http://schemas.microsoft.com/office/drawing/2014/main" id="{EEAB8A42-0D06-4DA6-90AB-5F4D2D198209}"/>
              </a:ext>
            </a:extLst>
          </p:cNvPr>
          <p:cNvSpPr txBox="1">
            <a:spLocks noChangeArrowheads="1"/>
          </p:cNvSpPr>
          <p:nvPr/>
        </p:nvSpPr>
        <p:spPr bwMode="auto">
          <a:xfrm>
            <a:off x="684213" y="2924175"/>
            <a:ext cx="2016125" cy="5191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solidFill>
                  <a:srgbClr val="000099"/>
                </a:solidFill>
              </a:rPr>
              <a:t>验证实验：</a:t>
            </a:r>
          </a:p>
        </p:txBody>
      </p:sp>
      <p:sp>
        <p:nvSpPr>
          <p:cNvPr id="677892" name="Text Box 4">
            <a:extLst>
              <a:ext uri="{FF2B5EF4-FFF2-40B4-BE49-F238E27FC236}">
                <a16:creationId xmlns:a16="http://schemas.microsoft.com/office/drawing/2014/main" id="{23721002-2358-44A1-A585-C62EB857F744}"/>
              </a:ext>
            </a:extLst>
          </p:cNvPr>
          <p:cNvSpPr txBox="1">
            <a:spLocks noChangeArrowheads="1"/>
          </p:cNvSpPr>
          <p:nvPr/>
        </p:nvSpPr>
        <p:spPr bwMode="auto">
          <a:xfrm>
            <a:off x="468313" y="3644900"/>
            <a:ext cx="4679950" cy="10064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0" lang="en-US" altLang="zh-CN" sz="2400">
                <a:solidFill>
                  <a:srgbClr val="000099"/>
                </a:solidFill>
              </a:rPr>
              <a:t>X-ray</a:t>
            </a:r>
            <a:r>
              <a:rPr kumimoji="0" lang="zh-CN" altLang="en-US" sz="2400">
                <a:solidFill>
                  <a:srgbClr val="000099"/>
                </a:solidFill>
              </a:rPr>
              <a:t>衍射实验证明晶区高分子链段规整排列</a:t>
            </a:r>
            <a:r>
              <a:rPr kumimoji="0" lang="en-US" altLang="zh-CN" sz="2400">
                <a:solidFill>
                  <a:srgbClr val="000099"/>
                </a:solidFill>
                <a:latin typeface="Arial" panose="020B0604020202020204" pitchFamily="34" charset="0"/>
              </a:rPr>
              <a:t>——</a:t>
            </a:r>
            <a:r>
              <a:rPr kumimoji="0" lang="zh-CN" altLang="en-US" sz="2400">
                <a:solidFill>
                  <a:srgbClr val="000099"/>
                </a:solidFill>
              </a:rPr>
              <a:t>晶区的有序结构</a:t>
            </a:r>
          </a:p>
        </p:txBody>
      </p:sp>
      <p:sp>
        <p:nvSpPr>
          <p:cNvPr id="677893" name="Text Box 5">
            <a:extLst>
              <a:ext uri="{FF2B5EF4-FFF2-40B4-BE49-F238E27FC236}">
                <a16:creationId xmlns:a16="http://schemas.microsoft.com/office/drawing/2014/main" id="{623B635B-2A79-4E13-B11A-B7B8B7F4F659}"/>
              </a:ext>
            </a:extLst>
          </p:cNvPr>
          <p:cNvSpPr txBox="1">
            <a:spLocks noChangeArrowheads="1"/>
          </p:cNvSpPr>
          <p:nvPr/>
        </p:nvSpPr>
        <p:spPr bwMode="auto">
          <a:xfrm>
            <a:off x="468313" y="4941888"/>
            <a:ext cx="4751387" cy="1447800"/>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0" lang="zh-CN" altLang="en-US" sz="2400">
                <a:solidFill>
                  <a:srgbClr val="0000FF"/>
                </a:solidFill>
              </a:rPr>
              <a:t>中子小角散射实验：本体和</a:t>
            </a:r>
            <a:r>
              <a:rPr kumimoji="0" lang="zh-CN" altLang="en-US" sz="2400">
                <a:solidFill>
                  <a:srgbClr val="0000FF"/>
                </a:solidFill>
                <a:sym typeface="Symbol" panose="05050102010706020507" pitchFamily="18" charset="2"/>
              </a:rPr>
              <a:t>溶剂中的均方回转半径相同，</a:t>
            </a:r>
            <a:r>
              <a:rPr kumimoji="0" lang="zh-CN" altLang="en-US" sz="2400">
                <a:solidFill>
                  <a:srgbClr val="0000FF"/>
                </a:solidFill>
              </a:rPr>
              <a:t>证明非晶区是完全无序结构</a:t>
            </a:r>
          </a:p>
        </p:txBody>
      </p:sp>
      <p:sp>
        <p:nvSpPr>
          <p:cNvPr id="677894" name="Rectangle 6">
            <a:extLst>
              <a:ext uri="{FF2B5EF4-FFF2-40B4-BE49-F238E27FC236}">
                <a16:creationId xmlns:a16="http://schemas.microsoft.com/office/drawing/2014/main" id="{7C7050D2-6413-4F87-B6FB-921F476AF88F}"/>
              </a:ext>
            </a:extLst>
          </p:cNvPr>
          <p:cNvSpPr>
            <a:spLocks noGrp="1" noChangeArrowheads="1"/>
          </p:cNvSpPr>
          <p:nvPr>
            <p:ph type="title" idx="4294967295"/>
          </p:nvPr>
        </p:nvSpPr>
        <p:spPr>
          <a:xfrm>
            <a:off x="539750" y="404813"/>
            <a:ext cx="6911975" cy="673100"/>
          </a:xfrm>
          <a:solidFill>
            <a:schemeClr val="bg1"/>
          </a:solidFill>
          <a:ln/>
        </p:spPr>
        <p:txBody>
          <a:bodyPr/>
          <a:lstStyle/>
          <a:p>
            <a:r>
              <a:rPr lang="zh-CN" altLang="en-US" sz="3600" b="1" dirty="0">
                <a:solidFill>
                  <a:srgbClr val="FF0000"/>
                </a:solidFill>
                <a:latin typeface="楷体_GB2312" pitchFamily="1" charset="-122"/>
                <a:ea typeface="楷体_GB2312" pitchFamily="1" charset="-122"/>
              </a:rPr>
              <a:t>无规线团模型</a:t>
            </a:r>
            <a:endParaRPr lang="zh-CN" altLang="en-US" sz="2000" b="1" dirty="0">
              <a:solidFill>
                <a:srgbClr val="FF0000"/>
              </a:solidFill>
              <a:latin typeface="楷体_GB2312" pitchFamily="1" charset="-122"/>
              <a:ea typeface="楷体_GB2312" pitchFamily="1" charset="-122"/>
            </a:endParaRPr>
          </a:p>
        </p:txBody>
      </p:sp>
      <p:sp>
        <p:nvSpPr>
          <p:cNvPr id="677895" name="Text Box 7">
            <a:extLst>
              <a:ext uri="{FF2B5EF4-FFF2-40B4-BE49-F238E27FC236}">
                <a16:creationId xmlns:a16="http://schemas.microsoft.com/office/drawing/2014/main" id="{E60AE827-484E-48A3-8CD2-F8816BF669E8}"/>
              </a:ext>
            </a:extLst>
          </p:cNvPr>
          <p:cNvSpPr txBox="1">
            <a:spLocks noChangeArrowheads="1"/>
          </p:cNvSpPr>
          <p:nvPr/>
        </p:nvSpPr>
        <p:spPr bwMode="auto">
          <a:xfrm>
            <a:off x="505517" y="1519932"/>
            <a:ext cx="7272337" cy="457200"/>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a:t>Flory</a:t>
            </a:r>
            <a:r>
              <a:rPr kumimoji="0" lang="zh-CN" altLang="en-US" sz="2400"/>
              <a:t>于</a:t>
            </a:r>
            <a:r>
              <a:rPr kumimoji="0" lang="en-US" altLang="zh-CN" sz="2400"/>
              <a:t>50</a:t>
            </a:r>
            <a:r>
              <a:rPr kumimoji="0" lang="zh-CN" altLang="en-US" sz="2400"/>
              <a:t>年代提出</a:t>
            </a:r>
            <a:r>
              <a:rPr kumimoji="0" lang="en-US" altLang="zh-CN" sz="2400"/>
              <a:t>, 70</a:t>
            </a:r>
            <a:r>
              <a:rPr kumimoji="0" lang="zh-CN" altLang="en-US" sz="2400"/>
              <a:t>年代得到了直接的实验证据</a:t>
            </a:r>
          </a:p>
        </p:txBody>
      </p:sp>
      <p:grpSp>
        <p:nvGrpSpPr>
          <p:cNvPr id="677896" name="Group 8">
            <a:extLst>
              <a:ext uri="{FF2B5EF4-FFF2-40B4-BE49-F238E27FC236}">
                <a16:creationId xmlns:a16="http://schemas.microsoft.com/office/drawing/2014/main" id="{048FDF03-D9D1-4A6F-8D97-AF2D23E7B8F2}"/>
              </a:ext>
            </a:extLst>
          </p:cNvPr>
          <p:cNvGrpSpPr>
            <a:grpSpLocks/>
          </p:cNvGrpSpPr>
          <p:nvPr/>
        </p:nvGrpSpPr>
        <p:grpSpPr bwMode="auto">
          <a:xfrm>
            <a:off x="5364163" y="2997200"/>
            <a:ext cx="3563937" cy="2879725"/>
            <a:chOff x="204" y="2872"/>
            <a:chExt cx="1220" cy="1185"/>
          </a:xfrm>
        </p:grpSpPr>
        <p:sp>
          <p:nvSpPr>
            <p:cNvPr id="677897" name="Rectangle 9">
              <a:extLst>
                <a:ext uri="{FF2B5EF4-FFF2-40B4-BE49-F238E27FC236}">
                  <a16:creationId xmlns:a16="http://schemas.microsoft.com/office/drawing/2014/main" id="{242E9C91-5BA2-46FE-92B3-FD64273E775C}"/>
                </a:ext>
              </a:extLst>
            </p:cNvPr>
            <p:cNvSpPr>
              <a:spLocks noChangeArrowheads="1"/>
            </p:cNvSpPr>
            <p:nvPr/>
          </p:nvSpPr>
          <p:spPr bwMode="auto">
            <a:xfrm>
              <a:off x="206" y="2872"/>
              <a:ext cx="1218" cy="1185"/>
            </a:xfrm>
            <a:prstGeom prst="rect">
              <a:avLst/>
            </a:prstGeom>
            <a:solidFill>
              <a:srgbClr val="CCFFFF"/>
            </a:solidFill>
            <a:ln w="9525">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898" name="Freeform 10">
              <a:extLst>
                <a:ext uri="{FF2B5EF4-FFF2-40B4-BE49-F238E27FC236}">
                  <a16:creationId xmlns:a16="http://schemas.microsoft.com/office/drawing/2014/main" id="{1C9A9F1E-23FB-4DAE-87FB-48788A1EA257}"/>
                </a:ext>
              </a:extLst>
            </p:cNvPr>
            <p:cNvSpPr>
              <a:spLocks/>
            </p:cNvSpPr>
            <p:nvPr/>
          </p:nvSpPr>
          <p:spPr bwMode="auto">
            <a:xfrm>
              <a:off x="204" y="2879"/>
              <a:ext cx="192" cy="242"/>
            </a:xfrm>
            <a:custGeom>
              <a:avLst/>
              <a:gdLst>
                <a:gd name="T0" fmla="*/ 0 w 481"/>
                <a:gd name="T1" fmla="*/ 375 h 606"/>
                <a:gd name="T2" fmla="*/ 150 w 481"/>
                <a:gd name="T3" fmla="*/ 540 h 606"/>
                <a:gd name="T4" fmla="*/ 195 w 481"/>
                <a:gd name="T5" fmla="*/ 555 h 606"/>
                <a:gd name="T6" fmla="*/ 360 w 481"/>
                <a:gd name="T7" fmla="*/ 600 h 606"/>
                <a:gd name="T8" fmla="*/ 420 w 481"/>
                <a:gd name="T9" fmla="*/ 285 h 606"/>
                <a:gd name="T10" fmla="*/ 330 w 481"/>
                <a:gd name="T11" fmla="*/ 195 h 606"/>
                <a:gd name="T12" fmla="*/ 255 w 481"/>
                <a:gd name="T13" fmla="*/ 120 h 606"/>
                <a:gd name="T14" fmla="*/ 210 w 481"/>
                <a:gd name="T15" fmla="*/ 0 h 6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1" h="606">
                  <a:moveTo>
                    <a:pt x="0" y="375"/>
                  </a:moveTo>
                  <a:cubicBezTo>
                    <a:pt x="71" y="422"/>
                    <a:pt x="101" y="467"/>
                    <a:pt x="150" y="540"/>
                  </a:cubicBezTo>
                  <a:cubicBezTo>
                    <a:pt x="159" y="553"/>
                    <a:pt x="180" y="551"/>
                    <a:pt x="195" y="555"/>
                  </a:cubicBezTo>
                  <a:cubicBezTo>
                    <a:pt x="381" y="606"/>
                    <a:pt x="256" y="565"/>
                    <a:pt x="360" y="600"/>
                  </a:cubicBezTo>
                  <a:cubicBezTo>
                    <a:pt x="481" y="519"/>
                    <a:pt x="448" y="461"/>
                    <a:pt x="420" y="285"/>
                  </a:cubicBezTo>
                  <a:cubicBezTo>
                    <a:pt x="413" y="243"/>
                    <a:pt x="353" y="218"/>
                    <a:pt x="330" y="195"/>
                  </a:cubicBezTo>
                  <a:cubicBezTo>
                    <a:pt x="230" y="95"/>
                    <a:pt x="375" y="200"/>
                    <a:pt x="255" y="120"/>
                  </a:cubicBezTo>
                  <a:cubicBezTo>
                    <a:pt x="227" y="78"/>
                    <a:pt x="210" y="50"/>
                    <a:pt x="210" y="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899" name="Freeform 11">
              <a:extLst>
                <a:ext uri="{FF2B5EF4-FFF2-40B4-BE49-F238E27FC236}">
                  <a16:creationId xmlns:a16="http://schemas.microsoft.com/office/drawing/2014/main" id="{7FA23526-8791-4437-AD3B-A64E0FAB9456}"/>
                </a:ext>
              </a:extLst>
            </p:cNvPr>
            <p:cNvSpPr>
              <a:spLocks/>
            </p:cNvSpPr>
            <p:nvPr/>
          </p:nvSpPr>
          <p:spPr bwMode="auto">
            <a:xfrm>
              <a:off x="204" y="2879"/>
              <a:ext cx="209" cy="600"/>
            </a:xfrm>
            <a:custGeom>
              <a:avLst/>
              <a:gdLst>
                <a:gd name="T0" fmla="*/ 510 w 522"/>
                <a:gd name="T1" fmla="*/ 0 h 1500"/>
                <a:gd name="T2" fmla="*/ 450 w 522"/>
                <a:gd name="T3" fmla="*/ 15 h 1500"/>
                <a:gd name="T4" fmla="*/ 375 w 522"/>
                <a:gd name="T5" fmla="*/ 75 h 1500"/>
                <a:gd name="T6" fmla="*/ 345 w 522"/>
                <a:gd name="T7" fmla="*/ 120 h 1500"/>
                <a:gd name="T8" fmla="*/ 300 w 522"/>
                <a:gd name="T9" fmla="*/ 135 h 1500"/>
                <a:gd name="T10" fmla="*/ 225 w 522"/>
                <a:gd name="T11" fmla="*/ 270 h 1500"/>
                <a:gd name="T12" fmla="*/ 405 w 522"/>
                <a:gd name="T13" fmla="*/ 795 h 1500"/>
                <a:gd name="T14" fmla="*/ 420 w 522"/>
                <a:gd name="T15" fmla="*/ 840 h 1500"/>
                <a:gd name="T16" fmla="*/ 465 w 522"/>
                <a:gd name="T17" fmla="*/ 870 h 1500"/>
                <a:gd name="T18" fmla="*/ 495 w 522"/>
                <a:gd name="T19" fmla="*/ 960 h 1500"/>
                <a:gd name="T20" fmla="*/ 465 w 522"/>
                <a:gd name="T21" fmla="*/ 1125 h 1500"/>
                <a:gd name="T22" fmla="*/ 420 w 522"/>
                <a:gd name="T23" fmla="*/ 1155 h 1500"/>
                <a:gd name="T24" fmla="*/ 270 w 522"/>
                <a:gd name="T25" fmla="*/ 1275 h 1500"/>
                <a:gd name="T26" fmla="*/ 135 w 522"/>
                <a:gd name="T27" fmla="*/ 1380 h 1500"/>
                <a:gd name="T28" fmla="*/ 105 w 522"/>
                <a:gd name="T29" fmla="*/ 1425 h 1500"/>
                <a:gd name="T30" fmla="*/ 60 w 522"/>
                <a:gd name="T31" fmla="*/ 1440 h 1500"/>
                <a:gd name="T32" fmla="*/ 45 w 522"/>
                <a:gd name="T33" fmla="*/ 1485 h 1500"/>
                <a:gd name="T34" fmla="*/ 0 w 522"/>
                <a:gd name="T35" fmla="*/ 150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2" h="1500">
                  <a:moveTo>
                    <a:pt x="510" y="0"/>
                  </a:moveTo>
                  <a:cubicBezTo>
                    <a:pt x="490" y="5"/>
                    <a:pt x="467" y="4"/>
                    <a:pt x="450" y="15"/>
                  </a:cubicBezTo>
                  <a:cubicBezTo>
                    <a:pt x="314" y="105"/>
                    <a:pt x="522" y="26"/>
                    <a:pt x="375" y="75"/>
                  </a:cubicBezTo>
                  <a:cubicBezTo>
                    <a:pt x="365" y="90"/>
                    <a:pt x="359" y="109"/>
                    <a:pt x="345" y="120"/>
                  </a:cubicBezTo>
                  <a:cubicBezTo>
                    <a:pt x="333" y="130"/>
                    <a:pt x="311" y="124"/>
                    <a:pt x="300" y="135"/>
                  </a:cubicBezTo>
                  <a:cubicBezTo>
                    <a:pt x="248" y="187"/>
                    <a:pt x="244" y="213"/>
                    <a:pt x="225" y="270"/>
                  </a:cubicBezTo>
                  <a:cubicBezTo>
                    <a:pt x="240" y="500"/>
                    <a:pt x="240" y="630"/>
                    <a:pt x="405" y="795"/>
                  </a:cubicBezTo>
                  <a:cubicBezTo>
                    <a:pt x="410" y="810"/>
                    <a:pt x="410" y="828"/>
                    <a:pt x="420" y="840"/>
                  </a:cubicBezTo>
                  <a:cubicBezTo>
                    <a:pt x="431" y="854"/>
                    <a:pt x="455" y="855"/>
                    <a:pt x="465" y="870"/>
                  </a:cubicBezTo>
                  <a:cubicBezTo>
                    <a:pt x="482" y="897"/>
                    <a:pt x="495" y="960"/>
                    <a:pt x="495" y="960"/>
                  </a:cubicBezTo>
                  <a:cubicBezTo>
                    <a:pt x="488" y="1015"/>
                    <a:pt x="500" y="1081"/>
                    <a:pt x="465" y="1125"/>
                  </a:cubicBezTo>
                  <a:cubicBezTo>
                    <a:pt x="454" y="1139"/>
                    <a:pt x="434" y="1143"/>
                    <a:pt x="420" y="1155"/>
                  </a:cubicBezTo>
                  <a:cubicBezTo>
                    <a:pt x="370" y="1197"/>
                    <a:pt x="325" y="1238"/>
                    <a:pt x="270" y="1275"/>
                  </a:cubicBezTo>
                  <a:cubicBezTo>
                    <a:pt x="230" y="1335"/>
                    <a:pt x="193" y="1341"/>
                    <a:pt x="135" y="1380"/>
                  </a:cubicBezTo>
                  <a:cubicBezTo>
                    <a:pt x="125" y="1395"/>
                    <a:pt x="119" y="1414"/>
                    <a:pt x="105" y="1425"/>
                  </a:cubicBezTo>
                  <a:cubicBezTo>
                    <a:pt x="93" y="1435"/>
                    <a:pt x="71" y="1429"/>
                    <a:pt x="60" y="1440"/>
                  </a:cubicBezTo>
                  <a:cubicBezTo>
                    <a:pt x="49" y="1451"/>
                    <a:pt x="56" y="1474"/>
                    <a:pt x="45" y="1485"/>
                  </a:cubicBezTo>
                  <a:cubicBezTo>
                    <a:pt x="34" y="1496"/>
                    <a:pt x="0" y="1500"/>
                    <a:pt x="0" y="150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0" name="Freeform 12">
              <a:extLst>
                <a:ext uri="{FF2B5EF4-FFF2-40B4-BE49-F238E27FC236}">
                  <a16:creationId xmlns:a16="http://schemas.microsoft.com/office/drawing/2014/main" id="{775531BB-750C-4EF0-BE89-0148BA3699F2}"/>
                </a:ext>
              </a:extLst>
            </p:cNvPr>
            <p:cNvSpPr>
              <a:spLocks/>
            </p:cNvSpPr>
            <p:nvPr/>
          </p:nvSpPr>
          <p:spPr bwMode="auto">
            <a:xfrm>
              <a:off x="204" y="3179"/>
              <a:ext cx="228" cy="744"/>
            </a:xfrm>
            <a:custGeom>
              <a:avLst/>
              <a:gdLst>
                <a:gd name="T0" fmla="*/ 210 w 570"/>
                <a:gd name="T1" fmla="*/ 0 h 1860"/>
                <a:gd name="T2" fmla="*/ 180 w 570"/>
                <a:gd name="T3" fmla="*/ 90 h 1860"/>
                <a:gd name="T4" fmla="*/ 165 w 570"/>
                <a:gd name="T5" fmla="*/ 135 h 1860"/>
                <a:gd name="T6" fmla="*/ 180 w 570"/>
                <a:gd name="T7" fmla="*/ 285 h 1860"/>
                <a:gd name="T8" fmla="*/ 210 w 570"/>
                <a:gd name="T9" fmla="*/ 330 h 1860"/>
                <a:gd name="T10" fmla="*/ 330 w 570"/>
                <a:gd name="T11" fmla="*/ 495 h 1860"/>
                <a:gd name="T12" fmla="*/ 390 w 570"/>
                <a:gd name="T13" fmla="*/ 570 h 1860"/>
                <a:gd name="T14" fmla="*/ 405 w 570"/>
                <a:gd name="T15" fmla="*/ 615 h 1860"/>
                <a:gd name="T16" fmla="*/ 360 w 570"/>
                <a:gd name="T17" fmla="*/ 765 h 1860"/>
                <a:gd name="T18" fmla="*/ 330 w 570"/>
                <a:gd name="T19" fmla="*/ 855 h 1860"/>
                <a:gd name="T20" fmla="*/ 525 w 570"/>
                <a:gd name="T21" fmla="*/ 1035 h 1860"/>
                <a:gd name="T22" fmla="*/ 570 w 570"/>
                <a:gd name="T23" fmla="*/ 1335 h 1860"/>
                <a:gd name="T24" fmla="*/ 555 w 570"/>
                <a:gd name="T25" fmla="*/ 1440 h 1860"/>
                <a:gd name="T26" fmla="*/ 405 w 570"/>
                <a:gd name="T27" fmla="*/ 1515 h 1860"/>
                <a:gd name="T28" fmla="*/ 285 w 570"/>
                <a:gd name="T29" fmla="*/ 1635 h 1860"/>
                <a:gd name="T30" fmla="*/ 270 w 570"/>
                <a:gd name="T31" fmla="*/ 1680 h 1860"/>
                <a:gd name="T32" fmla="*/ 180 w 570"/>
                <a:gd name="T33" fmla="*/ 1740 h 1860"/>
                <a:gd name="T34" fmla="*/ 90 w 570"/>
                <a:gd name="T35" fmla="*/ 1815 h 1860"/>
                <a:gd name="T36" fmla="*/ 45 w 570"/>
                <a:gd name="T37" fmla="*/ 1830 h 1860"/>
                <a:gd name="T38" fmla="*/ 0 w 570"/>
                <a:gd name="T39" fmla="*/ 1860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0" h="1860">
                  <a:moveTo>
                    <a:pt x="210" y="0"/>
                  </a:moveTo>
                  <a:cubicBezTo>
                    <a:pt x="200" y="30"/>
                    <a:pt x="190" y="60"/>
                    <a:pt x="180" y="90"/>
                  </a:cubicBezTo>
                  <a:cubicBezTo>
                    <a:pt x="175" y="105"/>
                    <a:pt x="165" y="135"/>
                    <a:pt x="165" y="135"/>
                  </a:cubicBezTo>
                  <a:cubicBezTo>
                    <a:pt x="170" y="185"/>
                    <a:pt x="169" y="236"/>
                    <a:pt x="180" y="285"/>
                  </a:cubicBezTo>
                  <a:cubicBezTo>
                    <a:pt x="184" y="303"/>
                    <a:pt x="202" y="314"/>
                    <a:pt x="210" y="330"/>
                  </a:cubicBezTo>
                  <a:cubicBezTo>
                    <a:pt x="245" y="399"/>
                    <a:pt x="265" y="452"/>
                    <a:pt x="330" y="495"/>
                  </a:cubicBezTo>
                  <a:cubicBezTo>
                    <a:pt x="368" y="608"/>
                    <a:pt x="312" y="473"/>
                    <a:pt x="390" y="570"/>
                  </a:cubicBezTo>
                  <a:cubicBezTo>
                    <a:pt x="400" y="582"/>
                    <a:pt x="400" y="600"/>
                    <a:pt x="405" y="615"/>
                  </a:cubicBezTo>
                  <a:cubicBezTo>
                    <a:pt x="372" y="845"/>
                    <a:pt x="417" y="636"/>
                    <a:pt x="360" y="765"/>
                  </a:cubicBezTo>
                  <a:cubicBezTo>
                    <a:pt x="347" y="794"/>
                    <a:pt x="330" y="855"/>
                    <a:pt x="330" y="855"/>
                  </a:cubicBezTo>
                  <a:cubicBezTo>
                    <a:pt x="372" y="981"/>
                    <a:pt x="438" y="977"/>
                    <a:pt x="525" y="1035"/>
                  </a:cubicBezTo>
                  <a:cubicBezTo>
                    <a:pt x="558" y="1133"/>
                    <a:pt x="537" y="1237"/>
                    <a:pt x="570" y="1335"/>
                  </a:cubicBezTo>
                  <a:cubicBezTo>
                    <a:pt x="565" y="1370"/>
                    <a:pt x="569" y="1408"/>
                    <a:pt x="555" y="1440"/>
                  </a:cubicBezTo>
                  <a:cubicBezTo>
                    <a:pt x="547" y="1458"/>
                    <a:pt x="423" y="1506"/>
                    <a:pt x="405" y="1515"/>
                  </a:cubicBezTo>
                  <a:cubicBezTo>
                    <a:pt x="370" y="1567"/>
                    <a:pt x="337" y="1600"/>
                    <a:pt x="285" y="1635"/>
                  </a:cubicBezTo>
                  <a:cubicBezTo>
                    <a:pt x="280" y="1650"/>
                    <a:pt x="281" y="1669"/>
                    <a:pt x="270" y="1680"/>
                  </a:cubicBezTo>
                  <a:cubicBezTo>
                    <a:pt x="245" y="1705"/>
                    <a:pt x="210" y="1720"/>
                    <a:pt x="180" y="1740"/>
                  </a:cubicBezTo>
                  <a:cubicBezTo>
                    <a:pt x="80" y="1806"/>
                    <a:pt x="188" y="1766"/>
                    <a:pt x="90" y="1815"/>
                  </a:cubicBezTo>
                  <a:cubicBezTo>
                    <a:pt x="76" y="1822"/>
                    <a:pt x="59" y="1823"/>
                    <a:pt x="45" y="1830"/>
                  </a:cubicBezTo>
                  <a:cubicBezTo>
                    <a:pt x="29" y="1838"/>
                    <a:pt x="0" y="1860"/>
                    <a:pt x="0" y="186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1" name="Freeform 13">
              <a:extLst>
                <a:ext uri="{FF2B5EF4-FFF2-40B4-BE49-F238E27FC236}">
                  <a16:creationId xmlns:a16="http://schemas.microsoft.com/office/drawing/2014/main" id="{C2BC1E37-1ED5-4252-B3A6-17A162388B43}"/>
                </a:ext>
              </a:extLst>
            </p:cNvPr>
            <p:cNvSpPr>
              <a:spLocks/>
            </p:cNvSpPr>
            <p:nvPr/>
          </p:nvSpPr>
          <p:spPr bwMode="auto">
            <a:xfrm>
              <a:off x="256" y="3635"/>
              <a:ext cx="417" cy="420"/>
            </a:xfrm>
            <a:custGeom>
              <a:avLst/>
              <a:gdLst>
                <a:gd name="T0" fmla="*/ 80 w 1042"/>
                <a:gd name="T1" fmla="*/ 0 h 1050"/>
                <a:gd name="T2" fmla="*/ 110 w 1042"/>
                <a:gd name="T3" fmla="*/ 90 h 1050"/>
                <a:gd name="T4" fmla="*/ 140 w 1042"/>
                <a:gd name="T5" fmla="*/ 135 h 1050"/>
                <a:gd name="T6" fmla="*/ 170 w 1042"/>
                <a:gd name="T7" fmla="*/ 225 h 1050"/>
                <a:gd name="T8" fmla="*/ 200 w 1042"/>
                <a:gd name="T9" fmla="*/ 270 h 1050"/>
                <a:gd name="T10" fmla="*/ 215 w 1042"/>
                <a:gd name="T11" fmla="*/ 315 h 1050"/>
                <a:gd name="T12" fmla="*/ 260 w 1042"/>
                <a:gd name="T13" fmla="*/ 345 h 1050"/>
                <a:gd name="T14" fmla="*/ 410 w 1042"/>
                <a:gd name="T15" fmla="*/ 510 h 1050"/>
                <a:gd name="T16" fmla="*/ 545 w 1042"/>
                <a:gd name="T17" fmla="*/ 540 h 1050"/>
                <a:gd name="T18" fmla="*/ 725 w 1042"/>
                <a:gd name="T19" fmla="*/ 465 h 1050"/>
                <a:gd name="T20" fmla="*/ 740 w 1042"/>
                <a:gd name="T21" fmla="*/ 420 h 1050"/>
                <a:gd name="T22" fmla="*/ 770 w 1042"/>
                <a:gd name="T23" fmla="*/ 375 h 1050"/>
                <a:gd name="T24" fmla="*/ 800 w 1042"/>
                <a:gd name="T25" fmla="*/ 285 h 1050"/>
                <a:gd name="T26" fmla="*/ 830 w 1042"/>
                <a:gd name="T27" fmla="*/ 30 h 1050"/>
                <a:gd name="T28" fmla="*/ 995 w 1042"/>
                <a:gd name="T29" fmla="*/ 120 h 1050"/>
                <a:gd name="T30" fmla="*/ 1025 w 1042"/>
                <a:gd name="T31" fmla="*/ 240 h 1050"/>
                <a:gd name="T32" fmla="*/ 890 w 1042"/>
                <a:gd name="T33" fmla="*/ 390 h 1050"/>
                <a:gd name="T34" fmla="*/ 740 w 1042"/>
                <a:gd name="T35" fmla="*/ 510 h 1050"/>
                <a:gd name="T36" fmla="*/ 320 w 1042"/>
                <a:gd name="T37" fmla="*/ 585 h 1050"/>
                <a:gd name="T38" fmla="*/ 155 w 1042"/>
                <a:gd name="T39" fmla="*/ 660 h 1050"/>
                <a:gd name="T40" fmla="*/ 125 w 1042"/>
                <a:gd name="T41" fmla="*/ 750 h 1050"/>
                <a:gd name="T42" fmla="*/ 20 w 1042"/>
                <a:gd name="T43" fmla="*/ 930 h 1050"/>
                <a:gd name="T44" fmla="*/ 80 w 1042"/>
                <a:gd name="T45" fmla="*/ 103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2" h="1050">
                  <a:moveTo>
                    <a:pt x="80" y="0"/>
                  </a:moveTo>
                  <a:cubicBezTo>
                    <a:pt x="90" y="30"/>
                    <a:pt x="92" y="64"/>
                    <a:pt x="110" y="90"/>
                  </a:cubicBezTo>
                  <a:cubicBezTo>
                    <a:pt x="120" y="105"/>
                    <a:pt x="133" y="119"/>
                    <a:pt x="140" y="135"/>
                  </a:cubicBezTo>
                  <a:cubicBezTo>
                    <a:pt x="153" y="164"/>
                    <a:pt x="152" y="199"/>
                    <a:pt x="170" y="225"/>
                  </a:cubicBezTo>
                  <a:cubicBezTo>
                    <a:pt x="180" y="240"/>
                    <a:pt x="192" y="254"/>
                    <a:pt x="200" y="270"/>
                  </a:cubicBezTo>
                  <a:cubicBezTo>
                    <a:pt x="207" y="284"/>
                    <a:pt x="205" y="303"/>
                    <a:pt x="215" y="315"/>
                  </a:cubicBezTo>
                  <a:cubicBezTo>
                    <a:pt x="226" y="329"/>
                    <a:pt x="245" y="335"/>
                    <a:pt x="260" y="345"/>
                  </a:cubicBezTo>
                  <a:cubicBezTo>
                    <a:pt x="295" y="398"/>
                    <a:pt x="342" y="487"/>
                    <a:pt x="410" y="510"/>
                  </a:cubicBezTo>
                  <a:cubicBezTo>
                    <a:pt x="454" y="525"/>
                    <a:pt x="501" y="525"/>
                    <a:pt x="545" y="540"/>
                  </a:cubicBezTo>
                  <a:cubicBezTo>
                    <a:pt x="628" y="523"/>
                    <a:pt x="657" y="516"/>
                    <a:pt x="725" y="465"/>
                  </a:cubicBezTo>
                  <a:cubicBezTo>
                    <a:pt x="730" y="450"/>
                    <a:pt x="733" y="434"/>
                    <a:pt x="740" y="420"/>
                  </a:cubicBezTo>
                  <a:cubicBezTo>
                    <a:pt x="748" y="404"/>
                    <a:pt x="763" y="391"/>
                    <a:pt x="770" y="375"/>
                  </a:cubicBezTo>
                  <a:cubicBezTo>
                    <a:pt x="783" y="346"/>
                    <a:pt x="800" y="285"/>
                    <a:pt x="800" y="285"/>
                  </a:cubicBezTo>
                  <a:cubicBezTo>
                    <a:pt x="770" y="166"/>
                    <a:pt x="741" y="119"/>
                    <a:pt x="830" y="30"/>
                  </a:cubicBezTo>
                  <a:cubicBezTo>
                    <a:pt x="870" y="45"/>
                    <a:pt x="969" y="63"/>
                    <a:pt x="995" y="120"/>
                  </a:cubicBezTo>
                  <a:cubicBezTo>
                    <a:pt x="1012" y="158"/>
                    <a:pt x="1025" y="240"/>
                    <a:pt x="1025" y="240"/>
                  </a:cubicBezTo>
                  <a:cubicBezTo>
                    <a:pt x="1000" y="393"/>
                    <a:pt x="1042" y="289"/>
                    <a:pt x="890" y="390"/>
                  </a:cubicBezTo>
                  <a:cubicBezTo>
                    <a:pt x="837" y="426"/>
                    <a:pt x="796" y="479"/>
                    <a:pt x="740" y="510"/>
                  </a:cubicBezTo>
                  <a:cubicBezTo>
                    <a:pt x="619" y="577"/>
                    <a:pt x="454" y="568"/>
                    <a:pt x="320" y="585"/>
                  </a:cubicBezTo>
                  <a:cubicBezTo>
                    <a:pt x="308" y="590"/>
                    <a:pt x="173" y="631"/>
                    <a:pt x="155" y="660"/>
                  </a:cubicBezTo>
                  <a:cubicBezTo>
                    <a:pt x="138" y="687"/>
                    <a:pt x="125" y="750"/>
                    <a:pt x="125" y="750"/>
                  </a:cubicBezTo>
                  <a:cubicBezTo>
                    <a:pt x="110" y="868"/>
                    <a:pt x="130" y="893"/>
                    <a:pt x="20" y="930"/>
                  </a:cubicBezTo>
                  <a:cubicBezTo>
                    <a:pt x="37" y="1050"/>
                    <a:pt x="0" y="1035"/>
                    <a:pt x="80" y="1035"/>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2" name="Freeform 14">
              <a:extLst>
                <a:ext uri="{FF2B5EF4-FFF2-40B4-BE49-F238E27FC236}">
                  <a16:creationId xmlns:a16="http://schemas.microsoft.com/office/drawing/2014/main" id="{E9D6F41F-FB9E-4790-B115-ABE3DD685543}"/>
                </a:ext>
              </a:extLst>
            </p:cNvPr>
            <p:cNvSpPr>
              <a:spLocks/>
            </p:cNvSpPr>
            <p:nvPr/>
          </p:nvSpPr>
          <p:spPr bwMode="auto">
            <a:xfrm>
              <a:off x="348" y="2955"/>
              <a:ext cx="643" cy="332"/>
            </a:xfrm>
            <a:custGeom>
              <a:avLst/>
              <a:gdLst>
                <a:gd name="T0" fmla="*/ 0 w 1608"/>
                <a:gd name="T1" fmla="*/ 771 h 831"/>
                <a:gd name="T2" fmla="*/ 120 w 1608"/>
                <a:gd name="T3" fmla="*/ 531 h 831"/>
                <a:gd name="T4" fmla="*/ 135 w 1608"/>
                <a:gd name="T5" fmla="*/ 456 h 831"/>
                <a:gd name="T6" fmla="*/ 270 w 1608"/>
                <a:gd name="T7" fmla="*/ 321 h 831"/>
                <a:gd name="T8" fmla="*/ 315 w 1608"/>
                <a:gd name="T9" fmla="*/ 276 h 831"/>
                <a:gd name="T10" fmla="*/ 375 w 1608"/>
                <a:gd name="T11" fmla="*/ 486 h 831"/>
                <a:gd name="T12" fmla="*/ 405 w 1608"/>
                <a:gd name="T13" fmla="*/ 606 h 831"/>
                <a:gd name="T14" fmla="*/ 420 w 1608"/>
                <a:gd name="T15" fmla="*/ 666 h 831"/>
                <a:gd name="T16" fmla="*/ 435 w 1608"/>
                <a:gd name="T17" fmla="*/ 726 h 831"/>
                <a:gd name="T18" fmla="*/ 570 w 1608"/>
                <a:gd name="T19" fmla="*/ 801 h 831"/>
                <a:gd name="T20" fmla="*/ 630 w 1608"/>
                <a:gd name="T21" fmla="*/ 501 h 831"/>
                <a:gd name="T22" fmla="*/ 600 w 1608"/>
                <a:gd name="T23" fmla="*/ 381 h 831"/>
                <a:gd name="T24" fmla="*/ 615 w 1608"/>
                <a:gd name="T25" fmla="*/ 231 h 831"/>
                <a:gd name="T26" fmla="*/ 840 w 1608"/>
                <a:gd name="T27" fmla="*/ 321 h 831"/>
                <a:gd name="T28" fmla="*/ 915 w 1608"/>
                <a:gd name="T29" fmla="*/ 576 h 831"/>
                <a:gd name="T30" fmla="*/ 945 w 1608"/>
                <a:gd name="T31" fmla="*/ 621 h 831"/>
                <a:gd name="T32" fmla="*/ 975 w 1608"/>
                <a:gd name="T33" fmla="*/ 711 h 831"/>
                <a:gd name="T34" fmla="*/ 1020 w 1608"/>
                <a:gd name="T35" fmla="*/ 741 h 831"/>
                <a:gd name="T36" fmla="*/ 1170 w 1608"/>
                <a:gd name="T37" fmla="*/ 831 h 831"/>
                <a:gd name="T38" fmla="*/ 1365 w 1608"/>
                <a:gd name="T39" fmla="*/ 711 h 831"/>
                <a:gd name="T40" fmla="*/ 1470 w 1608"/>
                <a:gd name="T41" fmla="*/ 231 h 831"/>
                <a:gd name="T42" fmla="*/ 1590 w 1608"/>
                <a:gd name="T43" fmla="*/ 186 h 831"/>
                <a:gd name="T44" fmla="*/ 1605 w 1608"/>
                <a:gd name="T45" fmla="*/ 126 h 831"/>
                <a:gd name="T46" fmla="*/ 1320 w 1608"/>
                <a:gd name="T47" fmla="*/ 6 h 831"/>
                <a:gd name="T48" fmla="*/ 1260 w 1608"/>
                <a:gd name="T49" fmla="*/ 3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8" h="831">
                  <a:moveTo>
                    <a:pt x="0" y="771"/>
                  </a:moveTo>
                  <a:cubicBezTo>
                    <a:pt x="104" y="736"/>
                    <a:pt x="103" y="625"/>
                    <a:pt x="120" y="531"/>
                  </a:cubicBezTo>
                  <a:cubicBezTo>
                    <a:pt x="125" y="506"/>
                    <a:pt x="121" y="478"/>
                    <a:pt x="135" y="456"/>
                  </a:cubicBezTo>
                  <a:cubicBezTo>
                    <a:pt x="135" y="456"/>
                    <a:pt x="248" y="344"/>
                    <a:pt x="270" y="321"/>
                  </a:cubicBezTo>
                  <a:cubicBezTo>
                    <a:pt x="285" y="306"/>
                    <a:pt x="315" y="276"/>
                    <a:pt x="315" y="276"/>
                  </a:cubicBezTo>
                  <a:cubicBezTo>
                    <a:pt x="367" y="353"/>
                    <a:pt x="356" y="387"/>
                    <a:pt x="375" y="486"/>
                  </a:cubicBezTo>
                  <a:cubicBezTo>
                    <a:pt x="383" y="527"/>
                    <a:pt x="395" y="566"/>
                    <a:pt x="405" y="606"/>
                  </a:cubicBezTo>
                  <a:cubicBezTo>
                    <a:pt x="410" y="626"/>
                    <a:pt x="415" y="646"/>
                    <a:pt x="420" y="666"/>
                  </a:cubicBezTo>
                  <a:cubicBezTo>
                    <a:pt x="425" y="686"/>
                    <a:pt x="418" y="715"/>
                    <a:pt x="435" y="726"/>
                  </a:cubicBezTo>
                  <a:cubicBezTo>
                    <a:pt x="538" y="795"/>
                    <a:pt x="491" y="775"/>
                    <a:pt x="570" y="801"/>
                  </a:cubicBezTo>
                  <a:cubicBezTo>
                    <a:pt x="683" y="726"/>
                    <a:pt x="650" y="644"/>
                    <a:pt x="630" y="501"/>
                  </a:cubicBezTo>
                  <a:cubicBezTo>
                    <a:pt x="624" y="460"/>
                    <a:pt x="600" y="381"/>
                    <a:pt x="600" y="381"/>
                  </a:cubicBezTo>
                  <a:cubicBezTo>
                    <a:pt x="605" y="331"/>
                    <a:pt x="578" y="265"/>
                    <a:pt x="615" y="231"/>
                  </a:cubicBezTo>
                  <a:cubicBezTo>
                    <a:pt x="686" y="168"/>
                    <a:pt x="798" y="279"/>
                    <a:pt x="840" y="321"/>
                  </a:cubicBezTo>
                  <a:cubicBezTo>
                    <a:pt x="859" y="398"/>
                    <a:pt x="883" y="502"/>
                    <a:pt x="915" y="576"/>
                  </a:cubicBezTo>
                  <a:cubicBezTo>
                    <a:pt x="922" y="593"/>
                    <a:pt x="938" y="605"/>
                    <a:pt x="945" y="621"/>
                  </a:cubicBezTo>
                  <a:cubicBezTo>
                    <a:pt x="958" y="650"/>
                    <a:pt x="965" y="681"/>
                    <a:pt x="975" y="711"/>
                  </a:cubicBezTo>
                  <a:cubicBezTo>
                    <a:pt x="981" y="728"/>
                    <a:pt x="1006" y="729"/>
                    <a:pt x="1020" y="741"/>
                  </a:cubicBezTo>
                  <a:cubicBezTo>
                    <a:pt x="1078" y="789"/>
                    <a:pt x="1095" y="812"/>
                    <a:pt x="1170" y="831"/>
                  </a:cubicBezTo>
                  <a:cubicBezTo>
                    <a:pt x="1282" y="806"/>
                    <a:pt x="1330" y="816"/>
                    <a:pt x="1365" y="711"/>
                  </a:cubicBezTo>
                  <a:cubicBezTo>
                    <a:pt x="1387" y="556"/>
                    <a:pt x="1317" y="320"/>
                    <a:pt x="1470" y="231"/>
                  </a:cubicBezTo>
                  <a:cubicBezTo>
                    <a:pt x="1507" y="209"/>
                    <a:pt x="1550" y="201"/>
                    <a:pt x="1590" y="186"/>
                  </a:cubicBezTo>
                  <a:cubicBezTo>
                    <a:pt x="1595" y="166"/>
                    <a:pt x="1608" y="146"/>
                    <a:pt x="1605" y="126"/>
                  </a:cubicBezTo>
                  <a:cubicBezTo>
                    <a:pt x="1589" y="0"/>
                    <a:pt x="1408" y="21"/>
                    <a:pt x="1320" y="6"/>
                  </a:cubicBezTo>
                  <a:cubicBezTo>
                    <a:pt x="1255" y="22"/>
                    <a:pt x="1260" y="0"/>
                    <a:pt x="1260" y="36"/>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3" name="Freeform 15">
              <a:extLst>
                <a:ext uri="{FF2B5EF4-FFF2-40B4-BE49-F238E27FC236}">
                  <a16:creationId xmlns:a16="http://schemas.microsoft.com/office/drawing/2014/main" id="{62C098A4-3710-410E-BFBC-39B971EC4828}"/>
                </a:ext>
              </a:extLst>
            </p:cNvPr>
            <p:cNvSpPr>
              <a:spLocks/>
            </p:cNvSpPr>
            <p:nvPr/>
          </p:nvSpPr>
          <p:spPr bwMode="auto">
            <a:xfrm>
              <a:off x="480" y="2873"/>
              <a:ext cx="324" cy="157"/>
            </a:xfrm>
            <a:custGeom>
              <a:avLst/>
              <a:gdLst>
                <a:gd name="T0" fmla="*/ 75 w 810"/>
                <a:gd name="T1" fmla="*/ 15 h 392"/>
                <a:gd name="T2" fmla="*/ 45 w 810"/>
                <a:gd name="T3" fmla="*/ 105 h 392"/>
                <a:gd name="T4" fmla="*/ 0 w 810"/>
                <a:gd name="T5" fmla="*/ 195 h 392"/>
                <a:gd name="T6" fmla="*/ 15 w 810"/>
                <a:gd name="T7" fmla="*/ 300 h 392"/>
                <a:gd name="T8" fmla="*/ 270 w 810"/>
                <a:gd name="T9" fmla="*/ 390 h 392"/>
                <a:gd name="T10" fmla="*/ 540 w 810"/>
                <a:gd name="T11" fmla="*/ 375 h 392"/>
                <a:gd name="T12" fmla="*/ 720 w 810"/>
                <a:gd name="T13" fmla="*/ 165 h 392"/>
                <a:gd name="T14" fmla="*/ 810 w 810"/>
                <a:gd name="T15" fmla="*/ 0 h 3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0" h="392">
                  <a:moveTo>
                    <a:pt x="75" y="15"/>
                  </a:moveTo>
                  <a:cubicBezTo>
                    <a:pt x="65" y="45"/>
                    <a:pt x="63" y="79"/>
                    <a:pt x="45" y="105"/>
                  </a:cubicBezTo>
                  <a:cubicBezTo>
                    <a:pt x="6" y="163"/>
                    <a:pt x="21" y="133"/>
                    <a:pt x="0" y="195"/>
                  </a:cubicBezTo>
                  <a:cubicBezTo>
                    <a:pt x="5" y="230"/>
                    <a:pt x="0" y="268"/>
                    <a:pt x="15" y="300"/>
                  </a:cubicBezTo>
                  <a:cubicBezTo>
                    <a:pt x="57" y="392"/>
                    <a:pt x="188" y="376"/>
                    <a:pt x="270" y="390"/>
                  </a:cubicBezTo>
                  <a:cubicBezTo>
                    <a:pt x="360" y="385"/>
                    <a:pt x="451" y="391"/>
                    <a:pt x="540" y="375"/>
                  </a:cubicBezTo>
                  <a:cubicBezTo>
                    <a:pt x="607" y="363"/>
                    <a:pt x="671" y="214"/>
                    <a:pt x="720" y="165"/>
                  </a:cubicBezTo>
                  <a:cubicBezTo>
                    <a:pt x="740" y="104"/>
                    <a:pt x="781" y="57"/>
                    <a:pt x="810" y="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4" name="Freeform 16">
              <a:extLst>
                <a:ext uri="{FF2B5EF4-FFF2-40B4-BE49-F238E27FC236}">
                  <a16:creationId xmlns:a16="http://schemas.microsoft.com/office/drawing/2014/main" id="{75FF4AA2-5AD2-40A5-9190-B9135B193B08}"/>
                </a:ext>
              </a:extLst>
            </p:cNvPr>
            <p:cNvSpPr>
              <a:spLocks/>
            </p:cNvSpPr>
            <p:nvPr/>
          </p:nvSpPr>
          <p:spPr bwMode="auto">
            <a:xfrm>
              <a:off x="605" y="2873"/>
              <a:ext cx="661" cy="432"/>
            </a:xfrm>
            <a:custGeom>
              <a:avLst/>
              <a:gdLst>
                <a:gd name="T0" fmla="*/ 2 w 1652"/>
                <a:gd name="T1" fmla="*/ 0 h 1080"/>
                <a:gd name="T2" fmla="*/ 17 w 1652"/>
                <a:gd name="T3" fmla="*/ 180 h 1080"/>
                <a:gd name="T4" fmla="*/ 62 w 1652"/>
                <a:gd name="T5" fmla="*/ 210 h 1080"/>
                <a:gd name="T6" fmla="*/ 182 w 1652"/>
                <a:gd name="T7" fmla="*/ 270 h 1080"/>
                <a:gd name="T8" fmla="*/ 482 w 1652"/>
                <a:gd name="T9" fmla="*/ 345 h 1080"/>
                <a:gd name="T10" fmla="*/ 602 w 1652"/>
                <a:gd name="T11" fmla="*/ 435 h 1080"/>
                <a:gd name="T12" fmla="*/ 677 w 1652"/>
                <a:gd name="T13" fmla="*/ 510 h 1080"/>
                <a:gd name="T14" fmla="*/ 737 w 1652"/>
                <a:gd name="T15" fmla="*/ 600 h 1080"/>
                <a:gd name="T16" fmla="*/ 782 w 1652"/>
                <a:gd name="T17" fmla="*/ 630 h 1080"/>
                <a:gd name="T18" fmla="*/ 872 w 1652"/>
                <a:gd name="T19" fmla="*/ 750 h 1080"/>
                <a:gd name="T20" fmla="*/ 977 w 1652"/>
                <a:gd name="T21" fmla="*/ 840 h 1080"/>
                <a:gd name="T22" fmla="*/ 1007 w 1652"/>
                <a:gd name="T23" fmla="*/ 1065 h 1080"/>
                <a:gd name="T24" fmla="*/ 962 w 1652"/>
                <a:gd name="T25" fmla="*/ 1080 h 1080"/>
                <a:gd name="T26" fmla="*/ 1007 w 1652"/>
                <a:gd name="T27" fmla="*/ 690 h 1080"/>
                <a:gd name="T28" fmla="*/ 1052 w 1652"/>
                <a:gd name="T29" fmla="*/ 630 h 1080"/>
                <a:gd name="T30" fmla="*/ 1142 w 1652"/>
                <a:gd name="T31" fmla="*/ 600 h 1080"/>
                <a:gd name="T32" fmla="*/ 1247 w 1652"/>
                <a:gd name="T33" fmla="*/ 465 h 1080"/>
                <a:gd name="T34" fmla="*/ 1277 w 1652"/>
                <a:gd name="T35" fmla="*/ 375 h 1080"/>
                <a:gd name="T36" fmla="*/ 1262 w 1652"/>
                <a:gd name="T37" fmla="*/ 225 h 1080"/>
                <a:gd name="T38" fmla="*/ 1247 w 1652"/>
                <a:gd name="T39" fmla="*/ 165 h 1080"/>
                <a:gd name="T40" fmla="*/ 1157 w 1652"/>
                <a:gd name="T41" fmla="*/ 105 h 1080"/>
                <a:gd name="T42" fmla="*/ 1112 w 1652"/>
                <a:gd name="T43" fmla="*/ 75 h 1080"/>
                <a:gd name="T44" fmla="*/ 1037 w 1652"/>
                <a:gd name="T45" fmla="*/ 135 h 1080"/>
                <a:gd name="T46" fmla="*/ 1097 w 1652"/>
                <a:gd name="T47" fmla="*/ 165 h 1080"/>
                <a:gd name="T48" fmla="*/ 1652 w 1652"/>
                <a:gd name="T49" fmla="*/ 15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2" h="1080">
                  <a:moveTo>
                    <a:pt x="2" y="0"/>
                  </a:moveTo>
                  <a:cubicBezTo>
                    <a:pt x="7" y="60"/>
                    <a:pt x="0" y="122"/>
                    <a:pt x="17" y="180"/>
                  </a:cubicBezTo>
                  <a:cubicBezTo>
                    <a:pt x="22" y="197"/>
                    <a:pt x="46" y="201"/>
                    <a:pt x="62" y="210"/>
                  </a:cubicBezTo>
                  <a:cubicBezTo>
                    <a:pt x="101" y="231"/>
                    <a:pt x="141" y="252"/>
                    <a:pt x="182" y="270"/>
                  </a:cubicBezTo>
                  <a:cubicBezTo>
                    <a:pt x="277" y="311"/>
                    <a:pt x="381" y="328"/>
                    <a:pt x="482" y="345"/>
                  </a:cubicBezTo>
                  <a:cubicBezTo>
                    <a:pt x="522" y="375"/>
                    <a:pt x="586" y="388"/>
                    <a:pt x="602" y="435"/>
                  </a:cubicBezTo>
                  <a:cubicBezTo>
                    <a:pt x="624" y="501"/>
                    <a:pt x="603" y="473"/>
                    <a:pt x="677" y="510"/>
                  </a:cubicBezTo>
                  <a:cubicBezTo>
                    <a:pt x="697" y="540"/>
                    <a:pt x="707" y="580"/>
                    <a:pt x="737" y="600"/>
                  </a:cubicBezTo>
                  <a:cubicBezTo>
                    <a:pt x="752" y="610"/>
                    <a:pt x="770" y="617"/>
                    <a:pt x="782" y="630"/>
                  </a:cubicBezTo>
                  <a:cubicBezTo>
                    <a:pt x="815" y="667"/>
                    <a:pt x="842" y="710"/>
                    <a:pt x="872" y="750"/>
                  </a:cubicBezTo>
                  <a:cubicBezTo>
                    <a:pt x="900" y="787"/>
                    <a:pt x="944" y="807"/>
                    <a:pt x="977" y="840"/>
                  </a:cubicBezTo>
                  <a:cubicBezTo>
                    <a:pt x="1005" y="925"/>
                    <a:pt x="1052" y="964"/>
                    <a:pt x="1007" y="1065"/>
                  </a:cubicBezTo>
                  <a:cubicBezTo>
                    <a:pt x="1001" y="1079"/>
                    <a:pt x="977" y="1075"/>
                    <a:pt x="962" y="1080"/>
                  </a:cubicBezTo>
                  <a:cubicBezTo>
                    <a:pt x="888" y="933"/>
                    <a:pt x="924" y="832"/>
                    <a:pt x="1007" y="690"/>
                  </a:cubicBezTo>
                  <a:cubicBezTo>
                    <a:pt x="1020" y="668"/>
                    <a:pt x="1031" y="644"/>
                    <a:pt x="1052" y="630"/>
                  </a:cubicBezTo>
                  <a:cubicBezTo>
                    <a:pt x="1078" y="612"/>
                    <a:pt x="1112" y="610"/>
                    <a:pt x="1142" y="600"/>
                  </a:cubicBezTo>
                  <a:cubicBezTo>
                    <a:pt x="1181" y="561"/>
                    <a:pt x="1229" y="519"/>
                    <a:pt x="1247" y="465"/>
                  </a:cubicBezTo>
                  <a:cubicBezTo>
                    <a:pt x="1257" y="435"/>
                    <a:pt x="1277" y="375"/>
                    <a:pt x="1277" y="375"/>
                  </a:cubicBezTo>
                  <a:cubicBezTo>
                    <a:pt x="1272" y="325"/>
                    <a:pt x="1269" y="275"/>
                    <a:pt x="1262" y="225"/>
                  </a:cubicBezTo>
                  <a:cubicBezTo>
                    <a:pt x="1259" y="205"/>
                    <a:pt x="1261" y="181"/>
                    <a:pt x="1247" y="165"/>
                  </a:cubicBezTo>
                  <a:cubicBezTo>
                    <a:pt x="1223" y="138"/>
                    <a:pt x="1187" y="125"/>
                    <a:pt x="1157" y="105"/>
                  </a:cubicBezTo>
                  <a:cubicBezTo>
                    <a:pt x="1142" y="95"/>
                    <a:pt x="1112" y="75"/>
                    <a:pt x="1112" y="75"/>
                  </a:cubicBezTo>
                  <a:cubicBezTo>
                    <a:pt x="1098" y="80"/>
                    <a:pt x="1021" y="95"/>
                    <a:pt x="1037" y="135"/>
                  </a:cubicBezTo>
                  <a:cubicBezTo>
                    <a:pt x="1045" y="156"/>
                    <a:pt x="1077" y="155"/>
                    <a:pt x="1097" y="165"/>
                  </a:cubicBezTo>
                  <a:cubicBezTo>
                    <a:pt x="1258" y="145"/>
                    <a:pt x="1527" y="140"/>
                    <a:pt x="1652" y="15"/>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5" name="Freeform 17">
              <a:extLst>
                <a:ext uri="{FF2B5EF4-FFF2-40B4-BE49-F238E27FC236}">
                  <a16:creationId xmlns:a16="http://schemas.microsoft.com/office/drawing/2014/main" id="{68FA8A8C-D880-433D-9EF2-EFBCBA65DCEB}"/>
                </a:ext>
              </a:extLst>
            </p:cNvPr>
            <p:cNvSpPr>
              <a:spLocks/>
            </p:cNvSpPr>
            <p:nvPr/>
          </p:nvSpPr>
          <p:spPr bwMode="auto">
            <a:xfrm>
              <a:off x="599" y="2873"/>
              <a:ext cx="817" cy="1092"/>
            </a:xfrm>
            <a:custGeom>
              <a:avLst/>
              <a:gdLst>
                <a:gd name="T0" fmla="*/ 2043 w 2043"/>
                <a:gd name="T1" fmla="*/ 149 h 2729"/>
                <a:gd name="T2" fmla="*/ 1878 w 2043"/>
                <a:gd name="T3" fmla="*/ 404 h 2729"/>
                <a:gd name="T4" fmla="*/ 1863 w 2043"/>
                <a:gd name="T5" fmla="*/ 359 h 2729"/>
                <a:gd name="T6" fmla="*/ 1443 w 2043"/>
                <a:gd name="T7" fmla="*/ 149 h 2729"/>
                <a:gd name="T8" fmla="*/ 1428 w 2043"/>
                <a:gd name="T9" fmla="*/ 554 h 2729"/>
                <a:gd name="T10" fmla="*/ 1278 w 2043"/>
                <a:gd name="T11" fmla="*/ 824 h 2729"/>
                <a:gd name="T12" fmla="*/ 1263 w 2043"/>
                <a:gd name="T13" fmla="*/ 779 h 2729"/>
                <a:gd name="T14" fmla="*/ 1398 w 2043"/>
                <a:gd name="T15" fmla="*/ 719 h 2729"/>
                <a:gd name="T16" fmla="*/ 1458 w 2043"/>
                <a:gd name="T17" fmla="*/ 1064 h 2729"/>
                <a:gd name="T18" fmla="*/ 1368 w 2043"/>
                <a:gd name="T19" fmla="*/ 1154 h 2729"/>
                <a:gd name="T20" fmla="*/ 1278 w 2043"/>
                <a:gd name="T21" fmla="*/ 1274 h 2729"/>
                <a:gd name="T22" fmla="*/ 768 w 2043"/>
                <a:gd name="T23" fmla="*/ 1574 h 2729"/>
                <a:gd name="T24" fmla="*/ 408 w 2043"/>
                <a:gd name="T25" fmla="*/ 1604 h 2729"/>
                <a:gd name="T26" fmla="*/ 108 w 2043"/>
                <a:gd name="T27" fmla="*/ 1439 h 2729"/>
                <a:gd name="T28" fmla="*/ 153 w 2043"/>
                <a:gd name="T29" fmla="*/ 1409 h 2729"/>
                <a:gd name="T30" fmla="*/ 198 w 2043"/>
                <a:gd name="T31" fmla="*/ 1439 h 2729"/>
                <a:gd name="T32" fmla="*/ 258 w 2043"/>
                <a:gd name="T33" fmla="*/ 1634 h 2729"/>
                <a:gd name="T34" fmla="*/ 378 w 2043"/>
                <a:gd name="T35" fmla="*/ 2399 h 2729"/>
                <a:gd name="T36" fmla="*/ 513 w 2043"/>
                <a:gd name="T37" fmla="*/ 2669 h 2729"/>
                <a:gd name="T38" fmla="*/ 693 w 2043"/>
                <a:gd name="T39" fmla="*/ 2714 h 2729"/>
                <a:gd name="T40" fmla="*/ 1368 w 2043"/>
                <a:gd name="T41" fmla="*/ 2654 h 2729"/>
                <a:gd name="T42" fmla="*/ 1728 w 2043"/>
                <a:gd name="T43" fmla="*/ 2729 h 2729"/>
                <a:gd name="T44" fmla="*/ 1773 w 2043"/>
                <a:gd name="T45" fmla="*/ 2639 h 2729"/>
                <a:gd name="T46" fmla="*/ 1788 w 2043"/>
                <a:gd name="T47" fmla="*/ 2429 h 2729"/>
                <a:gd name="T48" fmla="*/ 1773 w 2043"/>
                <a:gd name="T49" fmla="*/ 2384 h 2729"/>
                <a:gd name="T50" fmla="*/ 1683 w 2043"/>
                <a:gd name="T51" fmla="*/ 2369 h 2729"/>
                <a:gd name="T52" fmla="*/ 1563 w 2043"/>
                <a:gd name="T53" fmla="*/ 2354 h 2729"/>
                <a:gd name="T54" fmla="*/ 1323 w 2043"/>
                <a:gd name="T55" fmla="*/ 2429 h 2729"/>
                <a:gd name="T56" fmla="*/ 1308 w 2043"/>
                <a:gd name="T57" fmla="*/ 2474 h 2729"/>
                <a:gd name="T58" fmla="*/ 1638 w 2043"/>
                <a:gd name="T59" fmla="*/ 2519 h 2729"/>
                <a:gd name="T60" fmla="*/ 1698 w 2043"/>
                <a:gd name="T61" fmla="*/ 2219 h 2729"/>
                <a:gd name="T62" fmla="*/ 1713 w 2043"/>
                <a:gd name="T63" fmla="*/ 1964 h 2729"/>
                <a:gd name="T64" fmla="*/ 1893 w 2043"/>
                <a:gd name="T65" fmla="*/ 1859 h 2729"/>
                <a:gd name="T66" fmla="*/ 2013 w 2043"/>
                <a:gd name="T67" fmla="*/ 1754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3" h="2729">
                  <a:moveTo>
                    <a:pt x="2043" y="149"/>
                  </a:moveTo>
                  <a:cubicBezTo>
                    <a:pt x="2017" y="278"/>
                    <a:pt x="2011" y="360"/>
                    <a:pt x="1878" y="404"/>
                  </a:cubicBezTo>
                  <a:cubicBezTo>
                    <a:pt x="1873" y="389"/>
                    <a:pt x="1865" y="375"/>
                    <a:pt x="1863" y="359"/>
                  </a:cubicBezTo>
                  <a:cubicBezTo>
                    <a:pt x="1823" y="0"/>
                    <a:pt x="1952" y="130"/>
                    <a:pt x="1443" y="149"/>
                  </a:cubicBezTo>
                  <a:cubicBezTo>
                    <a:pt x="1277" y="204"/>
                    <a:pt x="1397" y="428"/>
                    <a:pt x="1428" y="554"/>
                  </a:cubicBezTo>
                  <a:cubicBezTo>
                    <a:pt x="1412" y="695"/>
                    <a:pt x="1424" y="775"/>
                    <a:pt x="1278" y="824"/>
                  </a:cubicBezTo>
                  <a:cubicBezTo>
                    <a:pt x="1273" y="809"/>
                    <a:pt x="1260" y="795"/>
                    <a:pt x="1263" y="779"/>
                  </a:cubicBezTo>
                  <a:cubicBezTo>
                    <a:pt x="1274" y="710"/>
                    <a:pt x="1350" y="726"/>
                    <a:pt x="1398" y="719"/>
                  </a:cubicBezTo>
                  <a:cubicBezTo>
                    <a:pt x="1560" y="665"/>
                    <a:pt x="1462" y="1048"/>
                    <a:pt x="1458" y="1064"/>
                  </a:cubicBezTo>
                  <a:cubicBezTo>
                    <a:pt x="1447" y="1105"/>
                    <a:pt x="1396" y="1122"/>
                    <a:pt x="1368" y="1154"/>
                  </a:cubicBezTo>
                  <a:cubicBezTo>
                    <a:pt x="1335" y="1192"/>
                    <a:pt x="1313" y="1239"/>
                    <a:pt x="1278" y="1274"/>
                  </a:cubicBezTo>
                  <a:cubicBezTo>
                    <a:pt x="1125" y="1427"/>
                    <a:pt x="972" y="1472"/>
                    <a:pt x="768" y="1574"/>
                  </a:cubicBezTo>
                  <a:cubicBezTo>
                    <a:pt x="660" y="1628"/>
                    <a:pt x="408" y="1604"/>
                    <a:pt x="408" y="1604"/>
                  </a:cubicBezTo>
                  <a:cubicBezTo>
                    <a:pt x="162" y="1582"/>
                    <a:pt x="0" y="1677"/>
                    <a:pt x="108" y="1439"/>
                  </a:cubicBezTo>
                  <a:cubicBezTo>
                    <a:pt x="115" y="1423"/>
                    <a:pt x="138" y="1419"/>
                    <a:pt x="153" y="1409"/>
                  </a:cubicBezTo>
                  <a:cubicBezTo>
                    <a:pt x="168" y="1419"/>
                    <a:pt x="190" y="1423"/>
                    <a:pt x="198" y="1439"/>
                  </a:cubicBezTo>
                  <a:cubicBezTo>
                    <a:pt x="227" y="1501"/>
                    <a:pt x="258" y="1634"/>
                    <a:pt x="258" y="1634"/>
                  </a:cubicBezTo>
                  <a:cubicBezTo>
                    <a:pt x="275" y="1894"/>
                    <a:pt x="295" y="2149"/>
                    <a:pt x="378" y="2399"/>
                  </a:cubicBezTo>
                  <a:cubicBezTo>
                    <a:pt x="407" y="2487"/>
                    <a:pt x="437" y="2606"/>
                    <a:pt x="513" y="2669"/>
                  </a:cubicBezTo>
                  <a:cubicBezTo>
                    <a:pt x="564" y="2711"/>
                    <a:pt x="632" y="2706"/>
                    <a:pt x="693" y="2714"/>
                  </a:cubicBezTo>
                  <a:cubicBezTo>
                    <a:pt x="919" y="2697"/>
                    <a:pt x="1143" y="2682"/>
                    <a:pt x="1368" y="2654"/>
                  </a:cubicBezTo>
                  <a:cubicBezTo>
                    <a:pt x="1471" y="2670"/>
                    <a:pt x="1636" y="2668"/>
                    <a:pt x="1728" y="2729"/>
                  </a:cubicBezTo>
                  <a:cubicBezTo>
                    <a:pt x="1743" y="2699"/>
                    <a:pt x="1766" y="2672"/>
                    <a:pt x="1773" y="2639"/>
                  </a:cubicBezTo>
                  <a:cubicBezTo>
                    <a:pt x="1787" y="2570"/>
                    <a:pt x="1788" y="2499"/>
                    <a:pt x="1788" y="2429"/>
                  </a:cubicBezTo>
                  <a:cubicBezTo>
                    <a:pt x="1788" y="2413"/>
                    <a:pt x="1787" y="2392"/>
                    <a:pt x="1773" y="2384"/>
                  </a:cubicBezTo>
                  <a:cubicBezTo>
                    <a:pt x="1747" y="2369"/>
                    <a:pt x="1713" y="2373"/>
                    <a:pt x="1683" y="2369"/>
                  </a:cubicBezTo>
                  <a:cubicBezTo>
                    <a:pt x="1643" y="2363"/>
                    <a:pt x="1603" y="2359"/>
                    <a:pt x="1563" y="2354"/>
                  </a:cubicBezTo>
                  <a:cubicBezTo>
                    <a:pt x="1509" y="2368"/>
                    <a:pt x="1371" y="2397"/>
                    <a:pt x="1323" y="2429"/>
                  </a:cubicBezTo>
                  <a:cubicBezTo>
                    <a:pt x="1310" y="2438"/>
                    <a:pt x="1313" y="2459"/>
                    <a:pt x="1308" y="2474"/>
                  </a:cubicBezTo>
                  <a:cubicBezTo>
                    <a:pt x="1465" y="2513"/>
                    <a:pt x="1495" y="2539"/>
                    <a:pt x="1638" y="2519"/>
                  </a:cubicBezTo>
                  <a:cubicBezTo>
                    <a:pt x="1672" y="2416"/>
                    <a:pt x="1690" y="2329"/>
                    <a:pt x="1698" y="2219"/>
                  </a:cubicBezTo>
                  <a:cubicBezTo>
                    <a:pt x="1704" y="2134"/>
                    <a:pt x="1696" y="2047"/>
                    <a:pt x="1713" y="1964"/>
                  </a:cubicBezTo>
                  <a:cubicBezTo>
                    <a:pt x="1722" y="1919"/>
                    <a:pt x="1856" y="1875"/>
                    <a:pt x="1893" y="1859"/>
                  </a:cubicBezTo>
                  <a:cubicBezTo>
                    <a:pt x="1991" y="1761"/>
                    <a:pt x="1945" y="1788"/>
                    <a:pt x="2013" y="1754"/>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6" name="Freeform 18">
              <a:extLst>
                <a:ext uri="{FF2B5EF4-FFF2-40B4-BE49-F238E27FC236}">
                  <a16:creationId xmlns:a16="http://schemas.microsoft.com/office/drawing/2014/main" id="{72BB50C2-062E-4273-96B4-B23D14F34368}"/>
                </a:ext>
              </a:extLst>
            </p:cNvPr>
            <p:cNvSpPr>
              <a:spLocks/>
            </p:cNvSpPr>
            <p:nvPr/>
          </p:nvSpPr>
          <p:spPr bwMode="auto">
            <a:xfrm>
              <a:off x="391" y="3107"/>
              <a:ext cx="509" cy="936"/>
            </a:xfrm>
            <a:custGeom>
              <a:avLst/>
              <a:gdLst>
                <a:gd name="T0" fmla="*/ 312 w 1272"/>
                <a:gd name="T1" fmla="*/ 930 h 2342"/>
                <a:gd name="T2" fmla="*/ 327 w 1272"/>
                <a:gd name="T3" fmla="*/ 735 h 2342"/>
                <a:gd name="T4" fmla="*/ 687 w 1272"/>
                <a:gd name="T5" fmla="*/ 600 h 2342"/>
                <a:gd name="T6" fmla="*/ 777 w 1272"/>
                <a:gd name="T7" fmla="*/ 435 h 2342"/>
                <a:gd name="T8" fmla="*/ 882 w 1272"/>
                <a:gd name="T9" fmla="*/ 585 h 2342"/>
                <a:gd name="T10" fmla="*/ 867 w 1272"/>
                <a:gd name="T11" fmla="*/ 645 h 2342"/>
                <a:gd name="T12" fmla="*/ 822 w 1272"/>
                <a:gd name="T13" fmla="*/ 615 h 2342"/>
                <a:gd name="T14" fmla="*/ 867 w 1272"/>
                <a:gd name="T15" fmla="*/ 570 h 2342"/>
                <a:gd name="T16" fmla="*/ 1077 w 1272"/>
                <a:gd name="T17" fmla="*/ 540 h 2342"/>
                <a:gd name="T18" fmla="*/ 1092 w 1272"/>
                <a:gd name="T19" fmla="*/ 315 h 2342"/>
                <a:gd name="T20" fmla="*/ 1047 w 1272"/>
                <a:gd name="T21" fmla="*/ 0 h 2342"/>
                <a:gd name="T22" fmla="*/ 1002 w 1272"/>
                <a:gd name="T23" fmla="*/ 15 h 2342"/>
                <a:gd name="T24" fmla="*/ 1092 w 1272"/>
                <a:gd name="T25" fmla="*/ 180 h 2342"/>
                <a:gd name="T26" fmla="*/ 1167 w 1272"/>
                <a:gd name="T27" fmla="*/ 270 h 2342"/>
                <a:gd name="T28" fmla="*/ 1272 w 1272"/>
                <a:gd name="T29" fmla="*/ 720 h 2342"/>
                <a:gd name="T30" fmla="*/ 1047 w 1272"/>
                <a:gd name="T31" fmla="*/ 1395 h 2342"/>
                <a:gd name="T32" fmla="*/ 957 w 1272"/>
                <a:gd name="T33" fmla="*/ 1275 h 2342"/>
                <a:gd name="T34" fmla="*/ 987 w 1272"/>
                <a:gd name="T35" fmla="*/ 1650 h 2342"/>
                <a:gd name="T36" fmla="*/ 897 w 1272"/>
                <a:gd name="T37" fmla="*/ 1680 h 2342"/>
                <a:gd name="T38" fmla="*/ 687 w 1272"/>
                <a:gd name="T39" fmla="*/ 1860 h 2342"/>
                <a:gd name="T40" fmla="*/ 642 w 1272"/>
                <a:gd name="T41" fmla="*/ 1875 h 2342"/>
                <a:gd name="T42" fmla="*/ 552 w 1272"/>
                <a:gd name="T43" fmla="*/ 1950 h 2342"/>
                <a:gd name="T44" fmla="*/ 447 w 1272"/>
                <a:gd name="T45" fmla="*/ 1965 h 2342"/>
                <a:gd name="T46" fmla="*/ 42 w 1272"/>
                <a:gd name="T47" fmla="*/ 2040 h 2342"/>
                <a:gd name="T48" fmla="*/ 12 w 1272"/>
                <a:gd name="T49" fmla="*/ 2085 h 2342"/>
                <a:gd name="T50" fmla="*/ 162 w 1272"/>
                <a:gd name="T51" fmla="*/ 2220 h 2342"/>
                <a:gd name="T52" fmla="*/ 267 w 1272"/>
                <a:gd name="T53" fmla="*/ 2205 h 2342"/>
                <a:gd name="T54" fmla="*/ 237 w 1272"/>
                <a:gd name="T55" fmla="*/ 2160 h 2342"/>
                <a:gd name="T56" fmla="*/ 192 w 1272"/>
                <a:gd name="T57" fmla="*/ 2130 h 2342"/>
                <a:gd name="T58" fmla="*/ 147 w 1272"/>
                <a:gd name="T59" fmla="*/ 2160 h 2342"/>
                <a:gd name="T60" fmla="*/ 162 w 1272"/>
                <a:gd name="T61" fmla="*/ 2205 h 2342"/>
                <a:gd name="T62" fmla="*/ 387 w 1272"/>
                <a:gd name="T63" fmla="*/ 2310 h 2342"/>
                <a:gd name="T64" fmla="*/ 492 w 1272"/>
                <a:gd name="T65" fmla="*/ 234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2" h="2342">
                  <a:moveTo>
                    <a:pt x="312" y="930"/>
                  </a:moveTo>
                  <a:cubicBezTo>
                    <a:pt x="317" y="865"/>
                    <a:pt x="304" y="796"/>
                    <a:pt x="327" y="735"/>
                  </a:cubicBezTo>
                  <a:cubicBezTo>
                    <a:pt x="380" y="591"/>
                    <a:pt x="586" y="607"/>
                    <a:pt x="687" y="600"/>
                  </a:cubicBezTo>
                  <a:cubicBezTo>
                    <a:pt x="746" y="541"/>
                    <a:pt x="760" y="518"/>
                    <a:pt x="777" y="435"/>
                  </a:cubicBezTo>
                  <a:cubicBezTo>
                    <a:pt x="826" y="484"/>
                    <a:pt x="851" y="524"/>
                    <a:pt x="882" y="585"/>
                  </a:cubicBezTo>
                  <a:cubicBezTo>
                    <a:pt x="877" y="605"/>
                    <a:pt x="885" y="636"/>
                    <a:pt x="867" y="645"/>
                  </a:cubicBezTo>
                  <a:cubicBezTo>
                    <a:pt x="851" y="653"/>
                    <a:pt x="822" y="633"/>
                    <a:pt x="822" y="615"/>
                  </a:cubicBezTo>
                  <a:cubicBezTo>
                    <a:pt x="822" y="594"/>
                    <a:pt x="849" y="581"/>
                    <a:pt x="867" y="570"/>
                  </a:cubicBezTo>
                  <a:cubicBezTo>
                    <a:pt x="928" y="535"/>
                    <a:pt x="1007" y="547"/>
                    <a:pt x="1077" y="540"/>
                  </a:cubicBezTo>
                  <a:cubicBezTo>
                    <a:pt x="1139" y="447"/>
                    <a:pt x="1113" y="506"/>
                    <a:pt x="1092" y="315"/>
                  </a:cubicBezTo>
                  <a:cubicBezTo>
                    <a:pt x="1080" y="210"/>
                    <a:pt x="1062" y="105"/>
                    <a:pt x="1047" y="0"/>
                  </a:cubicBezTo>
                  <a:cubicBezTo>
                    <a:pt x="1032" y="5"/>
                    <a:pt x="1013" y="4"/>
                    <a:pt x="1002" y="15"/>
                  </a:cubicBezTo>
                  <a:cubicBezTo>
                    <a:pt x="935" y="82"/>
                    <a:pt x="1061" y="143"/>
                    <a:pt x="1092" y="180"/>
                  </a:cubicBezTo>
                  <a:cubicBezTo>
                    <a:pt x="1196" y="305"/>
                    <a:pt x="1036" y="139"/>
                    <a:pt x="1167" y="270"/>
                  </a:cubicBezTo>
                  <a:cubicBezTo>
                    <a:pt x="1186" y="424"/>
                    <a:pt x="1242" y="568"/>
                    <a:pt x="1272" y="720"/>
                  </a:cubicBezTo>
                  <a:cubicBezTo>
                    <a:pt x="1258" y="926"/>
                    <a:pt x="1246" y="1262"/>
                    <a:pt x="1047" y="1395"/>
                  </a:cubicBezTo>
                  <a:cubicBezTo>
                    <a:pt x="982" y="1352"/>
                    <a:pt x="999" y="1338"/>
                    <a:pt x="957" y="1275"/>
                  </a:cubicBezTo>
                  <a:cubicBezTo>
                    <a:pt x="1132" y="1217"/>
                    <a:pt x="1049" y="1582"/>
                    <a:pt x="987" y="1650"/>
                  </a:cubicBezTo>
                  <a:cubicBezTo>
                    <a:pt x="966" y="1674"/>
                    <a:pt x="927" y="1670"/>
                    <a:pt x="897" y="1680"/>
                  </a:cubicBezTo>
                  <a:cubicBezTo>
                    <a:pt x="780" y="1797"/>
                    <a:pt x="795" y="1814"/>
                    <a:pt x="687" y="1860"/>
                  </a:cubicBezTo>
                  <a:cubicBezTo>
                    <a:pt x="672" y="1866"/>
                    <a:pt x="656" y="1868"/>
                    <a:pt x="642" y="1875"/>
                  </a:cubicBezTo>
                  <a:cubicBezTo>
                    <a:pt x="607" y="1892"/>
                    <a:pt x="588" y="1935"/>
                    <a:pt x="552" y="1950"/>
                  </a:cubicBezTo>
                  <a:cubicBezTo>
                    <a:pt x="519" y="1963"/>
                    <a:pt x="482" y="1960"/>
                    <a:pt x="447" y="1965"/>
                  </a:cubicBezTo>
                  <a:cubicBezTo>
                    <a:pt x="332" y="2022"/>
                    <a:pt x="172" y="2016"/>
                    <a:pt x="42" y="2040"/>
                  </a:cubicBezTo>
                  <a:cubicBezTo>
                    <a:pt x="32" y="2055"/>
                    <a:pt x="15" y="2067"/>
                    <a:pt x="12" y="2085"/>
                  </a:cubicBezTo>
                  <a:cubicBezTo>
                    <a:pt x="0" y="2159"/>
                    <a:pt x="118" y="2191"/>
                    <a:pt x="162" y="2220"/>
                  </a:cubicBezTo>
                  <a:cubicBezTo>
                    <a:pt x="197" y="2215"/>
                    <a:pt x="239" y="2227"/>
                    <a:pt x="267" y="2205"/>
                  </a:cubicBezTo>
                  <a:cubicBezTo>
                    <a:pt x="281" y="2194"/>
                    <a:pt x="250" y="2173"/>
                    <a:pt x="237" y="2160"/>
                  </a:cubicBezTo>
                  <a:cubicBezTo>
                    <a:pt x="224" y="2147"/>
                    <a:pt x="207" y="2140"/>
                    <a:pt x="192" y="2130"/>
                  </a:cubicBezTo>
                  <a:cubicBezTo>
                    <a:pt x="177" y="2140"/>
                    <a:pt x="154" y="2143"/>
                    <a:pt x="147" y="2160"/>
                  </a:cubicBezTo>
                  <a:cubicBezTo>
                    <a:pt x="141" y="2175"/>
                    <a:pt x="152" y="2193"/>
                    <a:pt x="162" y="2205"/>
                  </a:cubicBezTo>
                  <a:cubicBezTo>
                    <a:pt x="220" y="2275"/>
                    <a:pt x="306" y="2287"/>
                    <a:pt x="387" y="2310"/>
                  </a:cubicBezTo>
                  <a:cubicBezTo>
                    <a:pt x="498" y="2342"/>
                    <a:pt x="443" y="2340"/>
                    <a:pt x="492" y="234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7" name="Freeform 19">
              <a:extLst>
                <a:ext uri="{FF2B5EF4-FFF2-40B4-BE49-F238E27FC236}">
                  <a16:creationId xmlns:a16="http://schemas.microsoft.com/office/drawing/2014/main" id="{DF06B05D-6AB5-41B3-92B6-271F14771D7A}"/>
                </a:ext>
              </a:extLst>
            </p:cNvPr>
            <p:cNvSpPr>
              <a:spLocks/>
            </p:cNvSpPr>
            <p:nvPr/>
          </p:nvSpPr>
          <p:spPr bwMode="auto">
            <a:xfrm>
              <a:off x="456" y="3215"/>
              <a:ext cx="179" cy="535"/>
            </a:xfrm>
            <a:custGeom>
              <a:avLst/>
              <a:gdLst>
                <a:gd name="T0" fmla="*/ 30 w 447"/>
                <a:gd name="T1" fmla="*/ 330 h 1339"/>
                <a:gd name="T2" fmla="*/ 45 w 447"/>
                <a:gd name="T3" fmla="*/ 690 h 1339"/>
                <a:gd name="T4" fmla="*/ 60 w 447"/>
                <a:gd name="T5" fmla="*/ 1140 h 1339"/>
                <a:gd name="T6" fmla="*/ 15 w 447"/>
                <a:gd name="T7" fmla="*/ 1245 h 1339"/>
                <a:gd name="T8" fmla="*/ 30 w 447"/>
                <a:gd name="T9" fmla="*/ 1305 h 1339"/>
                <a:gd name="T10" fmla="*/ 135 w 447"/>
                <a:gd name="T11" fmla="*/ 1305 h 1339"/>
                <a:gd name="T12" fmla="*/ 165 w 447"/>
                <a:gd name="T13" fmla="*/ 1155 h 1339"/>
                <a:gd name="T14" fmla="*/ 180 w 447"/>
                <a:gd name="T15" fmla="*/ 1095 h 1339"/>
                <a:gd name="T16" fmla="*/ 285 w 447"/>
                <a:gd name="T17" fmla="*/ 1050 h 1339"/>
                <a:gd name="T18" fmla="*/ 330 w 447"/>
                <a:gd name="T19" fmla="*/ 1005 h 1339"/>
                <a:gd name="T20" fmla="*/ 435 w 447"/>
                <a:gd name="T21" fmla="*/ 945 h 1339"/>
                <a:gd name="T22" fmla="*/ 390 w 447"/>
                <a:gd name="T23" fmla="*/ 810 h 1339"/>
                <a:gd name="T24" fmla="*/ 300 w 447"/>
                <a:gd name="T25" fmla="*/ 720 h 1339"/>
                <a:gd name="T26" fmla="*/ 315 w 447"/>
                <a:gd name="T27" fmla="*/ 585 h 1339"/>
                <a:gd name="T28" fmla="*/ 330 w 447"/>
                <a:gd name="T29" fmla="*/ 540 h 1339"/>
                <a:gd name="T30" fmla="*/ 240 w 447"/>
                <a:gd name="T31" fmla="*/ 315 h 1339"/>
                <a:gd name="T32" fmla="*/ 195 w 447"/>
                <a:gd name="T33" fmla="*/ 225 h 1339"/>
                <a:gd name="T34" fmla="*/ 75 w 447"/>
                <a:gd name="T35" fmla="*/ 90 h 1339"/>
                <a:gd name="T36" fmla="*/ 15 w 447"/>
                <a:gd name="T37" fmla="*/ 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7" h="1339">
                  <a:moveTo>
                    <a:pt x="30" y="330"/>
                  </a:moveTo>
                  <a:cubicBezTo>
                    <a:pt x="0" y="449"/>
                    <a:pt x="6" y="573"/>
                    <a:pt x="45" y="690"/>
                  </a:cubicBezTo>
                  <a:cubicBezTo>
                    <a:pt x="54" y="827"/>
                    <a:pt x="92" y="1001"/>
                    <a:pt x="60" y="1140"/>
                  </a:cubicBezTo>
                  <a:cubicBezTo>
                    <a:pt x="51" y="1177"/>
                    <a:pt x="27" y="1209"/>
                    <a:pt x="15" y="1245"/>
                  </a:cubicBezTo>
                  <a:cubicBezTo>
                    <a:pt x="20" y="1265"/>
                    <a:pt x="17" y="1289"/>
                    <a:pt x="30" y="1305"/>
                  </a:cubicBezTo>
                  <a:cubicBezTo>
                    <a:pt x="55" y="1336"/>
                    <a:pt x="111" y="1311"/>
                    <a:pt x="135" y="1305"/>
                  </a:cubicBezTo>
                  <a:cubicBezTo>
                    <a:pt x="170" y="1166"/>
                    <a:pt x="128" y="1339"/>
                    <a:pt x="165" y="1155"/>
                  </a:cubicBezTo>
                  <a:cubicBezTo>
                    <a:pt x="169" y="1135"/>
                    <a:pt x="164" y="1109"/>
                    <a:pt x="180" y="1095"/>
                  </a:cubicBezTo>
                  <a:cubicBezTo>
                    <a:pt x="209" y="1070"/>
                    <a:pt x="250" y="1065"/>
                    <a:pt x="285" y="1050"/>
                  </a:cubicBezTo>
                  <a:cubicBezTo>
                    <a:pt x="300" y="1035"/>
                    <a:pt x="311" y="1014"/>
                    <a:pt x="330" y="1005"/>
                  </a:cubicBezTo>
                  <a:cubicBezTo>
                    <a:pt x="447" y="953"/>
                    <a:pt x="404" y="1037"/>
                    <a:pt x="435" y="945"/>
                  </a:cubicBezTo>
                  <a:cubicBezTo>
                    <a:pt x="423" y="874"/>
                    <a:pt x="433" y="859"/>
                    <a:pt x="390" y="810"/>
                  </a:cubicBezTo>
                  <a:cubicBezTo>
                    <a:pt x="362" y="778"/>
                    <a:pt x="300" y="720"/>
                    <a:pt x="300" y="720"/>
                  </a:cubicBezTo>
                  <a:cubicBezTo>
                    <a:pt x="305" y="675"/>
                    <a:pt x="308" y="630"/>
                    <a:pt x="315" y="585"/>
                  </a:cubicBezTo>
                  <a:cubicBezTo>
                    <a:pt x="318" y="569"/>
                    <a:pt x="330" y="556"/>
                    <a:pt x="330" y="540"/>
                  </a:cubicBezTo>
                  <a:cubicBezTo>
                    <a:pt x="330" y="483"/>
                    <a:pt x="258" y="351"/>
                    <a:pt x="240" y="315"/>
                  </a:cubicBezTo>
                  <a:cubicBezTo>
                    <a:pt x="206" y="247"/>
                    <a:pt x="249" y="289"/>
                    <a:pt x="195" y="225"/>
                  </a:cubicBezTo>
                  <a:cubicBezTo>
                    <a:pt x="157" y="179"/>
                    <a:pt x="112" y="137"/>
                    <a:pt x="75" y="90"/>
                  </a:cubicBezTo>
                  <a:cubicBezTo>
                    <a:pt x="53" y="62"/>
                    <a:pt x="15" y="0"/>
                    <a:pt x="15" y="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8" name="Freeform 20">
              <a:extLst>
                <a:ext uri="{FF2B5EF4-FFF2-40B4-BE49-F238E27FC236}">
                  <a16:creationId xmlns:a16="http://schemas.microsoft.com/office/drawing/2014/main" id="{7A4B7458-2313-445F-A690-0BF2058D70D8}"/>
                </a:ext>
              </a:extLst>
            </p:cNvPr>
            <p:cNvSpPr>
              <a:spLocks/>
            </p:cNvSpPr>
            <p:nvPr/>
          </p:nvSpPr>
          <p:spPr bwMode="auto">
            <a:xfrm>
              <a:off x="966" y="3023"/>
              <a:ext cx="450" cy="342"/>
            </a:xfrm>
            <a:custGeom>
              <a:avLst/>
              <a:gdLst>
                <a:gd name="T0" fmla="*/ 0 w 1125"/>
                <a:gd name="T1" fmla="*/ 855 h 855"/>
                <a:gd name="T2" fmla="*/ 285 w 1125"/>
                <a:gd name="T3" fmla="*/ 810 h 855"/>
                <a:gd name="T4" fmla="*/ 345 w 1125"/>
                <a:gd name="T5" fmla="*/ 780 h 855"/>
                <a:gd name="T6" fmla="*/ 450 w 1125"/>
                <a:gd name="T7" fmla="*/ 630 h 855"/>
                <a:gd name="T8" fmla="*/ 510 w 1125"/>
                <a:gd name="T9" fmla="*/ 540 h 855"/>
                <a:gd name="T10" fmla="*/ 540 w 1125"/>
                <a:gd name="T11" fmla="*/ 375 h 855"/>
                <a:gd name="T12" fmla="*/ 690 w 1125"/>
                <a:gd name="T13" fmla="*/ 15 h 855"/>
                <a:gd name="T14" fmla="*/ 840 w 1125"/>
                <a:gd name="T15" fmla="*/ 30 h 855"/>
                <a:gd name="T16" fmla="*/ 930 w 1125"/>
                <a:gd name="T17" fmla="*/ 165 h 855"/>
                <a:gd name="T18" fmla="*/ 900 w 1125"/>
                <a:gd name="T19" fmla="*/ 285 h 855"/>
                <a:gd name="T20" fmla="*/ 585 w 1125"/>
                <a:gd name="T21" fmla="*/ 210 h 855"/>
                <a:gd name="T22" fmla="*/ 690 w 1125"/>
                <a:gd name="T23" fmla="*/ 0 h 855"/>
                <a:gd name="T24" fmla="*/ 705 w 1125"/>
                <a:gd name="T25" fmla="*/ 405 h 855"/>
                <a:gd name="T26" fmla="*/ 720 w 1125"/>
                <a:gd name="T27" fmla="*/ 525 h 855"/>
                <a:gd name="T28" fmla="*/ 840 w 1125"/>
                <a:gd name="T29" fmla="*/ 735 h 855"/>
                <a:gd name="T30" fmla="*/ 900 w 1125"/>
                <a:gd name="T31" fmla="*/ 825 h 855"/>
                <a:gd name="T32" fmla="*/ 1020 w 1125"/>
                <a:gd name="T33" fmla="*/ 645 h 855"/>
                <a:gd name="T34" fmla="*/ 1095 w 1125"/>
                <a:gd name="T35" fmla="*/ 540 h 855"/>
                <a:gd name="T36" fmla="*/ 1125 w 1125"/>
                <a:gd name="T37" fmla="*/ 435 h 855"/>
                <a:gd name="T38" fmla="*/ 1110 w 1125"/>
                <a:gd name="T39" fmla="*/ 345 h 855"/>
                <a:gd name="T40" fmla="*/ 1080 w 1125"/>
                <a:gd name="T41" fmla="*/ 28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5" h="855">
                  <a:moveTo>
                    <a:pt x="0" y="855"/>
                  </a:moveTo>
                  <a:cubicBezTo>
                    <a:pt x="95" y="836"/>
                    <a:pt x="189" y="822"/>
                    <a:pt x="285" y="810"/>
                  </a:cubicBezTo>
                  <a:cubicBezTo>
                    <a:pt x="305" y="800"/>
                    <a:pt x="329" y="796"/>
                    <a:pt x="345" y="780"/>
                  </a:cubicBezTo>
                  <a:cubicBezTo>
                    <a:pt x="388" y="737"/>
                    <a:pt x="415" y="680"/>
                    <a:pt x="450" y="630"/>
                  </a:cubicBezTo>
                  <a:cubicBezTo>
                    <a:pt x="471" y="600"/>
                    <a:pt x="510" y="540"/>
                    <a:pt x="510" y="540"/>
                  </a:cubicBezTo>
                  <a:cubicBezTo>
                    <a:pt x="527" y="471"/>
                    <a:pt x="533" y="457"/>
                    <a:pt x="540" y="375"/>
                  </a:cubicBezTo>
                  <a:cubicBezTo>
                    <a:pt x="554" y="209"/>
                    <a:pt x="507" y="61"/>
                    <a:pt x="690" y="15"/>
                  </a:cubicBezTo>
                  <a:cubicBezTo>
                    <a:pt x="740" y="20"/>
                    <a:pt x="792" y="15"/>
                    <a:pt x="840" y="30"/>
                  </a:cubicBezTo>
                  <a:cubicBezTo>
                    <a:pt x="886" y="44"/>
                    <a:pt x="917" y="125"/>
                    <a:pt x="930" y="165"/>
                  </a:cubicBezTo>
                  <a:cubicBezTo>
                    <a:pt x="920" y="205"/>
                    <a:pt x="940" y="274"/>
                    <a:pt x="900" y="285"/>
                  </a:cubicBezTo>
                  <a:cubicBezTo>
                    <a:pt x="620" y="361"/>
                    <a:pt x="626" y="333"/>
                    <a:pt x="585" y="210"/>
                  </a:cubicBezTo>
                  <a:cubicBezTo>
                    <a:pt x="598" y="75"/>
                    <a:pt x="569" y="40"/>
                    <a:pt x="690" y="0"/>
                  </a:cubicBezTo>
                  <a:cubicBezTo>
                    <a:pt x="789" y="148"/>
                    <a:pt x="705" y="3"/>
                    <a:pt x="705" y="405"/>
                  </a:cubicBezTo>
                  <a:cubicBezTo>
                    <a:pt x="705" y="445"/>
                    <a:pt x="714" y="485"/>
                    <a:pt x="720" y="525"/>
                  </a:cubicBezTo>
                  <a:cubicBezTo>
                    <a:pt x="744" y="678"/>
                    <a:pt x="751" y="601"/>
                    <a:pt x="840" y="735"/>
                  </a:cubicBezTo>
                  <a:cubicBezTo>
                    <a:pt x="860" y="765"/>
                    <a:pt x="900" y="825"/>
                    <a:pt x="900" y="825"/>
                  </a:cubicBezTo>
                  <a:cubicBezTo>
                    <a:pt x="974" y="776"/>
                    <a:pt x="979" y="716"/>
                    <a:pt x="1020" y="645"/>
                  </a:cubicBezTo>
                  <a:cubicBezTo>
                    <a:pt x="1047" y="597"/>
                    <a:pt x="1072" y="586"/>
                    <a:pt x="1095" y="540"/>
                  </a:cubicBezTo>
                  <a:cubicBezTo>
                    <a:pt x="1106" y="518"/>
                    <a:pt x="1120" y="454"/>
                    <a:pt x="1125" y="435"/>
                  </a:cubicBezTo>
                  <a:cubicBezTo>
                    <a:pt x="1120" y="405"/>
                    <a:pt x="1120" y="374"/>
                    <a:pt x="1110" y="345"/>
                  </a:cubicBezTo>
                  <a:cubicBezTo>
                    <a:pt x="1077" y="247"/>
                    <a:pt x="1080" y="332"/>
                    <a:pt x="1080" y="285"/>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09" name="Freeform 21">
              <a:extLst>
                <a:ext uri="{FF2B5EF4-FFF2-40B4-BE49-F238E27FC236}">
                  <a16:creationId xmlns:a16="http://schemas.microsoft.com/office/drawing/2014/main" id="{909A104D-CD91-4BFF-AF3B-9457C8F27626}"/>
                </a:ext>
              </a:extLst>
            </p:cNvPr>
            <p:cNvSpPr>
              <a:spLocks/>
            </p:cNvSpPr>
            <p:nvPr/>
          </p:nvSpPr>
          <p:spPr bwMode="auto">
            <a:xfrm>
              <a:off x="696" y="3419"/>
              <a:ext cx="624" cy="612"/>
            </a:xfrm>
            <a:custGeom>
              <a:avLst/>
              <a:gdLst>
                <a:gd name="T0" fmla="*/ 720 w 1560"/>
                <a:gd name="T1" fmla="*/ 0 h 1530"/>
                <a:gd name="T2" fmla="*/ 750 w 1560"/>
                <a:gd name="T3" fmla="*/ 540 h 1530"/>
                <a:gd name="T4" fmla="*/ 720 w 1560"/>
                <a:gd name="T5" fmla="*/ 600 h 1530"/>
                <a:gd name="T6" fmla="*/ 705 w 1560"/>
                <a:gd name="T7" fmla="*/ 660 h 1530"/>
                <a:gd name="T8" fmla="*/ 615 w 1560"/>
                <a:gd name="T9" fmla="*/ 675 h 1530"/>
                <a:gd name="T10" fmla="*/ 510 w 1560"/>
                <a:gd name="T11" fmla="*/ 720 h 1530"/>
                <a:gd name="T12" fmla="*/ 480 w 1560"/>
                <a:gd name="T13" fmla="*/ 675 h 1530"/>
                <a:gd name="T14" fmla="*/ 525 w 1560"/>
                <a:gd name="T15" fmla="*/ 645 h 1530"/>
                <a:gd name="T16" fmla="*/ 585 w 1560"/>
                <a:gd name="T17" fmla="*/ 750 h 1530"/>
                <a:gd name="T18" fmla="*/ 570 w 1560"/>
                <a:gd name="T19" fmla="*/ 885 h 1530"/>
                <a:gd name="T20" fmla="*/ 435 w 1560"/>
                <a:gd name="T21" fmla="*/ 1020 h 1530"/>
                <a:gd name="T22" fmla="*/ 300 w 1560"/>
                <a:gd name="T23" fmla="*/ 1125 h 1530"/>
                <a:gd name="T24" fmla="*/ 210 w 1560"/>
                <a:gd name="T25" fmla="*/ 1200 h 1530"/>
                <a:gd name="T26" fmla="*/ 105 w 1560"/>
                <a:gd name="T27" fmla="*/ 1230 h 1530"/>
                <a:gd name="T28" fmla="*/ 75 w 1560"/>
                <a:gd name="T29" fmla="*/ 1275 h 1530"/>
                <a:gd name="T30" fmla="*/ 60 w 1560"/>
                <a:gd name="T31" fmla="*/ 1320 h 1530"/>
                <a:gd name="T32" fmla="*/ 0 w 1560"/>
                <a:gd name="T33" fmla="*/ 1410 h 1530"/>
                <a:gd name="T34" fmla="*/ 180 w 1560"/>
                <a:gd name="T35" fmla="*/ 1530 h 1530"/>
                <a:gd name="T36" fmla="*/ 555 w 1560"/>
                <a:gd name="T37" fmla="*/ 1485 h 1530"/>
                <a:gd name="T38" fmla="*/ 765 w 1560"/>
                <a:gd name="T39" fmla="*/ 1305 h 1530"/>
                <a:gd name="T40" fmla="*/ 780 w 1560"/>
                <a:gd name="T41" fmla="*/ 1170 h 1530"/>
                <a:gd name="T42" fmla="*/ 960 w 1560"/>
                <a:gd name="T43" fmla="*/ 1155 h 1530"/>
                <a:gd name="T44" fmla="*/ 1140 w 1560"/>
                <a:gd name="T45" fmla="*/ 1425 h 1530"/>
                <a:gd name="T46" fmla="*/ 1260 w 1560"/>
                <a:gd name="T47" fmla="*/ 1515 h 1530"/>
                <a:gd name="T48" fmla="*/ 1560 w 1560"/>
                <a:gd name="T49" fmla="*/ 1515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0" h="1530">
                  <a:moveTo>
                    <a:pt x="720" y="0"/>
                  </a:moveTo>
                  <a:cubicBezTo>
                    <a:pt x="765" y="181"/>
                    <a:pt x="778" y="353"/>
                    <a:pt x="750" y="540"/>
                  </a:cubicBezTo>
                  <a:cubicBezTo>
                    <a:pt x="747" y="562"/>
                    <a:pt x="728" y="579"/>
                    <a:pt x="720" y="600"/>
                  </a:cubicBezTo>
                  <a:cubicBezTo>
                    <a:pt x="713" y="619"/>
                    <a:pt x="722" y="648"/>
                    <a:pt x="705" y="660"/>
                  </a:cubicBezTo>
                  <a:cubicBezTo>
                    <a:pt x="680" y="678"/>
                    <a:pt x="645" y="670"/>
                    <a:pt x="615" y="675"/>
                  </a:cubicBezTo>
                  <a:cubicBezTo>
                    <a:pt x="592" y="690"/>
                    <a:pt x="542" y="731"/>
                    <a:pt x="510" y="720"/>
                  </a:cubicBezTo>
                  <a:cubicBezTo>
                    <a:pt x="493" y="714"/>
                    <a:pt x="490" y="690"/>
                    <a:pt x="480" y="675"/>
                  </a:cubicBezTo>
                  <a:cubicBezTo>
                    <a:pt x="495" y="665"/>
                    <a:pt x="507" y="641"/>
                    <a:pt x="525" y="645"/>
                  </a:cubicBezTo>
                  <a:cubicBezTo>
                    <a:pt x="537" y="647"/>
                    <a:pt x="585" y="750"/>
                    <a:pt x="585" y="750"/>
                  </a:cubicBezTo>
                  <a:cubicBezTo>
                    <a:pt x="580" y="795"/>
                    <a:pt x="580" y="841"/>
                    <a:pt x="570" y="885"/>
                  </a:cubicBezTo>
                  <a:cubicBezTo>
                    <a:pt x="554" y="955"/>
                    <a:pt x="489" y="984"/>
                    <a:pt x="435" y="1020"/>
                  </a:cubicBezTo>
                  <a:cubicBezTo>
                    <a:pt x="395" y="1079"/>
                    <a:pt x="361" y="1090"/>
                    <a:pt x="300" y="1125"/>
                  </a:cubicBezTo>
                  <a:cubicBezTo>
                    <a:pt x="291" y="1130"/>
                    <a:pt x="212" y="1199"/>
                    <a:pt x="210" y="1200"/>
                  </a:cubicBezTo>
                  <a:cubicBezTo>
                    <a:pt x="178" y="1218"/>
                    <a:pt x="140" y="1218"/>
                    <a:pt x="105" y="1230"/>
                  </a:cubicBezTo>
                  <a:cubicBezTo>
                    <a:pt x="95" y="1245"/>
                    <a:pt x="83" y="1259"/>
                    <a:pt x="75" y="1275"/>
                  </a:cubicBezTo>
                  <a:cubicBezTo>
                    <a:pt x="68" y="1289"/>
                    <a:pt x="68" y="1306"/>
                    <a:pt x="60" y="1320"/>
                  </a:cubicBezTo>
                  <a:cubicBezTo>
                    <a:pt x="42" y="1352"/>
                    <a:pt x="0" y="1410"/>
                    <a:pt x="0" y="1410"/>
                  </a:cubicBezTo>
                  <a:cubicBezTo>
                    <a:pt x="52" y="1488"/>
                    <a:pt x="100" y="1490"/>
                    <a:pt x="180" y="1530"/>
                  </a:cubicBezTo>
                  <a:cubicBezTo>
                    <a:pt x="324" y="1520"/>
                    <a:pt x="421" y="1507"/>
                    <a:pt x="555" y="1485"/>
                  </a:cubicBezTo>
                  <a:cubicBezTo>
                    <a:pt x="643" y="1441"/>
                    <a:pt x="710" y="1387"/>
                    <a:pt x="765" y="1305"/>
                  </a:cubicBezTo>
                  <a:cubicBezTo>
                    <a:pt x="770" y="1260"/>
                    <a:pt x="761" y="1211"/>
                    <a:pt x="780" y="1170"/>
                  </a:cubicBezTo>
                  <a:cubicBezTo>
                    <a:pt x="806" y="1113"/>
                    <a:pt x="944" y="1153"/>
                    <a:pt x="960" y="1155"/>
                  </a:cubicBezTo>
                  <a:cubicBezTo>
                    <a:pt x="1042" y="1237"/>
                    <a:pt x="1077" y="1331"/>
                    <a:pt x="1140" y="1425"/>
                  </a:cubicBezTo>
                  <a:cubicBezTo>
                    <a:pt x="1169" y="1468"/>
                    <a:pt x="1201" y="1512"/>
                    <a:pt x="1260" y="1515"/>
                  </a:cubicBezTo>
                  <a:cubicBezTo>
                    <a:pt x="1360" y="1519"/>
                    <a:pt x="1460" y="1515"/>
                    <a:pt x="1560" y="1515"/>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10" name="Freeform 22">
              <a:extLst>
                <a:ext uri="{FF2B5EF4-FFF2-40B4-BE49-F238E27FC236}">
                  <a16:creationId xmlns:a16="http://schemas.microsoft.com/office/drawing/2014/main" id="{C8A361CE-BBAE-4865-B9EB-E2179B0D237A}"/>
                </a:ext>
              </a:extLst>
            </p:cNvPr>
            <p:cNvSpPr>
              <a:spLocks/>
            </p:cNvSpPr>
            <p:nvPr/>
          </p:nvSpPr>
          <p:spPr bwMode="auto">
            <a:xfrm>
              <a:off x="969" y="3293"/>
              <a:ext cx="417" cy="541"/>
            </a:xfrm>
            <a:custGeom>
              <a:avLst/>
              <a:gdLst>
                <a:gd name="T0" fmla="*/ 261 w 1041"/>
                <a:gd name="T1" fmla="*/ 0 h 1353"/>
                <a:gd name="T2" fmla="*/ 336 w 1041"/>
                <a:gd name="T3" fmla="*/ 270 h 1353"/>
                <a:gd name="T4" fmla="*/ 366 w 1041"/>
                <a:gd name="T5" fmla="*/ 360 h 1353"/>
                <a:gd name="T6" fmla="*/ 381 w 1041"/>
                <a:gd name="T7" fmla="*/ 405 h 1353"/>
                <a:gd name="T8" fmla="*/ 366 w 1041"/>
                <a:gd name="T9" fmla="*/ 630 h 1353"/>
                <a:gd name="T10" fmla="*/ 351 w 1041"/>
                <a:gd name="T11" fmla="*/ 675 h 1353"/>
                <a:gd name="T12" fmla="*/ 426 w 1041"/>
                <a:gd name="T13" fmla="*/ 795 h 1353"/>
                <a:gd name="T14" fmla="*/ 321 w 1041"/>
                <a:gd name="T15" fmla="*/ 960 h 1353"/>
                <a:gd name="T16" fmla="*/ 66 w 1041"/>
                <a:gd name="T17" fmla="*/ 1155 h 1353"/>
                <a:gd name="T18" fmla="*/ 351 w 1041"/>
                <a:gd name="T19" fmla="*/ 1305 h 1353"/>
                <a:gd name="T20" fmla="*/ 651 w 1041"/>
                <a:gd name="T21" fmla="*/ 1245 h 1353"/>
                <a:gd name="T22" fmla="*/ 726 w 1041"/>
                <a:gd name="T23" fmla="*/ 975 h 1353"/>
                <a:gd name="T24" fmla="*/ 306 w 1041"/>
                <a:gd name="T25" fmla="*/ 495 h 1353"/>
                <a:gd name="T26" fmla="*/ 291 w 1041"/>
                <a:gd name="T27" fmla="*/ 675 h 1353"/>
                <a:gd name="T28" fmla="*/ 351 w 1041"/>
                <a:gd name="T29" fmla="*/ 660 h 1353"/>
                <a:gd name="T30" fmla="*/ 396 w 1041"/>
                <a:gd name="T31" fmla="*/ 615 h 1353"/>
                <a:gd name="T32" fmla="*/ 441 w 1041"/>
                <a:gd name="T33" fmla="*/ 585 h 1353"/>
                <a:gd name="T34" fmla="*/ 456 w 1041"/>
                <a:gd name="T35" fmla="*/ 525 h 1353"/>
                <a:gd name="T36" fmla="*/ 531 w 1041"/>
                <a:gd name="T37" fmla="*/ 390 h 1353"/>
                <a:gd name="T38" fmla="*/ 576 w 1041"/>
                <a:gd name="T39" fmla="*/ 285 h 1353"/>
                <a:gd name="T40" fmla="*/ 696 w 1041"/>
                <a:gd name="T41" fmla="*/ 225 h 1353"/>
                <a:gd name="T42" fmla="*/ 906 w 1041"/>
                <a:gd name="T43" fmla="*/ 330 h 1353"/>
                <a:gd name="T44" fmla="*/ 891 w 1041"/>
                <a:gd name="T45" fmla="*/ 495 h 1353"/>
                <a:gd name="T46" fmla="*/ 726 w 1041"/>
                <a:gd name="T47" fmla="*/ 615 h 1353"/>
                <a:gd name="T48" fmla="*/ 606 w 1041"/>
                <a:gd name="T49" fmla="*/ 735 h 1353"/>
                <a:gd name="T50" fmla="*/ 636 w 1041"/>
                <a:gd name="T51" fmla="*/ 795 h 1353"/>
                <a:gd name="T52" fmla="*/ 726 w 1041"/>
                <a:gd name="T53" fmla="*/ 810 h 1353"/>
                <a:gd name="T54" fmla="*/ 936 w 1041"/>
                <a:gd name="T55" fmla="*/ 825 h 1353"/>
                <a:gd name="T56" fmla="*/ 951 w 1041"/>
                <a:gd name="T57" fmla="*/ 870 h 1353"/>
                <a:gd name="T58" fmla="*/ 966 w 1041"/>
                <a:gd name="T59" fmla="*/ 1155 h 1353"/>
                <a:gd name="T60" fmla="*/ 1041 w 1041"/>
                <a:gd name="T61" fmla="*/ 123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1" h="1353">
                  <a:moveTo>
                    <a:pt x="261" y="0"/>
                  </a:moveTo>
                  <a:cubicBezTo>
                    <a:pt x="291" y="89"/>
                    <a:pt x="309" y="181"/>
                    <a:pt x="336" y="270"/>
                  </a:cubicBezTo>
                  <a:cubicBezTo>
                    <a:pt x="345" y="300"/>
                    <a:pt x="356" y="330"/>
                    <a:pt x="366" y="360"/>
                  </a:cubicBezTo>
                  <a:cubicBezTo>
                    <a:pt x="371" y="375"/>
                    <a:pt x="381" y="405"/>
                    <a:pt x="381" y="405"/>
                  </a:cubicBezTo>
                  <a:cubicBezTo>
                    <a:pt x="376" y="480"/>
                    <a:pt x="374" y="555"/>
                    <a:pt x="366" y="630"/>
                  </a:cubicBezTo>
                  <a:cubicBezTo>
                    <a:pt x="364" y="646"/>
                    <a:pt x="349" y="659"/>
                    <a:pt x="351" y="675"/>
                  </a:cubicBezTo>
                  <a:cubicBezTo>
                    <a:pt x="361" y="765"/>
                    <a:pt x="369" y="757"/>
                    <a:pt x="426" y="795"/>
                  </a:cubicBezTo>
                  <a:cubicBezTo>
                    <a:pt x="410" y="907"/>
                    <a:pt x="430" y="933"/>
                    <a:pt x="321" y="960"/>
                  </a:cubicBezTo>
                  <a:cubicBezTo>
                    <a:pt x="246" y="1035"/>
                    <a:pt x="155" y="1096"/>
                    <a:pt x="66" y="1155"/>
                  </a:cubicBezTo>
                  <a:cubicBezTo>
                    <a:pt x="0" y="1353"/>
                    <a:pt x="211" y="1296"/>
                    <a:pt x="351" y="1305"/>
                  </a:cubicBezTo>
                  <a:cubicBezTo>
                    <a:pt x="471" y="1293"/>
                    <a:pt x="541" y="1282"/>
                    <a:pt x="651" y="1245"/>
                  </a:cubicBezTo>
                  <a:cubicBezTo>
                    <a:pt x="721" y="1036"/>
                    <a:pt x="701" y="1127"/>
                    <a:pt x="726" y="975"/>
                  </a:cubicBezTo>
                  <a:cubicBezTo>
                    <a:pt x="707" y="387"/>
                    <a:pt x="839" y="473"/>
                    <a:pt x="306" y="495"/>
                  </a:cubicBezTo>
                  <a:cubicBezTo>
                    <a:pt x="238" y="541"/>
                    <a:pt x="203" y="543"/>
                    <a:pt x="291" y="675"/>
                  </a:cubicBezTo>
                  <a:cubicBezTo>
                    <a:pt x="302" y="692"/>
                    <a:pt x="331" y="665"/>
                    <a:pt x="351" y="660"/>
                  </a:cubicBezTo>
                  <a:cubicBezTo>
                    <a:pt x="366" y="645"/>
                    <a:pt x="380" y="629"/>
                    <a:pt x="396" y="615"/>
                  </a:cubicBezTo>
                  <a:cubicBezTo>
                    <a:pt x="410" y="603"/>
                    <a:pt x="431" y="600"/>
                    <a:pt x="441" y="585"/>
                  </a:cubicBezTo>
                  <a:cubicBezTo>
                    <a:pt x="452" y="568"/>
                    <a:pt x="448" y="544"/>
                    <a:pt x="456" y="525"/>
                  </a:cubicBezTo>
                  <a:cubicBezTo>
                    <a:pt x="476" y="479"/>
                    <a:pt x="508" y="435"/>
                    <a:pt x="531" y="390"/>
                  </a:cubicBezTo>
                  <a:cubicBezTo>
                    <a:pt x="545" y="361"/>
                    <a:pt x="550" y="306"/>
                    <a:pt x="576" y="285"/>
                  </a:cubicBezTo>
                  <a:cubicBezTo>
                    <a:pt x="611" y="257"/>
                    <a:pt x="696" y="225"/>
                    <a:pt x="696" y="225"/>
                  </a:cubicBezTo>
                  <a:cubicBezTo>
                    <a:pt x="809" y="250"/>
                    <a:pt x="847" y="242"/>
                    <a:pt x="906" y="330"/>
                  </a:cubicBezTo>
                  <a:cubicBezTo>
                    <a:pt x="901" y="385"/>
                    <a:pt x="905" y="442"/>
                    <a:pt x="891" y="495"/>
                  </a:cubicBezTo>
                  <a:cubicBezTo>
                    <a:pt x="871" y="569"/>
                    <a:pt x="775" y="582"/>
                    <a:pt x="726" y="615"/>
                  </a:cubicBezTo>
                  <a:cubicBezTo>
                    <a:pt x="674" y="650"/>
                    <a:pt x="641" y="683"/>
                    <a:pt x="606" y="735"/>
                  </a:cubicBezTo>
                  <a:cubicBezTo>
                    <a:pt x="616" y="755"/>
                    <a:pt x="617" y="783"/>
                    <a:pt x="636" y="795"/>
                  </a:cubicBezTo>
                  <a:cubicBezTo>
                    <a:pt x="662" y="811"/>
                    <a:pt x="696" y="807"/>
                    <a:pt x="726" y="810"/>
                  </a:cubicBezTo>
                  <a:cubicBezTo>
                    <a:pt x="796" y="817"/>
                    <a:pt x="866" y="820"/>
                    <a:pt x="936" y="825"/>
                  </a:cubicBezTo>
                  <a:cubicBezTo>
                    <a:pt x="941" y="840"/>
                    <a:pt x="950" y="854"/>
                    <a:pt x="951" y="870"/>
                  </a:cubicBezTo>
                  <a:cubicBezTo>
                    <a:pt x="960" y="965"/>
                    <a:pt x="949" y="1061"/>
                    <a:pt x="966" y="1155"/>
                  </a:cubicBezTo>
                  <a:cubicBezTo>
                    <a:pt x="972" y="1190"/>
                    <a:pt x="1016" y="1205"/>
                    <a:pt x="1041" y="123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11" name="Freeform 23">
              <a:extLst>
                <a:ext uri="{FF2B5EF4-FFF2-40B4-BE49-F238E27FC236}">
                  <a16:creationId xmlns:a16="http://schemas.microsoft.com/office/drawing/2014/main" id="{D480F9F8-1FB7-49EA-8321-876430A3C521}"/>
                </a:ext>
              </a:extLst>
            </p:cNvPr>
            <p:cNvSpPr>
              <a:spLocks/>
            </p:cNvSpPr>
            <p:nvPr/>
          </p:nvSpPr>
          <p:spPr bwMode="auto">
            <a:xfrm>
              <a:off x="228" y="3437"/>
              <a:ext cx="372" cy="156"/>
            </a:xfrm>
            <a:custGeom>
              <a:avLst/>
              <a:gdLst>
                <a:gd name="T0" fmla="*/ 0 w 930"/>
                <a:gd name="T1" fmla="*/ 225 h 390"/>
                <a:gd name="T2" fmla="*/ 105 w 930"/>
                <a:gd name="T3" fmla="*/ 255 h 390"/>
                <a:gd name="T4" fmla="*/ 135 w 930"/>
                <a:gd name="T5" fmla="*/ 300 h 390"/>
                <a:gd name="T6" fmla="*/ 225 w 930"/>
                <a:gd name="T7" fmla="*/ 375 h 390"/>
                <a:gd name="T8" fmla="*/ 300 w 930"/>
                <a:gd name="T9" fmla="*/ 360 h 390"/>
                <a:gd name="T10" fmla="*/ 375 w 930"/>
                <a:gd name="T11" fmla="*/ 150 h 390"/>
                <a:gd name="T12" fmla="*/ 390 w 930"/>
                <a:gd name="T13" fmla="*/ 30 h 390"/>
                <a:gd name="T14" fmla="*/ 480 w 930"/>
                <a:gd name="T15" fmla="*/ 0 h 390"/>
                <a:gd name="T16" fmla="*/ 660 w 930"/>
                <a:gd name="T17" fmla="*/ 105 h 390"/>
                <a:gd name="T18" fmla="*/ 690 w 930"/>
                <a:gd name="T19" fmla="*/ 255 h 390"/>
                <a:gd name="T20" fmla="*/ 735 w 930"/>
                <a:gd name="T21" fmla="*/ 285 h 390"/>
                <a:gd name="T22" fmla="*/ 780 w 930"/>
                <a:gd name="T23" fmla="*/ 330 h 390"/>
                <a:gd name="T24" fmla="*/ 930 w 930"/>
                <a:gd name="T25"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0" h="390">
                  <a:moveTo>
                    <a:pt x="0" y="225"/>
                  </a:moveTo>
                  <a:cubicBezTo>
                    <a:pt x="4" y="226"/>
                    <a:pt x="95" y="247"/>
                    <a:pt x="105" y="255"/>
                  </a:cubicBezTo>
                  <a:cubicBezTo>
                    <a:pt x="119" y="266"/>
                    <a:pt x="123" y="286"/>
                    <a:pt x="135" y="300"/>
                  </a:cubicBezTo>
                  <a:cubicBezTo>
                    <a:pt x="171" y="343"/>
                    <a:pt x="181" y="346"/>
                    <a:pt x="225" y="375"/>
                  </a:cubicBezTo>
                  <a:cubicBezTo>
                    <a:pt x="250" y="370"/>
                    <a:pt x="278" y="373"/>
                    <a:pt x="300" y="360"/>
                  </a:cubicBezTo>
                  <a:cubicBezTo>
                    <a:pt x="342" y="336"/>
                    <a:pt x="367" y="200"/>
                    <a:pt x="375" y="150"/>
                  </a:cubicBezTo>
                  <a:cubicBezTo>
                    <a:pt x="381" y="110"/>
                    <a:pt x="367" y="63"/>
                    <a:pt x="390" y="30"/>
                  </a:cubicBezTo>
                  <a:cubicBezTo>
                    <a:pt x="408" y="4"/>
                    <a:pt x="480" y="0"/>
                    <a:pt x="480" y="0"/>
                  </a:cubicBezTo>
                  <a:cubicBezTo>
                    <a:pt x="604" y="18"/>
                    <a:pt x="596" y="9"/>
                    <a:pt x="660" y="105"/>
                  </a:cubicBezTo>
                  <a:cubicBezTo>
                    <a:pt x="660" y="105"/>
                    <a:pt x="680" y="240"/>
                    <a:pt x="690" y="255"/>
                  </a:cubicBezTo>
                  <a:cubicBezTo>
                    <a:pt x="700" y="270"/>
                    <a:pt x="721" y="273"/>
                    <a:pt x="735" y="285"/>
                  </a:cubicBezTo>
                  <a:cubicBezTo>
                    <a:pt x="751" y="299"/>
                    <a:pt x="761" y="320"/>
                    <a:pt x="780" y="330"/>
                  </a:cubicBezTo>
                  <a:cubicBezTo>
                    <a:pt x="827" y="356"/>
                    <a:pt x="882" y="366"/>
                    <a:pt x="930" y="39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7912" name="Freeform 24">
              <a:extLst>
                <a:ext uri="{FF2B5EF4-FFF2-40B4-BE49-F238E27FC236}">
                  <a16:creationId xmlns:a16="http://schemas.microsoft.com/office/drawing/2014/main" id="{86102449-4E95-4F1C-8DF9-FB74436B5B49}"/>
                </a:ext>
              </a:extLst>
            </p:cNvPr>
            <p:cNvSpPr>
              <a:spLocks/>
            </p:cNvSpPr>
            <p:nvPr/>
          </p:nvSpPr>
          <p:spPr bwMode="auto">
            <a:xfrm>
              <a:off x="774" y="3317"/>
              <a:ext cx="162" cy="104"/>
            </a:xfrm>
            <a:custGeom>
              <a:avLst/>
              <a:gdLst>
                <a:gd name="T0" fmla="*/ 0 w 405"/>
                <a:gd name="T1" fmla="*/ 225 h 261"/>
                <a:gd name="T2" fmla="*/ 330 w 405"/>
                <a:gd name="T3" fmla="*/ 195 h 261"/>
                <a:gd name="T4" fmla="*/ 360 w 405"/>
                <a:gd name="T5" fmla="*/ 45 h 261"/>
                <a:gd name="T6" fmla="*/ 405 w 405"/>
                <a:gd name="T7" fmla="*/ 0 h 261"/>
              </a:gdLst>
              <a:ahLst/>
              <a:cxnLst>
                <a:cxn ang="0">
                  <a:pos x="T0" y="T1"/>
                </a:cxn>
                <a:cxn ang="0">
                  <a:pos x="T2" y="T3"/>
                </a:cxn>
                <a:cxn ang="0">
                  <a:pos x="T4" y="T5"/>
                </a:cxn>
                <a:cxn ang="0">
                  <a:pos x="T6" y="T7"/>
                </a:cxn>
              </a:cxnLst>
              <a:rect l="0" t="0" r="r" b="b"/>
              <a:pathLst>
                <a:path w="405" h="261">
                  <a:moveTo>
                    <a:pt x="0" y="225"/>
                  </a:moveTo>
                  <a:cubicBezTo>
                    <a:pt x="108" y="261"/>
                    <a:pt x="225" y="230"/>
                    <a:pt x="330" y="195"/>
                  </a:cubicBezTo>
                  <a:cubicBezTo>
                    <a:pt x="346" y="147"/>
                    <a:pt x="341" y="92"/>
                    <a:pt x="360" y="45"/>
                  </a:cubicBezTo>
                  <a:cubicBezTo>
                    <a:pt x="368" y="25"/>
                    <a:pt x="405" y="0"/>
                    <a:pt x="405" y="0"/>
                  </a:cubicBezTo>
                </a:path>
              </a:pathLst>
            </a:custGeom>
            <a:noFill/>
            <a:ln w="19050" cap="flat" cmpd="sng">
              <a:solidFill>
                <a:srgbClr val="00000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77913" name="Rectangle 25">
            <a:extLst>
              <a:ext uri="{FF2B5EF4-FFF2-40B4-BE49-F238E27FC236}">
                <a16:creationId xmlns:a16="http://schemas.microsoft.com/office/drawing/2014/main" id="{A76367A5-6BB6-4574-B2DF-6FB498383FD8}"/>
              </a:ext>
            </a:extLst>
          </p:cNvPr>
          <p:cNvSpPr>
            <a:spLocks noChangeArrowheads="1"/>
          </p:cNvSpPr>
          <p:nvPr/>
        </p:nvSpPr>
        <p:spPr bwMode="auto">
          <a:xfrm>
            <a:off x="6156325" y="594995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0" lang="zh-CN" altLang="en-US" sz="2400">
                <a:solidFill>
                  <a:srgbClr val="FF0000"/>
                </a:solidFill>
              </a:rPr>
              <a:t>无规线团模型</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a:extLst>
              <a:ext uri="{FF2B5EF4-FFF2-40B4-BE49-F238E27FC236}">
                <a16:creationId xmlns:a16="http://schemas.microsoft.com/office/drawing/2014/main" id="{EDC197C0-B8FF-4582-83CE-A187424168AC}"/>
              </a:ext>
            </a:extLst>
          </p:cNvPr>
          <p:cNvSpPr>
            <a:spLocks noGrp="1"/>
          </p:cNvSpPr>
          <p:nvPr>
            <p:ph type="sldNum" sz="quarter" idx="12"/>
          </p:nvPr>
        </p:nvSpPr>
        <p:spPr/>
        <p:txBody>
          <a:bodyPr/>
          <a:lstStyle/>
          <a:p>
            <a:fld id="{B7585B9D-7C3B-46D0-88DA-DE7D584D068A}" type="slidenum">
              <a:rPr lang="en-US" altLang="zh-CN"/>
              <a:pPr/>
              <a:t>133</a:t>
            </a:fld>
            <a:endParaRPr lang="en-US" altLang="zh-CN"/>
          </a:p>
        </p:txBody>
      </p:sp>
      <p:sp>
        <p:nvSpPr>
          <p:cNvPr id="678916" name="Text Box 4">
            <a:extLst>
              <a:ext uri="{FF2B5EF4-FFF2-40B4-BE49-F238E27FC236}">
                <a16:creationId xmlns:a16="http://schemas.microsoft.com/office/drawing/2014/main" id="{CE7691B4-BA21-4124-AF48-32BE15AA0BED}"/>
              </a:ext>
            </a:extLst>
          </p:cNvPr>
          <p:cNvSpPr txBox="1">
            <a:spLocks noChangeArrowheads="1"/>
          </p:cNvSpPr>
          <p:nvPr/>
        </p:nvSpPr>
        <p:spPr bwMode="auto">
          <a:xfrm>
            <a:off x="395288" y="2565400"/>
            <a:ext cx="2057400" cy="4953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非晶态结构</a:t>
            </a:r>
          </a:p>
        </p:txBody>
      </p:sp>
      <p:sp>
        <p:nvSpPr>
          <p:cNvPr id="678917" name="Text Box 5">
            <a:extLst>
              <a:ext uri="{FF2B5EF4-FFF2-40B4-BE49-F238E27FC236}">
                <a16:creationId xmlns:a16="http://schemas.microsoft.com/office/drawing/2014/main" id="{6E1D2E0F-E7C9-4A6F-9F9A-A09C5671644E}"/>
              </a:ext>
            </a:extLst>
          </p:cNvPr>
          <p:cNvSpPr txBox="1">
            <a:spLocks noChangeArrowheads="1"/>
          </p:cNvSpPr>
          <p:nvPr/>
        </p:nvSpPr>
        <p:spPr bwMode="auto">
          <a:xfrm>
            <a:off x="2843213" y="2276475"/>
            <a:ext cx="5795962" cy="4953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由折叠链构成的粒子相（有序区）组成</a:t>
            </a:r>
          </a:p>
        </p:txBody>
      </p:sp>
      <p:sp>
        <p:nvSpPr>
          <p:cNvPr id="678918" name="AutoShape 6">
            <a:extLst>
              <a:ext uri="{FF2B5EF4-FFF2-40B4-BE49-F238E27FC236}">
                <a16:creationId xmlns:a16="http://schemas.microsoft.com/office/drawing/2014/main" id="{79A62CCB-DD2A-42A0-9F7E-6CEE28DCDB78}"/>
              </a:ext>
            </a:extLst>
          </p:cNvPr>
          <p:cNvSpPr>
            <a:spLocks/>
          </p:cNvSpPr>
          <p:nvPr/>
        </p:nvSpPr>
        <p:spPr bwMode="auto">
          <a:xfrm>
            <a:off x="2555875" y="2349500"/>
            <a:ext cx="144463" cy="936625"/>
          </a:xfrm>
          <a:prstGeom prst="leftBrace">
            <a:avLst>
              <a:gd name="adj1" fmla="val 54029"/>
              <a:gd name="adj2" fmla="val 50000"/>
            </a:avLst>
          </a:prstGeom>
          <a:solidFill>
            <a:srgbClr val="6AF72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919" name="Text Box 7">
            <a:extLst>
              <a:ext uri="{FF2B5EF4-FFF2-40B4-BE49-F238E27FC236}">
                <a16:creationId xmlns:a16="http://schemas.microsoft.com/office/drawing/2014/main" id="{6BDB1FFB-DCAD-4A9B-A3CE-F99B09CC6F9C}"/>
              </a:ext>
            </a:extLst>
          </p:cNvPr>
          <p:cNvSpPr txBox="1">
            <a:spLocks noChangeArrowheads="1"/>
          </p:cNvSpPr>
          <p:nvPr/>
        </p:nvSpPr>
        <p:spPr bwMode="auto">
          <a:xfrm>
            <a:off x="2843213" y="2924175"/>
            <a:ext cx="5567362" cy="4953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由无规线团构成粒间相（无序区）组成</a:t>
            </a:r>
          </a:p>
        </p:txBody>
      </p:sp>
      <p:sp>
        <p:nvSpPr>
          <p:cNvPr id="678920" name="Text Box 8">
            <a:extLst>
              <a:ext uri="{FF2B5EF4-FFF2-40B4-BE49-F238E27FC236}">
                <a16:creationId xmlns:a16="http://schemas.microsoft.com/office/drawing/2014/main" id="{35DB5C29-64ED-4949-A963-9A6F85E6FC2F}"/>
              </a:ext>
            </a:extLst>
          </p:cNvPr>
          <p:cNvSpPr txBox="1">
            <a:spLocks noChangeArrowheads="1"/>
          </p:cNvSpPr>
          <p:nvPr/>
        </p:nvSpPr>
        <p:spPr bwMode="auto">
          <a:xfrm>
            <a:off x="468313" y="1125538"/>
            <a:ext cx="8207375"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0" lang="en-US" altLang="zh-CN" sz="2400"/>
              <a:t>1972</a:t>
            </a:r>
            <a:r>
              <a:rPr kumimoji="0" lang="zh-CN" altLang="en-US" sz="2400"/>
              <a:t>年</a:t>
            </a:r>
            <a:r>
              <a:rPr kumimoji="0" lang="en-US" altLang="zh-CN" sz="2400"/>
              <a:t>Yeh</a:t>
            </a:r>
            <a:r>
              <a:rPr kumimoji="0" lang="zh-CN" altLang="en-US" sz="2400"/>
              <a:t>（叶叔菌）</a:t>
            </a:r>
            <a:r>
              <a:rPr kumimoji="0" lang="zh-CN" altLang="en-US" sz="2400">
                <a:solidFill>
                  <a:srgbClr val="FF0000"/>
                </a:solidFill>
              </a:rPr>
              <a:t>两相球粒</a:t>
            </a:r>
            <a:r>
              <a:rPr kumimoji="0" lang="zh-CN" altLang="en-US" sz="2400"/>
              <a:t>模型</a:t>
            </a:r>
            <a:r>
              <a:rPr kumimoji="0" lang="zh-CN" altLang="en-US" sz="2400">
                <a:solidFill>
                  <a:srgbClr val="000099"/>
                </a:solidFill>
              </a:rPr>
              <a:t>（</a:t>
            </a:r>
            <a:r>
              <a:rPr kumimoji="0" lang="zh-CN" altLang="en-US" sz="2400">
                <a:solidFill>
                  <a:srgbClr val="FF0000"/>
                </a:solidFill>
              </a:rPr>
              <a:t>折叠链缨状胶束</a:t>
            </a:r>
            <a:r>
              <a:rPr kumimoji="0" lang="zh-CN" altLang="en-US" sz="2400">
                <a:solidFill>
                  <a:srgbClr val="000099"/>
                </a:solidFill>
              </a:rPr>
              <a:t>模型）</a:t>
            </a:r>
            <a:r>
              <a:rPr kumimoji="0" lang="en-US" altLang="zh-CN" sz="2400"/>
              <a:t>,</a:t>
            </a:r>
            <a:r>
              <a:rPr kumimoji="0" lang="zh-CN" altLang="en-US" sz="2400"/>
              <a:t>认为非晶聚合物中具有</a:t>
            </a:r>
            <a:r>
              <a:rPr kumimoji="0" lang="en-US" altLang="zh-CN" sz="2400"/>
              <a:t>3-10nm</a:t>
            </a:r>
            <a:r>
              <a:rPr kumimoji="0" lang="zh-CN" altLang="en-US" sz="2400"/>
              <a:t>范围的局部有序性。</a:t>
            </a:r>
          </a:p>
        </p:txBody>
      </p:sp>
      <p:pic>
        <p:nvPicPr>
          <p:cNvPr id="678921" name="Picture 9" descr="图片1">
            <a:extLst>
              <a:ext uri="{FF2B5EF4-FFF2-40B4-BE49-F238E27FC236}">
                <a16:creationId xmlns:a16="http://schemas.microsoft.com/office/drawing/2014/main" id="{28B01A4D-6F63-4AC1-928B-F5C8D518E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500438"/>
            <a:ext cx="3779837" cy="2994025"/>
          </a:xfrm>
          <a:prstGeom prst="rect">
            <a:avLst/>
          </a:prstGeom>
          <a:noFill/>
          <a:extLst>
            <a:ext uri="{909E8E84-426E-40DD-AFC4-6F175D3DCCD1}">
              <a14:hiddenFill xmlns:a14="http://schemas.microsoft.com/office/drawing/2010/main">
                <a:solidFill>
                  <a:srgbClr val="FFFFFF"/>
                </a:solidFill>
              </a14:hiddenFill>
            </a:ext>
          </a:extLst>
        </p:spPr>
      </p:pic>
      <p:sp>
        <p:nvSpPr>
          <p:cNvPr id="678922" name="Rectangle 10">
            <a:extLst>
              <a:ext uri="{FF2B5EF4-FFF2-40B4-BE49-F238E27FC236}">
                <a16:creationId xmlns:a16="http://schemas.microsoft.com/office/drawing/2014/main" id="{ADBAE0A5-ACDE-4251-9319-E7C5808AE459}"/>
              </a:ext>
            </a:extLst>
          </p:cNvPr>
          <p:cNvSpPr>
            <a:spLocks noChangeArrowheads="1"/>
          </p:cNvSpPr>
          <p:nvPr/>
        </p:nvSpPr>
        <p:spPr bwMode="auto">
          <a:xfrm>
            <a:off x="395288" y="4581525"/>
            <a:ext cx="4897437" cy="10064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400"/>
              <a:t>实验测得许多高聚物</a:t>
            </a:r>
            <a:r>
              <a:rPr lang="zh-CN" altLang="en-US" sz="2400"/>
              <a:t>非晶态聚合物密度要比无规线团计算的密度高</a:t>
            </a:r>
          </a:p>
        </p:txBody>
      </p:sp>
      <p:sp>
        <p:nvSpPr>
          <p:cNvPr id="678923" name="Text Box 11">
            <a:extLst>
              <a:ext uri="{FF2B5EF4-FFF2-40B4-BE49-F238E27FC236}">
                <a16:creationId xmlns:a16="http://schemas.microsoft.com/office/drawing/2014/main" id="{72B2EA36-8D1D-44EF-9C7B-6C9EDF00F608}"/>
              </a:ext>
            </a:extLst>
          </p:cNvPr>
          <p:cNvSpPr txBox="1">
            <a:spLocks noChangeArrowheads="1"/>
          </p:cNvSpPr>
          <p:nvPr/>
        </p:nvSpPr>
        <p:spPr bwMode="auto">
          <a:xfrm>
            <a:off x="395288" y="5734050"/>
            <a:ext cx="4897437" cy="4953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许多聚合物熔融态结晶时速率很快</a:t>
            </a:r>
          </a:p>
        </p:txBody>
      </p:sp>
      <p:sp>
        <p:nvSpPr>
          <p:cNvPr id="678924" name="Rectangle 12">
            <a:extLst>
              <a:ext uri="{FF2B5EF4-FFF2-40B4-BE49-F238E27FC236}">
                <a16:creationId xmlns:a16="http://schemas.microsoft.com/office/drawing/2014/main" id="{5F4EEA35-77FE-45B1-AA4C-525005EB3553}"/>
              </a:ext>
            </a:extLst>
          </p:cNvPr>
          <p:cNvSpPr>
            <a:spLocks noChangeArrowheads="1"/>
          </p:cNvSpPr>
          <p:nvPr/>
        </p:nvSpPr>
        <p:spPr bwMode="auto">
          <a:xfrm>
            <a:off x="539750" y="404813"/>
            <a:ext cx="6911975" cy="53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dirty="0">
                <a:solidFill>
                  <a:srgbClr val="FF0000"/>
                </a:solidFill>
                <a:latin typeface="楷体_GB2312" pitchFamily="1" charset="-122"/>
                <a:ea typeface="楷体_GB2312" pitchFamily="1" charset="-122"/>
              </a:rPr>
              <a:t>局部有序模型</a:t>
            </a:r>
          </a:p>
        </p:txBody>
      </p:sp>
      <p:sp>
        <p:nvSpPr>
          <p:cNvPr id="678925" name="Text Box 13">
            <a:extLst>
              <a:ext uri="{FF2B5EF4-FFF2-40B4-BE49-F238E27FC236}">
                <a16:creationId xmlns:a16="http://schemas.microsoft.com/office/drawing/2014/main" id="{8AD2991B-6EDE-4400-8786-759A7B2AE249}"/>
              </a:ext>
            </a:extLst>
          </p:cNvPr>
          <p:cNvSpPr txBox="1">
            <a:spLocks noChangeArrowheads="1"/>
          </p:cNvSpPr>
          <p:nvPr/>
        </p:nvSpPr>
        <p:spPr bwMode="auto">
          <a:xfrm>
            <a:off x="468313" y="3789363"/>
            <a:ext cx="2016125" cy="51911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solidFill>
                  <a:srgbClr val="000099"/>
                </a:solidFill>
              </a:rPr>
              <a:t>验证实验：</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A8D11B-BF34-46B2-891C-4AABB7378440}"/>
              </a:ext>
            </a:extLst>
          </p:cNvPr>
          <p:cNvSpPr>
            <a:spLocks noGrp="1"/>
          </p:cNvSpPr>
          <p:nvPr>
            <p:ph type="sldNum" sz="quarter" idx="12"/>
          </p:nvPr>
        </p:nvSpPr>
        <p:spPr/>
        <p:txBody>
          <a:bodyPr/>
          <a:lstStyle/>
          <a:p>
            <a:fld id="{EC8AE71C-8040-4D2B-ACCD-10A09228CA34}" type="slidenum">
              <a:rPr lang="en-US" altLang="zh-CN" smtClean="0"/>
              <a:pPr/>
              <a:t>134</a:t>
            </a:fld>
            <a:endParaRPr lang="en-US" altLang="zh-CN"/>
          </a:p>
        </p:txBody>
      </p:sp>
      <p:sp>
        <p:nvSpPr>
          <p:cNvPr id="3" name="Rectangle 3">
            <a:extLst>
              <a:ext uri="{FF2B5EF4-FFF2-40B4-BE49-F238E27FC236}">
                <a16:creationId xmlns:a16="http://schemas.microsoft.com/office/drawing/2014/main" id="{2FBA2250-FF9F-40CF-BA31-5E495972AFCE}"/>
              </a:ext>
            </a:extLst>
          </p:cNvPr>
          <p:cNvSpPr>
            <a:spLocks noChangeArrowheads="1"/>
          </p:cNvSpPr>
          <p:nvPr/>
        </p:nvSpPr>
        <p:spPr bwMode="auto">
          <a:xfrm>
            <a:off x="2555776" y="3429000"/>
            <a:ext cx="5688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600" dirty="0">
                <a:solidFill>
                  <a:srgbClr val="FF0000"/>
                </a:solidFill>
              </a:rPr>
              <a:t>2.3</a:t>
            </a:r>
            <a:r>
              <a:rPr kumimoji="0" lang="zh-CN" altLang="en-US" sz="3600" dirty="0">
                <a:solidFill>
                  <a:srgbClr val="FF0000"/>
                </a:solidFill>
              </a:rPr>
              <a:t>高分子液晶</a:t>
            </a:r>
            <a:endParaRPr lang="zh-CN" altLang="en-US" dirty="0"/>
          </a:p>
        </p:txBody>
      </p:sp>
    </p:spTree>
    <p:extLst>
      <p:ext uri="{BB962C8B-B14F-4D97-AF65-F5344CB8AC3E}">
        <p14:creationId xmlns:p14="http://schemas.microsoft.com/office/powerpoint/2010/main" val="1661532008"/>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653B0A9D-E77E-4CE0-B2BB-D132ADBD6303}"/>
              </a:ext>
            </a:extLst>
          </p:cNvPr>
          <p:cNvSpPr>
            <a:spLocks noGrp="1"/>
          </p:cNvSpPr>
          <p:nvPr>
            <p:ph type="sldNum" sz="quarter" idx="12"/>
          </p:nvPr>
        </p:nvSpPr>
        <p:spPr/>
        <p:txBody>
          <a:bodyPr/>
          <a:lstStyle/>
          <a:p>
            <a:fld id="{C2FFD450-9F4D-4A8F-A97A-FCA230FD44E9}" type="slidenum">
              <a:rPr lang="en-US" altLang="zh-CN"/>
              <a:pPr/>
              <a:t>135</a:t>
            </a:fld>
            <a:endParaRPr lang="en-US" altLang="zh-CN"/>
          </a:p>
        </p:txBody>
      </p:sp>
      <p:sp>
        <p:nvSpPr>
          <p:cNvPr id="684034" name="Rectangle 2">
            <a:extLst>
              <a:ext uri="{FF2B5EF4-FFF2-40B4-BE49-F238E27FC236}">
                <a16:creationId xmlns:a16="http://schemas.microsoft.com/office/drawing/2014/main" id="{E3938AFF-37A1-4816-BB2A-898F9246ED90}"/>
              </a:ext>
            </a:extLst>
          </p:cNvPr>
          <p:cNvSpPr>
            <a:spLocks noChangeArrowheads="1"/>
          </p:cNvSpPr>
          <p:nvPr/>
        </p:nvSpPr>
        <p:spPr bwMode="auto">
          <a:xfrm>
            <a:off x="611981" y="1803053"/>
            <a:ext cx="7993063" cy="27590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400"/>
              <a:t>一些物质的结晶结构受热熔融或被溶剂溶解之后，表观上虽然失去了固体物质的刚性，变成了具有流动性的液体物质，但结构上仍然保持着一维或二维有序排列，从而在物理性质上呈现出各向异性，形成一种</a:t>
            </a:r>
            <a:r>
              <a:rPr lang="zh-CN" altLang="en-US" sz="2400">
                <a:solidFill>
                  <a:srgbClr val="FF0000"/>
                </a:solidFill>
              </a:rPr>
              <a:t>兼有部分晶体和液体性质</a:t>
            </a:r>
            <a:r>
              <a:rPr lang="zh-CN" altLang="en-US" sz="2400"/>
              <a:t>的过渡状态，这种中介状态称为液晶态，处在这种状态下的物质称为液晶。</a:t>
            </a:r>
          </a:p>
        </p:txBody>
      </p:sp>
      <p:sp>
        <p:nvSpPr>
          <p:cNvPr id="684038" name="Rectangle 6">
            <a:extLst>
              <a:ext uri="{FF2B5EF4-FFF2-40B4-BE49-F238E27FC236}">
                <a16:creationId xmlns:a16="http://schemas.microsoft.com/office/drawing/2014/main" id="{84B57E3B-0FA5-48B0-A024-3DC89D6328B1}"/>
              </a:ext>
            </a:extLst>
          </p:cNvPr>
          <p:cNvSpPr>
            <a:spLocks noChangeArrowheads="1"/>
          </p:cNvSpPr>
          <p:nvPr/>
        </p:nvSpPr>
        <p:spPr bwMode="auto">
          <a:xfrm>
            <a:off x="684213" y="5229225"/>
            <a:ext cx="7848600" cy="12255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液晶包括液晶小分子和液晶高分子，液晶高分子可以</a:t>
            </a:r>
          </a:p>
          <a:p>
            <a:r>
              <a:rPr lang="zh-CN" altLang="en-US" sz="2400"/>
              <a:t>以液晶小分子为原料制得，也可通过非传统的非液晶的传统单体聚合而成。</a:t>
            </a:r>
          </a:p>
        </p:txBody>
      </p:sp>
      <p:sp>
        <p:nvSpPr>
          <p:cNvPr id="684041" name="Rectangle 9">
            <a:extLst>
              <a:ext uri="{FF2B5EF4-FFF2-40B4-BE49-F238E27FC236}">
                <a16:creationId xmlns:a16="http://schemas.microsoft.com/office/drawing/2014/main" id="{EF76D160-B760-4B23-A71D-E080393B0CB2}"/>
              </a:ext>
            </a:extLst>
          </p:cNvPr>
          <p:cNvSpPr>
            <a:spLocks noChangeArrowheads="1"/>
          </p:cNvSpPr>
          <p:nvPr/>
        </p:nvSpPr>
        <p:spPr bwMode="auto">
          <a:xfrm>
            <a:off x="684213" y="620688"/>
            <a:ext cx="252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引言</a:t>
            </a:r>
          </a:p>
        </p:txBody>
      </p:sp>
    </p:spTree>
    <p:extLst>
      <p:ext uri="{BB962C8B-B14F-4D97-AF65-F5344CB8AC3E}">
        <p14:creationId xmlns:p14="http://schemas.microsoft.com/office/powerpoint/2010/main" val="394428224"/>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AC8C4288-BF4E-45EB-ADBA-DF096107FB2E}"/>
              </a:ext>
            </a:extLst>
          </p:cNvPr>
          <p:cNvSpPr>
            <a:spLocks noGrp="1"/>
          </p:cNvSpPr>
          <p:nvPr>
            <p:ph type="sldNum" sz="quarter" idx="12"/>
          </p:nvPr>
        </p:nvSpPr>
        <p:spPr/>
        <p:txBody>
          <a:bodyPr/>
          <a:lstStyle/>
          <a:p>
            <a:fld id="{A1D984B1-AB4D-4A92-AA27-E095C8146164}" type="slidenum">
              <a:rPr lang="en-US" altLang="zh-CN"/>
              <a:pPr/>
              <a:t>136</a:t>
            </a:fld>
            <a:endParaRPr lang="en-US" altLang="zh-CN"/>
          </a:p>
        </p:txBody>
      </p:sp>
      <p:sp>
        <p:nvSpPr>
          <p:cNvPr id="685058" name="Rectangle 2">
            <a:extLst>
              <a:ext uri="{FF2B5EF4-FFF2-40B4-BE49-F238E27FC236}">
                <a16:creationId xmlns:a16="http://schemas.microsoft.com/office/drawing/2014/main" id="{481BCE2B-F8CB-483D-8FEC-38C412DD1809}"/>
              </a:ext>
            </a:extLst>
          </p:cNvPr>
          <p:cNvSpPr>
            <a:spLocks noChangeArrowheads="1"/>
          </p:cNvSpPr>
          <p:nvPr/>
        </p:nvSpPr>
        <p:spPr bwMode="auto">
          <a:xfrm>
            <a:off x="468313" y="3213100"/>
            <a:ext cx="8208962" cy="223361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t>由三部分组成：</a:t>
            </a:r>
            <a:r>
              <a:rPr lang="en-US" altLang="zh-CN" sz="2400"/>
              <a:t>(1)</a:t>
            </a:r>
            <a:r>
              <a:rPr lang="zh-CN" altLang="en-US" sz="2400"/>
              <a:t>由两个或更多苯环、杂环或脂环组成刚性的</a:t>
            </a:r>
            <a:r>
              <a:rPr lang="zh-CN" altLang="en-US" sz="2400">
                <a:latin typeface="Arial" panose="020B0604020202020204" pitchFamily="34" charset="0"/>
              </a:rPr>
              <a:t>“</a:t>
            </a:r>
            <a:r>
              <a:rPr lang="zh-CN" altLang="en-US" sz="2400"/>
              <a:t>核心</a:t>
            </a:r>
            <a:r>
              <a:rPr lang="zh-CN" altLang="en-US" sz="2400">
                <a:latin typeface="Arial" panose="020B0604020202020204" pitchFamily="34" charset="0"/>
              </a:rPr>
              <a:t>”</a:t>
            </a:r>
            <a:r>
              <a:rPr lang="zh-CN" altLang="en-US" sz="2400"/>
              <a:t> ；</a:t>
            </a:r>
            <a:r>
              <a:rPr lang="en-US" altLang="zh-CN" sz="2400"/>
              <a:t>(2) </a:t>
            </a:r>
            <a:r>
              <a:rPr lang="zh-CN" altLang="en-US" sz="2400"/>
              <a:t>有一个桥键－</a:t>
            </a:r>
            <a:r>
              <a:rPr lang="en-US" altLang="zh-CN" sz="2400"/>
              <a:t>X</a:t>
            </a:r>
            <a:r>
              <a:rPr lang="zh-CN" altLang="en-US" sz="2400"/>
              <a:t>－将环连接起来；</a:t>
            </a:r>
            <a:r>
              <a:rPr lang="en-US" altLang="zh-CN" sz="2400"/>
              <a:t>(3)</a:t>
            </a:r>
            <a:r>
              <a:rPr lang="zh-CN" altLang="en-US" sz="2400"/>
              <a:t>分子的尾端含有较柔性的极性基团或者可极化的基团－</a:t>
            </a:r>
            <a:r>
              <a:rPr lang="en-US" altLang="zh-CN" sz="2400"/>
              <a:t>R</a:t>
            </a:r>
            <a:r>
              <a:rPr lang="zh-CN" altLang="en-US" sz="2400"/>
              <a:t>、－</a:t>
            </a:r>
            <a:r>
              <a:rPr lang="en-US" altLang="zh-CN" sz="2400"/>
              <a:t>Rˊ</a:t>
            </a:r>
            <a:r>
              <a:rPr lang="zh-CN" altLang="en-US" sz="2400"/>
              <a:t>（</a:t>
            </a:r>
            <a:r>
              <a:rPr lang="zh-CN" altLang="en-US" sz="2400">
                <a:solidFill>
                  <a:srgbClr val="FF0000"/>
                </a:solidFill>
              </a:rPr>
              <a:t>柔性部分</a:t>
            </a:r>
            <a:r>
              <a:rPr lang="en-US" altLang="zh-CN" sz="2400">
                <a:solidFill>
                  <a:srgbClr val="FF0000"/>
                </a:solidFill>
              </a:rPr>
              <a:t>,</a:t>
            </a:r>
            <a:r>
              <a:rPr lang="zh-CN" altLang="en-US" sz="2400">
                <a:solidFill>
                  <a:srgbClr val="FF0000"/>
                </a:solidFill>
              </a:rPr>
              <a:t>以利于液晶的流动，极性基团，通过分子间作用力，使分子保持取向有序</a:t>
            </a:r>
            <a:r>
              <a:rPr lang="zh-CN" altLang="en-US" sz="2400"/>
              <a:t>）</a:t>
            </a:r>
          </a:p>
        </p:txBody>
      </p:sp>
      <p:sp>
        <p:nvSpPr>
          <p:cNvPr id="685060" name="Rectangle 4">
            <a:extLst>
              <a:ext uri="{FF2B5EF4-FFF2-40B4-BE49-F238E27FC236}">
                <a16:creationId xmlns:a16="http://schemas.microsoft.com/office/drawing/2014/main" id="{8AA22ADC-7D12-42CF-97F4-7EFAA040B6DA}"/>
              </a:ext>
            </a:extLst>
          </p:cNvPr>
          <p:cNvSpPr>
            <a:spLocks noChangeArrowheads="1"/>
          </p:cNvSpPr>
          <p:nvPr/>
        </p:nvSpPr>
        <p:spPr bwMode="auto">
          <a:xfrm>
            <a:off x="468313" y="1463675"/>
            <a:ext cx="8191500" cy="4984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t>大多数的小分子液晶是长棒状或长条状，基本结构表示如下</a:t>
            </a:r>
            <a:endParaRPr lang="zh-CN" altLang="en-US" sz="2400" b="0"/>
          </a:p>
        </p:txBody>
      </p:sp>
      <p:sp>
        <p:nvSpPr>
          <p:cNvPr id="685061" name="Rectangle 5">
            <a:extLst>
              <a:ext uri="{FF2B5EF4-FFF2-40B4-BE49-F238E27FC236}">
                <a16:creationId xmlns:a16="http://schemas.microsoft.com/office/drawing/2014/main" id="{CDCDCD11-BD64-439B-9ECD-FD1DA27B76B1}"/>
              </a:ext>
            </a:extLst>
          </p:cNvPr>
          <p:cNvSpPr>
            <a:spLocks noChangeArrowheads="1"/>
          </p:cNvSpPr>
          <p:nvPr/>
        </p:nvSpPr>
        <p:spPr bwMode="auto">
          <a:xfrm>
            <a:off x="539750" y="692150"/>
            <a:ext cx="828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小分子中介相和液晶聚合物的结构类型</a:t>
            </a:r>
          </a:p>
        </p:txBody>
      </p:sp>
      <p:pic>
        <p:nvPicPr>
          <p:cNvPr id="685062" name="Picture 6" descr="1">
            <a:extLst>
              <a:ext uri="{FF2B5EF4-FFF2-40B4-BE49-F238E27FC236}">
                <a16:creationId xmlns:a16="http://schemas.microsoft.com/office/drawing/2014/main" id="{62A9F783-2412-454E-9F93-5736CD0C6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060575"/>
            <a:ext cx="4032250" cy="984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685063" name="Picture 7" descr="1">
            <a:extLst>
              <a:ext uri="{FF2B5EF4-FFF2-40B4-BE49-F238E27FC236}">
                <a16:creationId xmlns:a16="http://schemas.microsoft.com/office/drawing/2014/main" id="{0CD041B8-AC07-4DC0-9B66-C86230051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661025"/>
            <a:ext cx="3598863" cy="93027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85064" name="Rectangle 8">
            <a:extLst>
              <a:ext uri="{FF2B5EF4-FFF2-40B4-BE49-F238E27FC236}">
                <a16:creationId xmlns:a16="http://schemas.microsoft.com/office/drawing/2014/main" id="{3850BCEC-C4C2-4583-B856-B4E217C9275C}"/>
              </a:ext>
            </a:extLst>
          </p:cNvPr>
          <p:cNvSpPr>
            <a:spLocks noChangeArrowheads="1"/>
          </p:cNvSpPr>
          <p:nvPr/>
        </p:nvSpPr>
        <p:spPr bwMode="blackWhite">
          <a:xfrm>
            <a:off x="4356100" y="5713413"/>
            <a:ext cx="4319588" cy="863600"/>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只有当分子的长宽比大于</a:t>
            </a:r>
            <a:r>
              <a:rPr lang="en-US" altLang="zh-CN" sz="2400"/>
              <a:t>4</a:t>
            </a:r>
            <a:r>
              <a:rPr lang="zh-CN" altLang="en-US" sz="2400"/>
              <a:t>左右的物质才有可能呈液晶态 </a:t>
            </a:r>
          </a:p>
        </p:txBody>
      </p:sp>
      <p:pic>
        <p:nvPicPr>
          <p:cNvPr id="685066" name="Picture 10">
            <a:extLst>
              <a:ext uri="{FF2B5EF4-FFF2-40B4-BE49-F238E27FC236}">
                <a16:creationId xmlns:a16="http://schemas.microsoft.com/office/drawing/2014/main" id="{786D0CC9-835C-433B-BA11-CDDB17E61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205038"/>
            <a:ext cx="1584325" cy="69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7513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7A532EF6-4E55-4197-9A76-A09EF94A22E5}"/>
              </a:ext>
            </a:extLst>
          </p:cNvPr>
          <p:cNvSpPr>
            <a:spLocks noGrp="1"/>
          </p:cNvSpPr>
          <p:nvPr>
            <p:ph type="sldNum" sz="quarter" idx="12"/>
          </p:nvPr>
        </p:nvSpPr>
        <p:spPr/>
        <p:txBody>
          <a:bodyPr/>
          <a:lstStyle/>
          <a:p>
            <a:fld id="{46B90024-B0DC-462F-B3B5-C5E0C957097A}" type="slidenum">
              <a:rPr lang="en-US" altLang="zh-CN"/>
              <a:pPr/>
              <a:t>137</a:t>
            </a:fld>
            <a:endParaRPr lang="en-US" altLang="zh-CN"/>
          </a:p>
        </p:txBody>
      </p:sp>
      <p:sp>
        <p:nvSpPr>
          <p:cNvPr id="697356" name="Rectangle 12">
            <a:extLst>
              <a:ext uri="{FF2B5EF4-FFF2-40B4-BE49-F238E27FC236}">
                <a16:creationId xmlns:a16="http://schemas.microsoft.com/office/drawing/2014/main" id="{1184CFB7-A6DA-4DE8-A54C-AFBD100646F5}"/>
              </a:ext>
            </a:extLst>
          </p:cNvPr>
          <p:cNvSpPr>
            <a:spLocks noChangeArrowheads="1"/>
          </p:cNvSpPr>
          <p:nvPr/>
        </p:nvSpPr>
        <p:spPr bwMode="auto">
          <a:xfrm>
            <a:off x="468313" y="817563"/>
            <a:ext cx="8080375" cy="557212"/>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a:t>盘状分子也可以呈现液晶态，如苯六正烷基羧酸酯</a:t>
            </a:r>
          </a:p>
        </p:txBody>
      </p:sp>
      <p:pic>
        <p:nvPicPr>
          <p:cNvPr id="697358" name="Picture 14">
            <a:extLst>
              <a:ext uri="{FF2B5EF4-FFF2-40B4-BE49-F238E27FC236}">
                <a16:creationId xmlns:a16="http://schemas.microsoft.com/office/drawing/2014/main" id="{3F324FEF-D9E8-42E6-B035-560DF67FD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700213"/>
            <a:ext cx="20383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97360" name="Rectangle 16">
            <a:extLst>
              <a:ext uri="{FF2B5EF4-FFF2-40B4-BE49-F238E27FC236}">
                <a16:creationId xmlns:a16="http://schemas.microsoft.com/office/drawing/2014/main" id="{0BFA70E1-5405-42DB-8A07-82125EC121CD}"/>
              </a:ext>
            </a:extLst>
          </p:cNvPr>
          <p:cNvSpPr>
            <a:spLocks noChangeArrowheads="1"/>
          </p:cNvSpPr>
          <p:nvPr/>
        </p:nvSpPr>
        <p:spPr bwMode="auto">
          <a:xfrm>
            <a:off x="468313" y="3644900"/>
            <a:ext cx="7921625" cy="1411288"/>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t>棒状和盘状分子是非</a:t>
            </a:r>
            <a:r>
              <a:rPr kumimoji="0" lang="zh-CN" altLang="en-US" sz="2800"/>
              <a:t>双亲性分子，还有一类是双亲性分子的溶液。其一端是亲水的极性头，另一段是疏水的非极性链</a:t>
            </a:r>
            <a:r>
              <a:rPr lang="zh-CN" altLang="en-US" sz="2800"/>
              <a:t>，如正壬酸钾</a:t>
            </a:r>
          </a:p>
        </p:txBody>
      </p:sp>
      <p:pic>
        <p:nvPicPr>
          <p:cNvPr id="697361" name="Picture 17">
            <a:extLst>
              <a:ext uri="{FF2B5EF4-FFF2-40B4-BE49-F238E27FC236}">
                <a16:creationId xmlns:a16="http://schemas.microsoft.com/office/drawing/2014/main" id="{CD15E82A-F963-4F37-8E5E-9AB242A3D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133600"/>
            <a:ext cx="2087563" cy="958850"/>
          </a:xfrm>
          <a:prstGeom prst="rect">
            <a:avLst/>
          </a:prstGeom>
          <a:noFill/>
          <a:extLst>
            <a:ext uri="{909E8E84-426E-40DD-AFC4-6F175D3DCCD1}">
              <a14:hiddenFill xmlns:a14="http://schemas.microsoft.com/office/drawing/2010/main">
                <a:solidFill>
                  <a:srgbClr val="FFFFFF"/>
                </a:solidFill>
              </a14:hiddenFill>
            </a:ext>
          </a:extLst>
        </p:spPr>
      </p:pic>
      <p:pic>
        <p:nvPicPr>
          <p:cNvPr id="697362" name="Picture 18" descr="未标题-2 (大)">
            <a:extLst>
              <a:ext uri="{FF2B5EF4-FFF2-40B4-BE49-F238E27FC236}">
                <a16:creationId xmlns:a16="http://schemas.microsoft.com/office/drawing/2014/main" id="{CD3F2B25-D399-4A84-9129-74D7C2182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5229225"/>
            <a:ext cx="4948238" cy="131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831653"/>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727DEBC3-7755-4DA1-9262-A38F5C6FC0DD}"/>
              </a:ext>
            </a:extLst>
          </p:cNvPr>
          <p:cNvSpPr>
            <a:spLocks noGrp="1"/>
          </p:cNvSpPr>
          <p:nvPr>
            <p:ph type="sldNum" sz="quarter" idx="12"/>
          </p:nvPr>
        </p:nvSpPr>
        <p:spPr/>
        <p:txBody>
          <a:bodyPr/>
          <a:lstStyle/>
          <a:p>
            <a:fld id="{711969F6-D590-4059-B101-C36D84D430CD}" type="slidenum">
              <a:rPr lang="en-US" altLang="zh-CN"/>
              <a:pPr/>
              <a:t>138</a:t>
            </a:fld>
            <a:endParaRPr lang="en-US" altLang="zh-CN"/>
          </a:p>
        </p:txBody>
      </p:sp>
      <p:sp>
        <p:nvSpPr>
          <p:cNvPr id="704514" name="Rectangle 2">
            <a:extLst>
              <a:ext uri="{FF2B5EF4-FFF2-40B4-BE49-F238E27FC236}">
                <a16:creationId xmlns:a16="http://schemas.microsoft.com/office/drawing/2014/main" id="{86DB5394-BB6E-4EBF-82E2-9A0651EEF24C}"/>
              </a:ext>
            </a:extLst>
          </p:cNvPr>
          <p:cNvSpPr>
            <a:spLocks noChangeArrowheads="1"/>
          </p:cNvSpPr>
          <p:nvPr/>
        </p:nvSpPr>
        <p:spPr bwMode="auto">
          <a:xfrm>
            <a:off x="755650" y="1989138"/>
            <a:ext cx="7847013" cy="1392237"/>
          </a:xfrm>
          <a:prstGeom prst="rect">
            <a:avLst/>
          </a:prstGeom>
          <a:noFill/>
          <a:ln w="38100"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FF0000"/>
                </a:solidFill>
              </a:rPr>
              <a:t>溶致液晶</a:t>
            </a:r>
            <a:r>
              <a:rPr kumimoji="0" lang="zh-CN" altLang="en-US" sz="2400"/>
              <a:t>：一定浓度的溶液中呈现液晶性的物质。特点是：溶于溶剂并高于一定浓度和低于一定温度时形成液晶，在纯物质中不形成 </a:t>
            </a:r>
          </a:p>
        </p:txBody>
      </p:sp>
      <p:sp>
        <p:nvSpPr>
          <p:cNvPr id="704515" name="Rectangle 3">
            <a:extLst>
              <a:ext uri="{FF2B5EF4-FFF2-40B4-BE49-F238E27FC236}">
                <a16:creationId xmlns:a16="http://schemas.microsoft.com/office/drawing/2014/main" id="{34B97776-B501-49FB-995A-C7975B07E094}"/>
              </a:ext>
            </a:extLst>
          </p:cNvPr>
          <p:cNvSpPr>
            <a:spLocks noChangeArrowheads="1"/>
          </p:cNvSpPr>
          <p:nvPr/>
        </p:nvSpPr>
        <p:spPr bwMode="auto">
          <a:xfrm>
            <a:off x="755650" y="3500438"/>
            <a:ext cx="7931150" cy="1435136"/>
          </a:xfrm>
          <a:prstGeom prst="rect">
            <a:avLst/>
          </a:prstGeom>
          <a:noFill/>
          <a:ln w="38100"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pPr>
            <a:r>
              <a:rPr kumimoji="0" lang="zh-CN" altLang="en-US" sz="2400" dirty="0">
                <a:solidFill>
                  <a:srgbClr val="FF0000"/>
                </a:solidFill>
              </a:rPr>
              <a:t>热致液晶</a:t>
            </a:r>
            <a:r>
              <a:rPr kumimoji="0" lang="zh-CN" altLang="en-US" sz="2400" dirty="0"/>
              <a:t>：加热熔融，一定温度范围内呈现液晶性的物质。在升温过程中相变过程为：</a:t>
            </a:r>
            <a:r>
              <a:rPr lang="zh-CN" altLang="en-US" sz="2400" dirty="0"/>
              <a:t>结晶固体        液晶态         各向同性的熔体 </a:t>
            </a:r>
          </a:p>
        </p:txBody>
      </p:sp>
      <p:sp>
        <p:nvSpPr>
          <p:cNvPr id="704516" name="Rectangle 4">
            <a:extLst>
              <a:ext uri="{FF2B5EF4-FFF2-40B4-BE49-F238E27FC236}">
                <a16:creationId xmlns:a16="http://schemas.microsoft.com/office/drawing/2014/main" id="{8B3076D3-C408-4A79-8E68-1A11CE1305FE}"/>
              </a:ext>
            </a:extLst>
          </p:cNvPr>
          <p:cNvSpPr>
            <a:spLocks noChangeArrowheads="1"/>
          </p:cNvSpPr>
          <p:nvPr/>
        </p:nvSpPr>
        <p:spPr bwMode="auto">
          <a:xfrm>
            <a:off x="684213" y="620713"/>
            <a:ext cx="6551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600" dirty="0">
                <a:solidFill>
                  <a:srgbClr val="FF0000"/>
                </a:solidFill>
              </a:rPr>
              <a:t>热致</a:t>
            </a:r>
            <a:r>
              <a:rPr lang="zh-CN" altLang="en-US" sz="3600" dirty="0">
                <a:solidFill>
                  <a:srgbClr val="FF0000"/>
                </a:solidFill>
              </a:rPr>
              <a:t>液晶和</a:t>
            </a:r>
            <a:r>
              <a:rPr kumimoji="0" lang="zh-CN" altLang="en-US" sz="3600" dirty="0">
                <a:solidFill>
                  <a:srgbClr val="FF0000"/>
                </a:solidFill>
              </a:rPr>
              <a:t>溶致液晶</a:t>
            </a:r>
            <a:endParaRPr lang="zh-CN" altLang="en-US" sz="3600" dirty="0">
              <a:solidFill>
                <a:srgbClr val="FF0000"/>
              </a:solidFill>
            </a:endParaRPr>
          </a:p>
        </p:txBody>
      </p:sp>
      <p:sp>
        <p:nvSpPr>
          <p:cNvPr id="704517" name="Rectangle 5">
            <a:extLst>
              <a:ext uri="{FF2B5EF4-FFF2-40B4-BE49-F238E27FC236}">
                <a16:creationId xmlns:a16="http://schemas.microsoft.com/office/drawing/2014/main" id="{065F19D4-E8F4-42F6-B069-3E10D9F53312}"/>
              </a:ext>
            </a:extLst>
          </p:cNvPr>
          <p:cNvSpPr>
            <a:spLocks noChangeArrowheads="1"/>
          </p:cNvSpPr>
          <p:nvPr/>
        </p:nvSpPr>
        <p:spPr bwMode="blackWhite">
          <a:xfrm>
            <a:off x="755650" y="1484313"/>
            <a:ext cx="5761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solidFill>
                  <a:srgbClr val="0000FF"/>
                </a:solidFill>
              </a:rPr>
              <a:t>根据液晶的形成条件，</a:t>
            </a:r>
            <a:r>
              <a:rPr lang="zh-CN" altLang="en-US" sz="2800">
                <a:solidFill>
                  <a:srgbClr val="0000FF"/>
                </a:solidFill>
              </a:rPr>
              <a:t>液晶可分为</a:t>
            </a:r>
          </a:p>
        </p:txBody>
      </p:sp>
      <p:pic>
        <p:nvPicPr>
          <p:cNvPr id="704521" name="Picture 9" descr="rd">
            <a:extLst>
              <a:ext uri="{FF2B5EF4-FFF2-40B4-BE49-F238E27FC236}">
                <a16:creationId xmlns:a16="http://schemas.microsoft.com/office/drawing/2014/main" id="{7843BF96-3277-44FE-82EF-54FC76EA0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025900"/>
            <a:ext cx="792162" cy="450850"/>
          </a:xfrm>
          <a:prstGeom prst="rect">
            <a:avLst/>
          </a:prstGeom>
          <a:noFill/>
          <a:extLst>
            <a:ext uri="{909E8E84-426E-40DD-AFC4-6F175D3DCCD1}">
              <a14:hiddenFill xmlns:a14="http://schemas.microsoft.com/office/drawing/2010/main">
                <a:solidFill>
                  <a:srgbClr val="FFFFFF"/>
                </a:solidFill>
              </a14:hiddenFill>
            </a:ext>
          </a:extLst>
        </p:spPr>
      </p:pic>
      <p:pic>
        <p:nvPicPr>
          <p:cNvPr id="704522" name="Picture 10" descr="qld">
            <a:extLst>
              <a:ext uri="{FF2B5EF4-FFF2-40B4-BE49-F238E27FC236}">
                <a16:creationId xmlns:a16="http://schemas.microsoft.com/office/drawing/2014/main" id="{E4A14474-39A4-4FA0-84EE-9516E22BC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4043683"/>
            <a:ext cx="792163" cy="433067"/>
          </a:xfrm>
          <a:prstGeom prst="rect">
            <a:avLst/>
          </a:prstGeom>
          <a:noFill/>
          <a:extLst>
            <a:ext uri="{909E8E84-426E-40DD-AFC4-6F175D3DCCD1}">
              <a14:hiddenFill xmlns:a14="http://schemas.microsoft.com/office/drawing/2010/main">
                <a:solidFill>
                  <a:srgbClr val="FFFFFF"/>
                </a:solidFill>
              </a14:hiddenFill>
            </a:ext>
          </a:extLst>
        </p:spPr>
      </p:pic>
      <p:sp>
        <p:nvSpPr>
          <p:cNvPr id="704523" name="Rectangle 11">
            <a:extLst>
              <a:ext uri="{FF2B5EF4-FFF2-40B4-BE49-F238E27FC236}">
                <a16:creationId xmlns:a16="http://schemas.microsoft.com/office/drawing/2014/main" id="{208D9EAF-B905-47A5-857E-6A40E0215906}"/>
              </a:ext>
            </a:extLst>
          </p:cNvPr>
          <p:cNvSpPr>
            <a:spLocks noChangeArrowheads="1"/>
          </p:cNvSpPr>
          <p:nvPr/>
        </p:nvSpPr>
        <p:spPr bwMode="auto">
          <a:xfrm>
            <a:off x="755650" y="5229225"/>
            <a:ext cx="7847013" cy="1335088"/>
          </a:xfrm>
          <a:prstGeom prst="rect">
            <a:avLst/>
          </a:prstGeom>
          <a:noFill/>
          <a:ln w="38100"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solidFill>
                  <a:srgbClr val="0000CC"/>
                </a:solidFill>
              </a:rPr>
              <a:t>液晶态物质从浑浊的各向异性的液体转变为透明的各向同性的液体的过程是热力学一级转变过程，相应的转变</a:t>
            </a:r>
          </a:p>
          <a:p>
            <a:pPr>
              <a:lnSpc>
                <a:spcPct val="110000"/>
              </a:lnSpc>
            </a:pPr>
            <a:r>
              <a:rPr kumimoji="0" lang="zh-CN" altLang="en-US" sz="2400">
                <a:solidFill>
                  <a:srgbClr val="0000CC"/>
                </a:solidFill>
              </a:rPr>
              <a:t>温度称为</a:t>
            </a:r>
            <a:r>
              <a:rPr kumimoji="0" lang="zh-CN" altLang="en-US" sz="2400">
                <a:solidFill>
                  <a:srgbClr val="FF0000"/>
                </a:solidFill>
              </a:rPr>
              <a:t>清亮点</a:t>
            </a:r>
          </a:p>
        </p:txBody>
      </p:sp>
    </p:spTree>
    <p:extLst>
      <p:ext uri="{BB962C8B-B14F-4D97-AF65-F5344CB8AC3E}">
        <p14:creationId xmlns:p14="http://schemas.microsoft.com/office/powerpoint/2010/main" val="221146032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BCCA8776-DB1B-4300-9AA5-CC6C3EEEA056}"/>
              </a:ext>
            </a:extLst>
          </p:cNvPr>
          <p:cNvSpPr>
            <a:spLocks noGrp="1"/>
          </p:cNvSpPr>
          <p:nvPr>
            <p:ph type="sldNum" sz="quarter" idx="12"/>
          </p:nvPr>
        </p:nvSpPr>
        <p:spPr/>
        <p:txBody>
          <a:bodyPr/>
          <a:lstStyle/>
          <a:p>
            <a:fld id="{41BE2A8E-8BD4-4816-AB88-8D7C6E628085}" type="slidenum">
              <a:rPr lang="en-US" altLang="zh-CN"/>
              <a:pPr/>
              <a:t>139</a:t>
            </a:fld>
            <a:endParaRPr lang="en-US" altLang="zh-CN"/>
          </a:p>
        </p:txBody>
      </p:sp>
      <p:sp>
        <p:nvSpPr>
          <p:cNvPr id="706566" name="Rectangle 6">
            <a:extLst>
              <a:ext uri="{FF2B5EF4-FFF2-40B4-BE49-F238E27FC236}">
                <a16:creationId xmlns:a16="http://schemas.microsoft.com/office/drawing/2014/main" id="{16C3A205-2AAE-476C-9DA6-453C48FD78EC}"/>
              </a:ext>
            </a:extLst>
          </p:cNvPr>
          <p:cNvSpPr>
            <a:spLocks noChangeArrowheads="1"/>
          </p:cNvSpPr>
          <p:nvPr/>
        </p:nvSpPr>
        <p:spPr bwMode="auto">
          <a:xfrm>
            <a:off x="468313" y="765175"/>
            <a:ext cx="55451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主链</a:t>
            </a:r>
            <a:r>
              <a:rPr lang="zh-CN" altLang="en-US" sz="3200" dirty="0">
                <a:solidFill>
                  <a:srgbClr val="FF0000"/>
                </a:solidFill>
              </a:rPr>
              <a:t>液晶</a:t>
            </a:r>
            <a:r>
              <a:rPr kumimoji="0" lang="zh-CN" altLang="en-US" sz="3200" dirty="0">
                <a:solidFill>
                  <a:srgbClr val="FF0000"/>
                </a:solidFill>
              </a:rPr>
              <a:t>和侧链液晶</a:t>
            </a:r>
          </a:p>
        </p:txBody>
      </p:sp>
      <p:sp>
        <p:nvSpPr>
          <p:cNvPr id="706567" name="Rectangle 7">
            <a:extLst>
              <a:ext uri="{FF2B5EF4-FFF2-40B4-BE49-F238E27FC236}">
                <a16:creationId xmlns:a16="http://schemas.microsoft.com/office/drawing/2014/main" id="{488A0E30-51C8-4650-A918-761ADEA05239}"/>
              </a:ext>
            </a:extLst>
          </p:cNvPr>
          <p:cNvSpPr>
            <a:spLocks noChangeArrowheads="1"/>
          </p:cNvSpPr>
          <p:nvPr/>
        </p:nvSpPr>
        <p:spPr bwMode="auto">
          <a:xfrm>
            <a:off x="611188" y="1628775"/>
            <a:ext cx="8208962" cy="1392238"/>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t>液晶高分子是由小分子液晶基元（</a:t>
            </a:r>
            <a:r>
              <a:rPr lang="zh-CN" altLang="en-US" sz="2400">
                <a:solidFill>
                  <a:srgbClr val="0000FF"/>
                </a:solidFill>
              </a:rPr>
              <a:t>高分子液晶中具有一定长宽比的结构单元</a:t>
            </a:r>
            <a:r>
              <a:rPr lang="zh-CN" altLang="en-US" sz="2400"/>
              <a:t>）键合而成的。高分子液晶按其液晶基元所处位置不同而分为</a:t>
            </a:r>
            <a:r>
              <a:rPr lang="zh-CN" altLang="en-US" sz="2400">
                <a:solidFill>
                  <a:srgbClr val="FF0000"/>
                </a:solidFill>
              </a:rPr>
              <a:t>主链型</a:t>
            </a:r>
            <a:r>
              <a:rPr lang="zh-CN" altLang="en-US" sz="2400"/>
              <a:t>和</a:t>
            </a:r>
            <a:r>
              <a:rPr lang="zh-CN" altLang="en-US" sz="2400">
                <a:solidFill>
                  <a:srgbClr val="FF0000"/>
                </a:solidFill>
              </a:rPr>
              <a:t>侧链型</a:t>
            </a:r>
            <a:r>
              <a:rPr lang="zh-CN" altLang="en-US" sz="2400"/>
              <a:t>液晶 </a:t>
            </a:r>
          </a:p>
        </p:txBody>
      </p:sp>
      <p:sp>
        <p:nvSpPr>
          <p:cNvPr id="706568" name="Rectangle 8">
            <a:extLst>
              <a:ext uri="{FF2B5EF4-FFF2-40B4-BE49-F238E27FC236}">
                <a16:creationId xmlns:a16="http://schemas.microsoft.com/office/drawing/2014/main" id="{769E710F-C330-4940-8A8D-BF8E7423AFD0}"/>
              </a:ext>
            </a:extLst>
          </p:cNvPr>
          <p:cNvSpPr>
            <a:spLocks noChangeArrowheads="1"/>
          </p:cNvSpPr>
          <p:nvPr/>
        </p:nvSpPr>
        <p:spPr bwMode="blackWhite">
          <a:xfrm>
            <a:off x="755650" y="3284538"/>
            <a:ext cx="7272338" cy="498475"/>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solidFill>
                  <a:srgbClr val="FF0000"/>
                </a:solidFill>
              </a:rPr>
              <a:t>主链型</a:t>
            </a:r>
            <a:r>
              <a:rPr lang="zh-CN" altLang="en-US" sz="2400"/>
              <a:t>液晶：液晶基元位于主链之中的高分子</a:t>
            </a:r>
          </a:p>
        </p:txBody>
      </p:sp>
      <p:pic>
        <p:nvPicPr>
          <p:cNvPr id="706570" name="Picture 10">
            <a:extLst>
              <a:ext uri="{FF2B5EF4-FFF2-40B4-BE49-F238E27FC236}">
                <a16:creationId xmlns:a16="http://schemas.microsoft.com/office/drawing/2014/main" id="{FA3004A0-9C37-41D7-8340-C34ED9620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373688"/>
            <a:ext cx="2762250" cy="333375"/>
          </a:xfrm>
          <a:prstGeom prst="rect">
            <a:avLst/>
          </a:prstGeom>
          <a:noFill/>
          <a:extLst>
            <a:ext uri="{909E8E84-426E-40DD-AFC4-6F175D3DCCD1}">
              <a14:hiddenFill xmlns:a14="http://schemas.microsoft.com/office/drawing/2010/main">
                <a:solidFill>
                  <a:srgbClr val="FFFFFF"/>
                </a:solidFill>
              </a14:hiddenFill>
            </a:ext>
          </a:extLst>
        </p:spPr>
      </p:pic>
      <p:pic>
        <p:nvPicPr>
          <p:cNvPr id="706571" name="Picture 11">
            <a:extLst>
              <a:ext uri="{FF2B5EF4-FFF2-40B4-BE49-F238E27FC236}">
                <a16:creationId xmlns:a16="http://schemas.microsoft.com/office/drawing/2014/main" id="{4B9BB74C-12F0-4561-8D1C-4F2371A40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149725"/>
            <a:ext cx="3000375" cy="523875"/>
          </a:xfrm>
          <a:prstGeom prst="rect">
            <a:avLst/>
          </a:prstGeom>
          <a:noFill/>
          <a:extLst>
            <a:ext uri="{909E8E84-426E-40DD-AFC4-6F175D3DCCD1}">
              <a14:hiddenFill xmlns:a14="http://schemas.microsoft.com/office/drawing/2010/main">
                <a:solidFill>
                  <a:srgbClr val="FFFFFF"/>
                </a:solidFill>
              </a14:hiddenFill>
            </a:ext>
          </a:extLst>
        </p:spPr>
      </p:pic>
      <p:sp>
        <p:nvSpPr>
          <p:cNvPr id="706572" name="Rectangle 12">
            <a:extLst>
              <a:ext uri="{FF2B5EF4-FFF2-40B4-BE49-F238E27FC236}">
                <a16:creationId xmlns:a16="http://schemas.microsoft.com/office/drawing/2014/main" id="{8BBA81CB-073A-429B-8FF6-AE9599E7F888}"/>
              </a:ext>
            </a:extLst>
          </p:cNvPr>
          <p:cNvSpPr>
            <a:spLocks noChangeArrowheads="1"/>
          </p:cNvSpPr>
          <p:nvPr/>
        </p:nvSpPr>
        <p:spPr bwMode="blackWhite">
          <a:xfrm>
            <a:off x="755650" y="4076700"/>
            <a:ext cx="4176713" cy="863600"/>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半刚性主链：主链由液晶基元和柔性链节相间组成</a:t>
            </a:r>
          </a:p>
        </p:txBody>
      </p:sp>
      <p:sp>
        <p:nvSpPr>
          <p:cNvPr id="706573" name="Rectangle 13">
            <a:extLst>
              <a:ext uri="{FF2B5EF4-FFF2-40B4-BE49-F238E27FC236}">
                <a16:creationId xmlns:a16="http://schemas.microsoft.com/office/drawing/2014/main" id="{B8F2143A-799B-4DC9-A250-90032F11B900}"/>
              </a:ext>
            </a:extLst>
          </p:cNvPr>
          <p:cNvSpPr>
            <a:spLocks noChangeArrowheads="1"/>
          </p:cNvSpPr>
          <p:nvPr/>
        </p:nvSpPr>
        <p:spPr bwMode="blackWhite">
          <a:xfrm>
            <a:off x="755650" y="5229225"/>
            <a:ext cx="4248150" cy="863600"/>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完全刚性主链：主链全部由液晶基元组成，如</a:t>
            </a:r>
            <a:r>
              <a:rPr lang="en-US" altLang="zh-CN" sz="2400"/>
              <a:t>PPTA</a:t>
            </a:r>
          </a:p>
        </p:txBody>
      </p:sp>
    </p:spTree>
    <p:extLst>
      <p:ext uri="{BB962C8B-B14F-4D97-AF65-F5344CB8AC3E}">
        <p14:creationId xmlns:p14="http://schemas.microsoft.com/office/powerpoint/2010/main" val="16687133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a:extLst>
              <a:ext uri="{FF2B5EF4-FFF2-40B4-BE49-F238E27FC236}">
                <a16:creationId xmlns:a16="http://schemas.microsoft.com/office/drawing/2014/main" id="{5070993D-445B-4862-B061-93A6060C91C5}"/>
              </a:ext>
            </a:extLst>
          </p:cNvPr>
          <p:cNvSpPr>
            <a:spLocks noGrp="1"/>
          </p:cNvSpPr>
          <p:nvPr>
            <p:ph type="sldNum" sz="quarter" idx="12"/>
          </p:nvPr>
        </p:nvSpPr>
        <p:spPr/>
        <p:txBody>
          <a:bodyPr/>
          <a:lstStyle/>
          <a:p>
            <a:fld id="{91DE301C-4D82-49C2-9F15-9FC58D3FBD5E}" type="slidenum">
              <a:rPr lang="en-US" altLang="zh-CN"/>
              <a:pPr/>
              <a:t>14</a:t>
            </a:fld>
            <a:endParaRPr lang="en-US" altLang="zh-CN"/>
          </a:p>
        </p:txBody>
      </p:sp>
      <p:sp>
        <p:nvSpPr>
          <p:cNvPr id="642050" name="Text Box 2">
            <a:extLst>
              <a:ext uri="{FF2B5EF4-FFF2-40B4-BE49-F238E27FC236}">
                <a16:creationId xmlns:a16="http://schemas.microsoft.com/office/drawing/2014/main" id="{E52407D2-8EFD-41DE-AB42-1F8E3FF8046F}"/>
              </a:ext>
            </a:extLst>
          </p:cNvPr>
          <p:cNvSpPr txBox="1">
            <a:spLocks noChangeArrowheads="1"/>
          </p:cNvSpPr>
          <p:nvPr/>
        </p:nvSpPr>
        <p:spPr bwMode="auto">
          <a:xfrm>
            <a:off x="395288" y="476250"/>
            <a:ext cx="8291512" cy="26543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solidFill>
                  <a:srgbClr val="000099"/>
                </a:solidFill>
              </a:rPr>
              <a:t>当入射</a:t>
            </a:r>
            <a:r>
              <a:rPr lang="en-US" altLang="zh-CN" sz="2400">
                <a:solidFill>
                  <a:srgbClr val="000099"/>
                </a:solidFill>
              </a:rPr>
              <a:t>x</a:t>
            </a:r>
            <a:r>
              <a:rPr lang="zh-CN" altLang="en-US" sz="2400">
                <a:solidFill>
                  <a:srgbClr val="000099"/>
                </a:solidFill>
              </a:rPr>
              <a:t>射线波长一定时，对于粉末晶体，因为许多小的微晶具有许多不同的晶面取向，所以，可得到以样品中心为共同顶点的一系列</a:t>
            </a:r>
            <a:r>
              <a:rPr lang="en-US" altLang="zh-CN" sz="2400">
                <a:solidFill>
                  <a:srgbClr val="000099"/>
                </a:solidFill>
                <a:latin typeface="Times New Roman" panose="02020603050405020304" pitchFamily="18" charset="0"/>
              </a:rPr>
              <a:t>x</a:t>
            </a:r>
            <a:r>
              <a:rPr lang="zh-CN" altLang="en-US" sz="2400">
                <a:solidFill>
                  <a:srgbClr val="000099"/>
                </a:solidFill>
                <a:latin typeface="Times New Roman" panose="02020603050405020304" pitchFamily="18" charset="0"/>
              </a:rPr>
              <a:t>射线衍射线束，而锥形光束的光轴就是入射</a:t>
            </a:r>
            <a:r>
              <a:rPr lang="en-US" altLang="zh-CN" sz="2400">
                <a:solidFill>
                  <a:srgbClr val="000099"/>
                </a:solidFill>
                <a:latin typeface="Times New Roman" panose="02020603050405020304" pitchFamily="18" charset="0"/>
              </a:rPr>
              <a:t>X</a:t>
            </a:r>
            <a:r>
              <a:rPr lang="zh-CN" altLang="en-US" sz="2400">
                <a:solidFill>
                  <a:srgbClr val="000099"/>
                </a:solidFill>
                <a:latin typeface="Times New Roman" panose="02020603050405020304" pitchFamily="18" charset="0"/>
              </a:rPr>
              <a:t>射线方向，它的顶角是</a:t>
            </a:r>
            <a:r>
              <a:rPr lang="en-US" altLang="zh-CN" sz="2400">
                <a:solidFill>
                  <a:srgbClr val="000099"/>
                </a:solidFill>
                <a:latin typeface="Times New Roman" panose="02020603050405020304" pitchFamily="18" charset="0"/>
              </a:rPr>
              <a:t>4θ</a:t>
            </a:r>
            <a:r>
              <a:rPr lang="zh-CN" altLang="en-US" sz="2400">
                <a:solidFill>
                  <a:srgbClr val="000099"/>
                </a:solidFill>
                <a:latin typeface="Times New Roman" panose="02020603050405020304" pitchFamily="18" charset="0"/>
              </a:rPr>
              <a:t>。</a:t>
            </a:r>
            <a:r>
              <a:rPr lang="zh-CN" altLang="en-US" sz="2400">
                <a:solidFill>
                  <a:srgbClr val="000099"/>
                </a:solidFill>
              </a:rPr>
              <a:t>如果照相底片垂直切割这一套圆锥面，将得到一系列同心圆，见右图。如用圆筒形底片时，得到一系列圆弧。</a:t>
            </a:r>
          </a:p>
        </p:txBody>
      </p:sp>
      <p:grpSp>
        <p:nvGrpSpPr>
          <p:cNvPr id="642051" name="Group 3">
            <a:extLst>
              <a:ext uri="{FF2B5EF4-FFF2-40B4-BE49-F238E27FC236}">
                <a16:creationId xmlns:a16="http://schemas.microsoft.com/office/drawing/2014/main" id="{67180A76-F1D0-47D4-BF67-D6D6568DE213}"/>
              </a:ext>
            </a:extLst>
          </p:cNvPr>
          <p:cNvGrpSpPr>
            <a:grpSpLocks/>
          </p:cNvGrpSpPr>
          <p:nvPr/>
        </p:nvGrpSpPr>
        <p:grpSpPr bwMode="auto">
          <a:xfrm>
            <a:off x="250825" y="3789363"/>
            <a:ext cx="6022975" cy="2401887"/>
            <a:chOff x="326" y="1008"/>
            <a:chExt cx="5319" cy="2211"/>
          </a:xfrm>
        </p:grpSpPr>
        <p:sp>
          <p:nvSpPr>
            <p:cNvPr id="642052" name="Oval 4">
              <a:extLst>
                <a:ext uri="{FF2B5EF4-FFF2-40B4-BE49-F238E27FC236}">
                  <a16:creationId xmlns:a16="http://schemas.microsoft.com/office/drawing/2014/main" id="{8D365949-BE72-4443-9521-3275FEDACBFC}"/>
                </a:ext>
              </a:extLst>
            </p:cNvPr>
            <p:cNvSpPr>
              <a:spLocks noChangeArrowheads="1"/>
            </p:cNvSpPr>
            <p:nvPr/>
          </p:nvSpPr>
          <p:spPr bwMode="auto">
            <a:xfrm>
              <a:off x="4458" y="1728"/>
              <a:ext cx="237" cy="24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2053" name="Oval 5">
              <a:extLst>
                <a:ext uri="{FF2B5EF4-FFF2-40B4-BE49-F238E27FC236}">
                  <a16:creationId xmlns:a16="http://schemas.microsoft.com/office/drawing/2014/main" id="{968E0133-37BE-4CD0-A60E-894D55DAFC5F}"/>
                </a:ext>
              </a:extLst>
            </p:cNvPr>
            <p:cNvSpPr>
              <a:spLocks noChangeArrowheads="1"/>
            </p:cNvSpPr>
            <p:nvPr/>
          </p:nvSpPr>
          <p:spPr bwMode="auto">
            <a:xfrm>
              <a:off x="4221" y="1488"/>
              <a:ext cx="711" cy="720"/>
            </a:xfrm>
            <a:prstGeom prst="ellipse">
              <a:avLst/>
            </a:prstGeom>
            <a:noFill/>
            <a:ln w="381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2054" name="Oval 6">
              <a:extLst>
                <a:ext uri="{FF2B5EF4-FFF2-40B4-BE49-F238E27FC236}">
                  <a16:creationId xmlns:a16="http://schemas.microsoft.com/office/drawing/2014/main" id="{DD72DE64-48B2-48ED-8D0F-B0A64086EBDC}"/>
                </a:ext>
              </a:extLst>
            </p:cNvPr>
            <p:cNvSpPr>
              <a:spLocks noChangeArrowheads="1"/>
            </p:cNvSpPr>
            <p:nvPr/>
          </p:nvSpPr>
          <p:spPr bwMode="auto">
            <a:xfrm>
              <a:off x="3889" y="1152"/>
              <a:ext cx="1374" cy="1392"/>
            </a:xfrm>
            <a:prstGeom prst="ellipse">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2055" name="Oval 7">
              <a:extLst>
                <a:ext uri="{FF2B5EF4-FFF2-40B4-BE49-F238E27FC236}">
                  <a16:creationId xmlns:a16="http://schemas.microsoft.com/office/drawing/2014/main" id="{CFDEB5D9-C446-4E70-8BEC-825E7B3CF948}"/>
                </a:ext>
              </a:extLst>
            </p:cNvPr>
            <p:cNvSpPr>
              <a:spLocks noChangeArrowheads="1"/>
            </p:cNvSpPr>
            <p:nvPr/>
          </p:nvSpPr>
          <p:spPr bwMode="auto">
            <a:xfrm>
              <a:off x="3984" y="1248"/>
              <a:ext cx="1185" cy="1200"/>
            </a:xfrm>
            <a:prstGeom prst="ellipse">
              <a:avLst/>
            </a:prstGeom>
            <a:noFill/>
            <a:ln w="381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2056" name="Rectangle 8">
              <a:extLst>
                <a:ext uri="{FF2B5EF4-FFF2-40B4-BE49-F238E27FC236}">
                  <a16:creationId xmlns:a16="http://schemas.microsoft.com/office/drawing/2014/main" id="{59AE6FB9-42CD-401F-AFE4-F48F852A5873}"/>
                </a:ext>
              </a:extLst>
            </p:cNvPr>
            <p:cNvSpPr>
              <a:spLocks noChangeArrowheads="1"/>
            </p:cNvSpPr>
            <p:nvPr/>
          </p:nvSpPr>
          <p:spPr bwMode="auto">
            <a:xfrm>
              <a:off x="3747" y="1008"/>
              <a:ext cx="1706" cy="172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2057" name="Line 9">
              <a:extLst>
                <a:ext uri="{FF2B5EF4-FFF2-40B4-BE49-F238E27FC236}">
                  <a16:creationId xmlns:a16="http://schemas.microsoft.com/office/drawing/2014/main" id="{0845F873-A53D-4C39-8900-E846C1F1F3F3}"/>
                </a:ext>
              </a:extLst>
            </p:cNvPr>
            <p:cNvSpPr>
              <a:spLocks noChangeShapeType="1"/>
            </p:cNvSpPr>
            <p:nvPr/>
          </p:nvSpPr>
          <p:spPr bwMode="auto">
            <a:xfrm flipH="1">
              <a:off x="383" y="1872"/>
              <a:ext cx="4075" cy="0"/>
            </a:xfrm>
            <a:prstGeom prst="line">
              <a:avLst/>
            </a:prstGeom>
            <a:noFill/>
            <a:ln w="38100">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58" name="Line 10">
              <a:extLst>
                <a:ext uri="{FF2B5EF4-FFF2-40B4-BE49-F238E27FC236}">
                  <a16:creationId xmlns:a16="http://schemas.microsoft.com/office/drawing/2014/main" id="{54B046BF-9F53-487C-B667-EA233F010AF2}"/>
                </a:ext>
              </a:extLst>
            </p:cNvPr>
            <p:cNvSpPr>
              <a:spLocks noChangeShapeType="1"/>
            </p:cNvSpPr>
            <p:nvPr/>
          </p:nvSpPr>
          <p:spPr bwMode="auto">
            <a:xfrm>
              <a:off x="999" y="1728"/>
              <a:ext cx="0" cy="28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59" name="Line 11">
              <a:extLst>
                <a:ext uri="{FF2B5EF4-FFF2-40B4-BE49-F238E27FC236}">
                  <a16:creationId xmlns:a16="http://schemas.microsoft.com/office/drawing/2014/main" id="{D21EF47B-1A02-444B-A13A-22AE01581967}"/>
                </a:ext>
              </a:extLst>
            </p:cNvPr>
            <p:cNvSpPr>
              <a:spLocks noChangeShapeType="1"/>
            </p:cNvSpPr>
            <p:nvPr/>
          </p:nvSpPr>
          <p:spPr bwMode="auto">
            <a:xfrm>
              <a:off x="2942" y="1008"/>
              <a:ext cx="0" cy="1824"/>
            </a:xfrm>
            <a:prstGeom prst="line">
              <a:avLst/>
            </a:prstGeom>
            <a:noFill/>
            <a:ln w="38100">
              <a:solidFill>
                <a:srgbClr val="3366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0" name="Line 12">
              <a:extLst>
                <a:ext uri="{FF2B5EF4-FFF2-40B4-BE49-F238E27FC236}">
                  <a16:creationId xmlns:a16="http://schemas.microsoft.com/office/drawing/2014/main" id="{B6ECB8B6-6360-4234-9B70-1D929F05FEF5}"/>
                </a:ext>
              </a:extLst>
            </p:cNvPr>
            <p:cNvSpPr>
              <a:spLocks noChangeShapeType="1"/>
            </p:cNvSpPr>
            <p:nvPr/>
          </p:nvSpPr>
          <p:spPr bwMode="auto">
            <a:xfrm flipV="1">
              <a:off x="999" y="1056"/>
              <a:ext cx="1895" cy="816"/>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1" name="Line 13">
              <a:extLst>
                <a:ext uri="{FF2B5EF4-FFF2-40B4-BE49-F238E27FC236}">
                  <a16:creationId xmlns:a16="http://schemas.microsoft.com/office/drawing/2014/main" id="{10BADB8A-D1C8-4945-B74A-7737CC79E9E1}"/>
                </a:ext>
              </a:extLst>
            </p:cNvPr>
            <p:cNvSpPr>
              <a:spLocks noChangeShapeType="1"/>
            </p:cNvSpPr>
            <p:nvPr/>
          </p:nvSpPr>
          <p:spPr bwMode="auto">
            <a:xfrm flipV="1">
              <a:off x="999" y="1344"/>
              <a:ext cx="1848" cy="528"/>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2" name="Line 14">
              <a:extLst>
                <a:ext uri="{FF2B5EF4-FFF2-40B4-BE49-F238E27FC236}">
                  <a16:creationId xmlns:a16="http://schemas.microsoft.com/office/drawing/2014/main" id="{1C860FFD-D79C-45AF-A0F2-311A30944ED5}"/>
                </a:ext>
              </a:extLst>
            </p:cNvPr>
            <p:cNvSpPr>
              <a:spLocks noChangeShapeType="1"/>
            </p:cNvSpPr>
            <p:nvPr/>
          </p:nvSpPr>
          <p:spPr bwMode="auto">
            <a:xfrm flipV="1">
              <a:off x="999" y="1584"/>
              <a:ext cx="1895" cy="288"/>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3" name="Line 15">
              <a:extLst>
                <a:ext uri="{FF2B5EF4-FFF2-40B4-BE49-F238E27FC236}">
                  <a16:creationId xmlns:a16="http://schemas.microsoft.com/office/drawing/2014/main" id="{48F6EA2C-E1E2-4648-BD70-D017076A73CD}"/>
                </a:ext>
              </a:extLst>
            </p:cNvPr>
            <p:cNvSpPr>
              <a:spLocks noChangeShapeType="1"/>
            </p:cNvSpPr>
            <p:nvPr/>
          </p:nvSpPr>
          <p:spPr bwMode="auto">
            <a:xfrm>
              <a:off x="999" y="1872"/>
              <a:ext cx="1895" cy="288"/>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4" name="Line 16">
              <a:extLst>
                <a:ext uri="{FF2B5EF4-FFF2-40B4-BE49-F238E27FC236}">
                  <a16:creationId xmlns:a16="http://schemas.microsoft.com/office/drawing/2014/main" id="{AD8FDB71-D7ED-4B6E-A6EA-13AA5A1D928C}"/>
                </a:ext>
              </a:extLst>
            </p:cNvPr>
            <p:cNvSpPr>
              <a:spLocks noChangeShapeType="1"/>
            </p:cNvSpPr>
            <p:nvPr/>
          </p:nvSpPr>
          <p:spPr bwMode="auto">
            <a:xfrm>
              <a:off x="999" y="1872"/>
              <a:ext cx="1895" cy="624"/>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5" name="Line 17">
              <a:extLst>
                <a:ext uri="{FF2B5EF4-FFF2-40B4-BE49-F238E27FC236}">
                  <a16:creationId xmlns:a16="http://schemas.microsoft.com/office/drawing/2014/main" id="{CEC2CE86-1089-49D7-B2AF-53DECD1FAEAE}"/>
                </a:ext>
              </a:extLst>
            </p:cNvPr>
            <p:cNvSpPr>
              <a:spLocks noChangeShapeType="1"/>
            </p:cNvSpPr>
            <p:nvPr/>
          </p:nvSpPr>
          <p:spPr bwMode="auto">
            <a:xfrm>
              <a:off x="999" y="1872"/>
              <a:ext cx="1848" cy="864"/>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2066" name="Text Box 18">
              <a:extLst>
                <a:ext uri="{FF2B5EF4-FFF2-40B4-BE49-F238E27FC236}">
                  <a16:creationId xmlns:a16="http://schemas.microsoft.com/office/drawing/2014/main" id="{CC6D332D-86F0-4AFC-B5C3-64962BE67A35}"/>
                </a:ext>
              </a:extLst>
            </p:cNvPr>
            <p:cNvSpPr txBox="1">
              <a:spLocks noChangeArrowheads="1"/>
            </p:cNvSpPr>
            <p:nvPr/>
          </p:nvSpPr>
          <p:spPr bwMode="auto">
            <a:xfrm>
              <a:off x="326" y="1550"/>
              <a:ext cx="77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rPr>
                <a:t>入射线</a:t>
              </a:r>
            </a:p>
          </p:txBody>
        </p:sp>
        <p:sp>
          <p:nvSpPr>
            <p:cNvPr id="642067" name="Text Box 19">
              <a:extLst>
                <a:ext uri="{FF2B5EF4-FFF2-40B4-BE49-F238E27FC236}">
                  <a16:creationId xmlns:a16="http://schemas.microsoft.com/office/drawing/2014/main" id="{1F5DF978-02BE-49BA-AE22-FE36CBF0588D}"/>
                </a:ext>
              </a:extLst>
            </p:cNvPr>
            <p:cNvSpPr txBox="1">
              <a:spLocks noChangeArrowheads="1"/>
            </p:cNvSpPr>
            <p:nvPr/>
          </p:nvSpPr>
          <p:spPr bwMode="auto">
            <a:xfrm>
              <a:off x="1654" y="1310"/>
              <a:ext cx="77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rPr>
                <a:t>衍射线</a:t>
              </a:r>
            </a:p>
          </p:txBody>
        </p:sp>
        <p:sp>
          <p:nvSpPr>
            <p:cNvPr id="642068" name="Text Box 20">
              <a:extLst>
                <a:ext uri="{FF2B5EF4-FFF2-40B4-BE49-F238E27FC236}">
                  <a16:creationId xmlns:a16="http://schemas.microsoft.com/office/drawing/2014/main" id="{ECF6BA6A-C65A-4479-9411-1B9B8546A47E}"/>
                </a:ext>
              </a:extLst>
            </p:cNvPr>
            <p:cNvSpPr txBox="1">
              <a:spLocks noChangeArrowheads="1"/>
            </p:cNvSpPr>
            <p:nvPr/>
          </p:nvSpPr>
          <p:spPr bwMode="auto">
            <a:xfrm>
              <a:off x="752" y="2029"/>
              <a:ext cx="569"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rPr>
                <a:t>试样</a:t>
              </a:r>
            </a:p>
          </p:txBody>
        </p:sp>
        <p:sp>
          <p:nvSpPr>
            <p:cNvPr id="642069" name="Text Box 21">
              <a:extLst>
                <a:ext uri="{FF2B5EF4-FFF2-40B4-BE49-F238E27FC236}">
                  <a16:creationId xmlns:a16="http://schemas.microsoft.com/office/drawing/2014/main" id="{4C21952F-2418-412E-AE40-97BC6D361523}"/>
                </a:ext>
              </a:extLst>
            </p:cNvPr>
            <p:cNvSpPr txBox="1">
              <a:spLocks noChangeArrowheads="1"/>
            </p:cNvSpPr>
            <p:nvPr/>
          </p:nvSpPr>
          <p:spPr bwMode="auto">
            <a:xfrm>
              <a:off x="2505" y="2846"/>
              <a:ext cx="975"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rPr>
                <a:t>照相底片</a:t>
              </a:r>
            </a:p>
          </p:txBody>
        </p:sp>
        <p:sp>
          <p:nvSpPr>
            <p:cNvPr id="642070" name="Text Box 22">
              <a:extLst>
                <a:ext uri="{FF2B5EF4-FFF2-40B4-BE49-F238E27FC236}">
                  <a16:creationId xmlns:a16="http://schemas.microsoft.com/office/drawing/2014/main" id="{0A20FE89-7D9A-4814-95BB-9DBA8C0EFE82}"/>
                </a:ext>
              </a:extLst>
            </p:cNvPr>
            <p:cNvSpPr txBox="1">
              <a:spLocks noChangeArrowheads="1"/>
            </p:cNvSpPr>
            <p:nvPr/>
          </p:nvSpPr>
          <p:spPr bwMode="auto">
            <a:xfrm>
              <a:off x="3653" y="2881"/>
              <a:ext cx="199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rPr>
                <a:t>照相底片上的德拜环</a:t>
              </a:r>
            </a:p>
          </p:txBody>
        </p:sp>
      </p:grpSp>
      <p:pic>
        <p:nvPicPr>
          <p:cNvPr id="642071" name="Picture 23" descr="图片1">
            <a:extLst>
              <a:ext uri="{FF2B5EF4-FFF2-40B4-BE49-F238E27FC236}">
                <a16:creationId xmlns:a16="http://schemas.microsoft.com/office/drawing/2014/main" id="{51595D9C-6B53-4214-AACE-8B7A47E87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3500438"/>
            <a:ext cx="1876425" cy="2295525"/>
          </a:xfrm>
          <a:prstGeom prst="rect">
            <a:avLst/>
          </a:prstGeom>
          <a:noFill/>
          <a:extLst>
            <a:ext uri="{909E8E84-426E-40DD-AFC4-6F175D3DCCD1}">
              <a14:hiddenFill xmlns:a14="http://schemas.microsoft.com/office/drawing/2010/main">
                <a:solidFill>
                  <a:srgbClr val="FFFFFF"/>
                </a:solidFill>
              </a14:hiddenFill>
            </a:ext>
          </a:extLst>
        </p:spPr>
      </p:pic>
      <p:sp>
        <p:nvSpPr>
          <p:cNvPr id="642072" name="Rectangle 24">
            <a:extLst>
              <a:ext uri="{FF2B5EF4-FFF2-40B4-BE49-F238E27FC236}">
                <a16:creationId xmlns:a16="http://schemas.microsoft.com/office/drawing/2014/main" id="{19DC5FD8-79D3-47E4-B170-0E152962A1B0}"/>
              </a:ext>
            </a:extLst>
          </p:cNvPr>
          <p:cNvSpPr>
            <a:spLocks noChangeArrowheads="1"/>
          </p:cNvSpPr>
          <p:nvPr/>
        </p:nvSpPr>
        <p:spPr bwMode="blackWhite">
          <a:xfrm>
            <a:off x="6516688" y="5949950"/>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solidFill>
                  <a:srgbClr val="FF0000"/>
                </a:solidFill>
                <a:latin typeface="Times New Roman" panose="02020603050405020304" pitchFamily="18" charset="0"/>
              </a:rPr>
              <a:t>铝箔的</a:t>
            </a:r>
            <a:r>
              <a:rPr lang="zh-CN" altLang="en-US" sz="2400">
                <a:solidFill>
                  <a:srgbClr val="FF0000"/>
                </a:solidFill>
              </a:rPr>
              <a:t>衍射</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77839ADB-81FA-4C57-A5C8-7890B06EE290}"/>
              </a:ext>
            </a:extLst>
          </p:cNvPr>
          <p:cNvSpPr>
            <a:spLocks noGrp="1"/>
          </p:cNvSpPr>
          <p:nvPr>
            <p:ph type="sldNum" sz="quarter" idx="12"/>
          </p:nvPr>
        </p:nvSpPr>
        <p:spPr/>
        <p:txBody>
          <a:bodyPr/>
          <a:lstStyle/>
          <a:p>
            <a:fld id="{7AB5F9C8-240D-4F12-9587-97399B1AC745}" type="slidenum">
              <a:rPr lang="en-US" altLang="zh-CN"/>
              <a:pPr/>
              <a:t>140</a:t>
            </a:fld>
            <a:endParaRPr lang="en-US" altLang="zh-CN"/>
          </a:p>
        </p:txBody>
      </p:sp>
      <p:pic>
        <p:nvPicPr>
          <p:cNvPr id="707588" name="Picture 4">
            <a:extLst>
              <a:ext uri="{FF2B5EF4-FFF2-40B4-BE49-F238E27FC236}">
                <a16:creationId xmlns:a16="http://schemas.microsoft.com/office/drawing/2014/main" id="{61EC1D34-253C-4D4F-9768-66302D9D6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1331913" y="1484313"/>
            <a:ext cx="5761037" cy="131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7590" name="Rectangle 6">
            <a:extLst>
              <a:ext uri="{FF2B5EF4-FFF2-40B4-BE49-F238E27FC236}">
                <a16:creationId xmlns:a16="http://schemas.microsoft.com/office/drawing/2014/main" id="{6CC380C9-143B-4AF9-B9F9-866340CD959B}"/>
              </a:ext>
            </a:extLst>
          </p:cNvPr>
          <p:cNvSpPr>
            <a:spLocks noChangeArrowheads="1"/>
          </p:cNvSpPr>
          <p:nvPr/>
        </p:nvSpPr>
        <p:spPr bwMode="blackWhite">
          <a:xfrm>
            <a:off x="395288" y="2924175"/>
            <a:ext cx="8137525" cy="55721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t>完全刚性主链的</a:t>
            </a:r>
            <a:r>
              <a:rPr kumimoji="0" lang="zh-CN" altLang="en-US" sz="2800"/>
              <a:t>溶致液晶：生产高强度</a:t>
            </a:r>
            <a:r>
              <a:rPr kumimoji="0" lang="en-US" altLang="zh-CN" sz="2800"/>
              <a:t>kevlar</a:t>
            </a:r>
            <a:r>
              <a:rPr kumimoji="0" lang="zh-CN" altLang="en-US" sz="2800"/>
              <a:t>纤维</a:t>
            </a:r>
          </a:p>
        </p:txBody>
      </p:sp>
      <p:sp>
        <p:nvSpPr>
          <p:cNvPr id="707591" name="Rectangle 7">
            <a:extLst>
              <a:ext uri="{FF2B5EF4-FFF2-40B4-BE49-F238E27FC236}">
                <a16:creationId xmlns:a16="http://schemas.microsoft.com/office/drawing/2014/main" id="{AA0F826B-B451-4B15-88F0-51EACB173163}"/>
              </a:ext>
            </a:extLst>
          </p:cNvPr>
          <p:cNvSpPr>
            <a:spLocks noChangeArrowheads="1"/>
          </p:cNvSpPr>
          <p:nvPr/>
        </p:nvSpPr>
        <p:spPr bwMode="blackWhite">
          <a:xfrm>
            <a:off x="755650" y="692150"/>
            <a:ext cx="5472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a:solidFill>
                  <a:srgbClr val="FF0000"/>
                </a:solidFill>
              </a:rPr>
              <a:t>PPTA</a:t>
            </a:r>
            <a:r>
              <a:rPr kumimoji="0" lang="zh-CN" altLang="en-US" sz="3200">
                <a:solidFill>
                  <a:srgbClr val="FF0000"/>
                </a:solidFill>
              </a:rPr>
              <a:t>：聚对二甲酰对苯二胺</a:t>
            </a:r>
          </a:p>
        </p:txBody>
      </p:sp>
      <p:pic>
        <p:nvPicPr>
          <p:cNvPr id="707592" name="Picture 8">
            <a:extLst>
              <a:ext uri="{FF2B5EF4-FFF2-40B4-BE49-F238E27FC236}">
                <a16:creationId xmlns:a16="http://schemas.microsoft.com/office/drawing/2014/main" id="{69D65D28-0427-40CB-9DE8-21B6A9B4B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755650" y="3573463"/>
            <a:ext cx="3024188"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594" name="Picture 10">
            <a:extLst>
              <a:ext uri="{FF2B5EF4-FFF2-40B4-BE49-F238E27FC236}">
                <a16:creationId xmlns:a16="http://schemas.microsoft.com/office/drawing/2014/main" id="{8AF97CBC-569E-4051-8FA6-E5787AFC8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4500563" y="3716338"/>
            <a:ext cx="3384550"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94776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9252D3A3-A417-481A-9B6E-E5F611F83E62}"/>
              </a:ext>
            </a:extLst>
          </p:cNvPr>
          <p:cNvSpPr>
            <a:spLocks noGrp="1"/>
          </p:cNvSpPr>
          <p:nvPr>
            <p:ph type="sldNum" sz="quarter" idx="12"/>
          </p:nvPr>
        </p:nvSpPr>
        <p:spPr/>
        <p:txBody>
          <a:bodyPr/>
          <a:lstStyle/>
          <a:p>
            <a:fld id="{6BC54CDB-C202-4FC3-A4F2-EA1FDC790408}" type="slidenum">
              <a:rPr lang="en-US" altLang="zh-CN"/>
              <a:pPr/>
              <a:t>141</a:t>
            </a:fld>
            <a:endParaRPr lang="en-US" altLang="zh-CN"/>
          </a:p>
        </p:txBody>
      </p:sp>
      <p:sp>
        <p:nvSpPr>
          <p:cNvPr id="708612" name="Rectangle 4">
            <a:extLst>
              <a:ext uri="{FF2B5EF4-FFF2-40B4-BE49-F238E27FC236}">
                <a16:creationId xmlns:a16="http://schemas.microsoft.com/office/drawing/2014/main" id="{F9DCB293-AFBA-4B08-AF92-A13D4FC253A4}"/>
              </a:ext>
            </a:extLst>
          </p:cNvPr>
          <p:cNvSpPr>
            <a:spLocks noChangeArrowheads="1"/>
          </p:cNvSpPr>
          <p:nvPr/>
        </p:nvSpPr>
        <p:spPr bwMode="blackWhite">
          <a:xfrm>
            <a:off x="684213" y="1739900"/>
            <a:ext cx="3743325" cy="863600"/>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solidFill>
                  <a:srgbClr val="FF0000"/>
                </a:solidFill>
              </a:rPr>
              <a:t>组合式</a:t>
            </a:r>
            <a:r>
              <a:rPr lang="zh-CN" altLang="en-US" sz="2400"/>
              <a:t>液晶：主链和支链上均含有液晶基元</a:t>
            </a:r>
          </a:p>
        </p:txBody>
      </p:sp>
      <p:pic>
        <p:nvPicPr>
          <p:cNvPr id="708618" name="Picture 10">
            <a:extLst>
              <a:ext uri="{FF2B5EF4-FFF2-40B4-BE49-F238E27FC236}">
                <a16:creationId xmlns:a16="http://schemas.microsoft.com/office/drawing/2014/main" id="{5EAB16DE-92B6-4CCC-A4C3-CF5AE6A5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33375"/>
            <a:ext cx="2663825" cy="720725"/>
          </a:xfrm>
          <a:prstGeom prst="rect">
            <a:avLst/>
          </a:prstGeom>
          <a:noFill/>
          <a:extLst>
            <a:ext uri="{909E8E84-426E-40DD-AFC4-6F175D3DCCD1}">
              <a14:hiddenFill xmlns:a14="http://schemas.microsoft.com/office/drawing/2010/main">
                <a:solidFill>
                  <a:srgbClr val="FFFFFF"/>
                </a:solidFill>
              </a14:hiddenFill>
            </a:ext>
          </a:extLst>
        </p:spPr>
      </p:pic>
      <p:sp>
        <p:nvSpPr>
          <p:cNvPr id="708619" name="Rectangle 11">
            <a:extLst>
              <a:ext uri="{FF2B5EF4-FFF2-40B4-BE49-F238E27FC236}">
                <a16:creationId xmlns:a16="http://schemas.microsoft.com/office/drawing/2014/main" id="{63976B06-87AA-45FC-A03F-66D88E58648B}"/>
              </a:ext>
            </a:extLst>
          </p:cNvPr>
          <p:cNvSpPr>
            <a:spLocks noChangeArrowheads="1"/>
          </p:cNvSpPr>
          <p:nvPr/>
        </p:nvSpPr>
        <p:spPr bwMode="auto">
          <a:xfrm>
            <a:off x="611188" y="2781300"/>
            <a:ext cx="28813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其他</a:t>
            </a:r>
          </a:p>
        </p:txBody>
      </p:sp>
      <p:sp>
        <p:nvSpPr>
          <p:cNvPr id="708620" name="Rectangle 12">
            <a:extLst>
              <a:ext uri="{FF2B5EF4-FFF2-40B4-BE49-F238E27FC236}">
                <a16:creationId xmlns:a16="http://schemas.microsoft.com/office/drawing/2014/main" id="{FDCE3CAF-B1EA-4D45-AA4B-86962E4BF1E5}"/>
              </a:ext>
            </a:extLst>
          </p:cNvPr>
          <p:cNvSpPr>
            <a:spLocks noChangeArrowheads="1"/>
          </p:cNvSpPr>
          <p:nvPr/>
        </p:nvSpPr>
        <p:spPr bwMode="blackWhite">
          <a:xfrm>
            <a:off x="611188" y="3429000"/>
            <a:ext cx="5472112" cy="498475"/>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天然高分子液晶和合成天然高分子液晶</a:t>
            </a:r>
          </a:p>
        </p:txBody>
      </p:sp>
      <p:sp>
        <p:nvSpPr>
          <p:cNvPr id="708621" name="Rectangle 13">
            <a:extLst>
              <a:ext uri="{FF2B5EF4-FFF2-40B4-BE49-F238E27FC236}">
                <a16:creationId xmlns:a16="http://schemas.microsoft.com/office/drawing/2014/main" id="{99C39966-D11E-44B7-9C39-3ABC27093A20}"/>
              </a:ext>
            </a:extLst>
          </p:cNvPr>
          <p:cNvSpPr>
            <a:spLocks noChangeArrowheads="1"/>
          </p:cNvSpPr>
          <p:nvPr/>
        </p:nvSpPr>
        <p:spPr bwMode="blackWhite">
          <a:xfrm>
            <a:off x="684213" y="4149725"/>
            <a:ext cx="7632700" cy="1228725"/>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感应液晶：外场（力，电，磁，光等）作用下进入液晶态的物质</a:t>
            </a:r>
            <a:r>
              <a:rPr lang="en-US" altLang="zh-CN" sz="2400"/>
              <a:t>----</a:t>
            </a:r>
            <a:r>
              <a:rPr kumimoji="0" lang="zh-CN" altLang="en-US" sz="2400">
                <a:solidFill>
                  <a:srgbClr val="0000CC"/>
                </a:solidFill>
              </a:rPr>
              <a:t>聚乙烯在某一压力下可出现液晶态，是一种</a:t>
            </a:r>
            <a:r>
              <a:rPr kumimoji="0" lang="zh-CN" altLang="en-US" sz="2400">
                <a:solidFill>
                  <a:srgbClr val="FF0000"/>
                </a:solidFill>
              </a:rPr>
              <a:t>压致型液晶</a:t>
            </a:r>
            <a:endParaRPr lang="zh-CN" altLang="en-US" sz="2400">
              <a:solidFill>
                <a:srgbClr val="FF0000"/>
              </a:solidFill>
            </a:endParaRPr>
          </a:p>
        </p:txBody>
      </p:sp>
      <p:sp>
        <p:nvSpPr>
          <p:cNvPr id="708623" name="Rectangle 15">
            <a:extLst>
              <a:ext uri="{FF2B5EF4-FFF2-40B4-BE49-F238E27FC236}">
                <a16:creationId xmlns:a16="http://schemas.microsoft.com/office/drawing/2014/main" id="{2E9269D7-ED36-4B88-A9FC-BFD8B20AB681}"/>
              </a:ext>
            </a:extLst>
          </p:cNvPr>
          <p:cNvSpPr>
            <a:spLocks noChangeArrowheads="1"/>
          </p:cNvSpPr>
          <p:nvPr/>
        </p:nvSpPr>
        <p:spPr bwMode="blackWhite">
          <a:xfrm>
            <a:off x="684213" y="5516563"/>
            <a:ext cx="7704137" cy="863600"/>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流致液晶：通过施加流动场而形成液晶态的物质</a:t>
            </a:r>
            <a:r>
              <a:rPr lang="en-US" altLang="zh-CN" sz="2400"/>
              <a:t>--</a:t>
            </a:r>
            <a:r>
              <a:rPr kumimoji="0" lang="zh-CN" altLang="en-US" sz="2400">
                <a:solidFill>
                  <a:srgbClr val="0000CC"/>
                </a:solidFill>
              </a:rPr>
              <a:t>聚对苯二甲酰对氨基苯甲酰肼在施加流动场后可呈现液晶态</a:t>
            </a:r>
          </a:p>
        </p:txBody>
      </p:sp>
      <p:pic>
        <p:nvPicPr>
          <p:cNvPr id="708624" name="Picture 16">
            <a:extLst>
              <a:ext uri="{FF2B5EF4-FFF2-40B4-BE49-F238E27FC236}">
                <a16:creationId xmlns:a16="http://schemas.microsoft.com/office/drawing/2014/main" id="{BC135859-13F1-48DF-A126-15BEAF5FA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484313"/>
            <a:ext cx="3209925" cy="1076325"/>
          </a:xfrm>
          <a:prstGeom prst="rect">
            <a:avLst/>
          </a:prstGeom>
          <a:noFill/>
          <a:extLst>
            <a:ext uri="{909E8E84-426E-40DD-AFC4-6F175D3DCCD1}">
              <a14:hiddenFill xmlns:a14="http://schemas.microsoft.com/office/drawing/2010/main">
                <a:solidFill>
                  <a:srgbClr val="FFFFFF"/>
                </a:solidFill>
              </a14:hiddenFill>
            </a:ext>
          </a:extLst>
        </p:spPr>
      </p:pic>
      <p:sp>
        <p:nvSpPr>
          <p:cNvPr id="708625" name="Rectangle 17">
            <a:extLst>
              <a:ext uri="{FF2B5EF4-FFF2-40B4-BE49-F238E27FC236}">
                <a16:creationId xmlns:a16="http://schemas.microsoft.com/office/drawing/2014/main" id="{C1597279-0050-42D6-8ED1-948B162E2105}"/>
              </a:ext>
            </a:extLst>
          </p:cNvPr>
          <p:cNvSpPr>
            <a:spLocks noChangeArrowheads="1"/>
          </p:cNvSpPr>
          <p:nvPr/>
        </p:nvSpPr>
        <p:spPr bwMode="blackWhite">
          <a:xfrm>
            <a:off x="684213" y="476250"/>
            <a:ext cx="3744912" cy="863600"/>
          </a:xfrm>
          <a:prstGeom prst="rect">
            <a:avLst/>
          </a:prstGeom>
          <a:noFill/>
          <a:ln w="4127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solidFill>
                  <a:srgbClr val="FF0000"/>
                </a:solidFill>
              </a:rPr>
              <a:t>侧链型</a:t>
            </a:r>
            <a:r>
              <a:rPr lang="zh-CN" altLang="en-US" sz="2400"/>
              <a:t>液晶：液晶基元作为支链悬挂于主链之上</a:t>
            </a:r>
          </a:p>
        </p:txBody>
      </p:sp>
    </p:spTree>
    <p:extLst>
      <p:ext uri="{BB962C8B-B14F-4D97-AF65-F5344CB8AC3E}">
        <p14:creationId xmlns:p14="http://schemas.microsoft.com/office/powerpoint/2010/main" val="1326302513"/>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9FD20B3F-0FE8-45F6-98DF-6CAF56A7113F}"/>
              </a:ext>
            </a:extLst>
          </p:cNvPr>
          <p:cNvSpPr>
            <a:spLocks noGrp="1"/>
          </p:cNvSpPr>
          <p:nvPr>
            <p:ph type="sldNum" sz="quarter" idx="12"/>
          </p:nvPr>
        </p:nvSpPr>
        <p:spPr/>
        <p:txBody>
          <a:bodyPr/>
          <a:lstStyle/>
          <a:p>
            <a:fld id="{1A8755CC-85B4-4B5B-943B-9E689A9AF668}" type="slidenum">
              <a:rPr lang="en-US" altLang="zh-CN"/>
              <a:pPr/>
              <a:t>142</a:t>
            </a:fld>
            <a:endParaRPr lang="en-US" altLang="zh-CN"/>
          </a:p>
        </p:txBody>
      </p:sp>
      <p:sp>
        <p:nvSpPr>
          <p:cNvPr id="709635" name="Text Box 3">
            <a:extLst>
              <a:ext uri="{FF2B5EF4-FFF2-40B4-BE49-F238E27FC236}">
                <a16:creationId xmlns:a16="http://schemas.microsoft.com/office/drawing/2014/main" id="{5CB6F96E-0FC1-4A5E-A94B-359374316063}"/>
              </a:ext>
            </a:extLst>
          </p:cNvPr>
          <p:cNvSpPr txBox="1">
            <a:spLocks noChangeArrowheads="1"/>
          </p:cNvSpPr>
          <p:nvPr/>
        </p:nvSpPr>
        <p:spPr bwMode="auto">
          <a:xfrm>
            <a:off x="611188" y="3644900"/>
            <a:ext cx="4464050" cy="19589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分子在一个方向取向，</a:t>
            </a:r>
            <a:r>
              <a:rPr lang="zh-CN" altLang="zh-CN" sz="2400">
                <a:latin typeface="Times New Roman" panose="02020603050405020304" pitchFamily="18" charset="0"/>
              </a:rPr>
              <a:t>平行排列，不分层次，分子</a:t>
            </a:r>
            <a:r>
              <a:rPr lang="zh-CN" altLang="en-US" sz="2400">
                <a:latin typeface="Times New Roman" panose="02020603050405020304" pitchFamily="18" charset="0"/>
              </a:rPr>
              <a:t>沿</a:t>
            </a:r>
            <a:r>
              <a:rPr lang="zh-CN" altLang="zh-CN" sz="2400">
                <a:latin typeface="Times New Roman" panose="02020603050405020304" pitchFamily="18" charset="0"/>
              </a:rPr>
              <a:t>取向方向可互相穿越</a:t>
            </a:r>
            <a:r>
              <a:rPr lang="zh-CN" altLang="en-US" sz="2400">
                <a:latin typeface="Times New Roman" panose="02020603050405020304" pitchFamily="18" charset="0"/>
              </a:rPr>
              <a:t>，</a:t>
            </a:r>
            <a:r>
              <a:rPr lang="zh-CN" altLang="zh-CN" sz="2400">
                <a:latin typeface="Times New Roman" panose="02020603050405020304" pitchFamily="18" charset="0"/>
              </a:rPr>
              <a:t>只有</a:t>
            </a:r>
            <a:r>
              <a:rPr lang="zh-CN" altLang="zh-CN" sz="2400">
                <a:solidFill>
                  <a:srgbClr val="FF0000"/>
                </a:solidFill>
                <a:latin typeface="Times New Roman" panose="02020603050405020304" pitchFamily="18" charset="0"/>
              </a:rPr>
              <a:t>一维有序</a:t>
            </a:r>
            <a:r>
              <a:rPr lang="zh-CN" altLang="zh-CN" sz="2400">
                <a:latin typeface="Times New Roman" panose="02020603050405020304" pitchFamily="18" charset="0"/>
              </a:rPr>
              <a:t>性</a:t>
            </a:r>
            <a:r>
              <a:rPr lang="zh-CN" altLang="en-US" sz="2400">
                <a:latin typeface="Times New Roman" panose="02020603050405020304" pitchFamily="18" charset="0"/>
              </a:rPr>
              <a:t>（</a:t>
            </a:r>
            <a:r>
              <a:rPr lang="zh-CN" altLang="en-US" sz="2400">
                <a:solidFill>
                  <a:srgbClr val="FF0000"/>
                </a:solidFill>
              </a:rPr>
              <a:t>只有方向序无位置序</a:t>
            </a:r>
            <a:r>
              <a:rPr lang="zh-CN" altLang="en-US" sz="2400"/>
              <a:t>）</a:t>
            </a:r>
          </a:p>
        </p:txBody>
      </p:sp>
      <p:sp>
        <p:nvSpPr>
          <p:cNvPr id="709682" name="Text Box 50">
            <a:extLst>
              <a:ext uri="{FF2B5EF4-FFF2-40B4-BE49-F238E27FC236}">
                <a16:creationId xmlns:a16="http://schemas.microsoft.com/office/drawing/2014/main" id="{A41E8D74-5811-45B8-B938-CCE976153A36}"/>
              </a:ext>
            </a:extLst>
          </p:cNvPr>
          <p:cNvSpPr txBox="1">
            <a:spLocks noChangeArrowheads="1"/>
          </p:cNvSpPr>
          <p:nvPr/>
        </p:nvSpPr>
        <p:spPr bwMode="auto">
          <a:xfrm>
            <a:off x="468313" y="1484313"/>
            <a:ext cx="8424862" cy="1155700"/>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a:latin typeface="Times New Roman" panose="02020603050405020304" pitchFamily="18" charset="0"/>
              </a:rPr>
              <a:t>液晶的同素异</a:t>
            </a:r>
            <a:r>
              <a:rPr lang="zh-CN" altLang="en-US" sz="2800"/>
              <a:t>晶即液晶晶型，指液晶晶核在</a:t>
            </a:r>
            <a:r>
              <a:rPr lang="zh-CN" altLang="en-US" sz="2800">
                <a:latin typeface="Times New Roman" panose="02020603050405020304" pitchFamily="18" charset="0"/>
              </a:rPr>
              <a:t>空间的</a:t>
            </a:r>
            <a:r>
              <a:rPr lang="zh-CN" altLang="en-US" sz="2800"/>
              <a:t>排列（液晶的物理结构），类似</a:t>
            </a:r>
            <a:r>
              <a:rPr lang="zh-CN" altLang="en-US" sz="2800">
                <a:latin typeface="Times New Roman" panose="02020603050405020304" pitchFamily="18" charset="0"/>
              </a:rPr>
              <a:t>晶体的</a:t>
            </a:r>
            <a:r>
              <a:rPr lang="zh-CN" altLang="en-US" sz="2800"/>
              <a:t>晶系和晶</a:t>
            </a:r>
            <a:r>
              <a:rPr lang="zh-CN" altLang="en-US" sz="2800">
                <a:latin typeface="Times New Roman" panose="02020603050405020304" pitchFamily="18" charset="0"/>
              </a:rPr>
              <a:t>格</a:t>
            </a:r>
          </a:p>
        </p:txBody>
      </p:sp>
      <p:sp>
        <p:nvSpPr>
          <p:cNvPr id="709683" name="Rectangle 51">
            <a:extLst>
              <a:ext uri="{FF2B5EF4-FFF2-40B4-BE49-F238E27FC236}">
                <a16:creationId xmlns:a16="http://schemas.microsoft.com/office/drawing/2014/main" id="{3D495EF6-7E53-4272-9D07-DCB100BF66EC}"/>
              </a:ext>
            </a:extLst>
          </p:cNvPr>
          <p:cNvSpPr>
            <a:spLocks noChangeArrowheads="1"/>
          </p:cNvSpPr>
          <p:nvPr/>
        </p:nvSpPr>
        <p:spPr bwMode="auto">
          <a:xfrm>
            <a:off x="539750" y="620713"/>
            <a:ext cx="7200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液晶的光学织构和液晶相分类</a:t>
            </a:r>
          </a:p>
        </p:txBody>
      </p:sp>
      <p:sp>
        <p:nvSpPr>
          <p:cNvPr id="709684" name="Rectangle 52">
            <a:extLst>
              <a:ext uri="{FF2B5EF4-FFF2-40B4-BE49-F238E27FC236}">
                <a16:creationId xmlns:a16="http://schemas.microsoft.com/office/drawing/2014/main" id="{6EB2CB97-F5A3-4CF9-B7F6-D5AA48F9AFFD}"/>
              </a:ext>
            </a:extLst>
          </p:cNvPr>
          <p:cNvSpPr>
            <a:spLocks noChangeArrowheads="1"/>
          </p:cNvSpPr>
          <p:nvPr/>
        </p:nvSpPr>
        <p:spPr bwMode="auto">
          <a:xfrm>
            <a:off x="611188" y="2852738"/>
            <a:ext cx="7561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dirty="0">
                <a:solidFill>
                  <a:srgbClr val="FF0000"/>
                </a:solidFill>
              </a:rPr>
              <a:t>完全没有平移有序</a:t>
            </a:r>
            <a:r>
              <a:rPr kumimoji="0" lang="en-US" altLang="zh-CN" sz="2800" dirty="0">
                <a:solidFill>
                  <a:srgbClr val="FF0000"/>
                </a:solidFill>
              </a:rPr>
              <a:t>--</a:t>
            </a:r>
            <a:r>
              <a:rPr lang="zh-CN" altLang="zh-CN" sz="2800" dirty="0">
                <a:solidFill>
                  <a:srgbClr val="FF0000"/>
                </a:solidFill>
              </a:rPr>
              <a:t>向列</a:t>
            </a:r>
            <a:r>
              <a:rPr lang="zh-CN" altLang="en-US" sz="2800" dirty="0">
                <a:solidFill>
                  <a:srgbClr val="FF0000"/>
                </a:solidFill>
              </a:rPr>
              <a:t>相（</a:t>
            </a:r>
            <a:r>
              <a:rPr lang="en-US" altLang="zh-CN" sz="2800" dirty="0">
                <a:solidFill>
                  <a:srgbClr val="FF0000"/>
                </a:solidFill>
              </a:rPr>
              <a:t>N</a:t>
            </a:r>
            <a:r>
              <a:rPr lang="zh-CN" altLang="en-US" sz="2800" dirty="0">
                <a:solidFill>
                  <a:srgbClr val="FF0000"/>
                </a:solidFill>
              </a:rPr>
              <a:t>相）</a:t>
            </a:r>
          </a:p>
        </p:txBody>
      </p:sp>
      <p:pic>
        <p:nvPicPr>
          <p:cNvPr id="709686" name="Picture 54">
            <a:extLst>
              <a:ext uri="{FF2B5EF4-FFF2-40B4-BE49-F238E27FC236}">
                <a16:creationId xmlns:a16="http://schemas.microsoft.com/office/drawing/2014/main" id="{168AD128-82B7-49A6-91CC-12A2AD91D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5435600" y="3500438"/>
            <a:ext cx="3240088" cy="273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9687" name="Text Box 55">
            <a:extLst>
              <a:ext uri="{FF2B5EF4-FFF2-40B4-BE49-F238E27FC236}">
                <a16:creationId xmlns:a16="http://schemas.microsoft.com/office/drawing/2014/main" id="{CD18A2EE-8B34-4724-8819-3F55A195452A}"/>
              </a:ext>
            </a:extLst>
          </p:cNvPr>
          <p:cNvSpPr txBox="1">
            <a:spLocks noChangeArrowheads="1"/>
          </p:cNvSpPr>
          <p:nvPr/>
        </p:nvSpPr>
        <p:spPr bwMode="auto">
          <a:xfrm>
            <a:off x="684213" y="5876925"/>
            <a:ext cx="4321175" cy="5572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t>显示器几乎都使用该液晶</a:t>
            </a:r>
          </a:p>
        </p:txBody>
      </p:sp>
    </p:spTree>
    <p:extLst>
      <p:ext uri="{BB962C8B-B14F-4D97-AF65-F5344CB8AC3E}">
        <p14:creationId xmlns:p14="http://schemas.microsoft.com/office/powerpoint/2010/main" val="199526720"/>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6E5AB881-803B-4F4B-A89E-7D5A3E35433E}"/>
              </a:ext>
            </a:extLst>
          </p:cNvPr>
          <p:cNvSpPr>
            <a:spLocks noGrp="1"/>
          </p:cNvSpPr>
          <p:nvPr>
            <p:ph type="sldNum" sz="quarter" idx="12"/>
          </p:nvPr>
        </p:nvSpPr>
        <p:spPr/>
        <p:txBody>
          <a:bodyPr/>
          <a:lstStyle/>
          <a:p>
            <a:fld id="{C632C20E-AC74-4401-B260-31CC484F6C21}" type="slidenum">
              <a:rPr lang="en-US" altLang="zh-CN"/>
              <a:pPr/>
              <a:t>143</a:t>
            </a:fld>
            <a:endParaRPr lang="en-US" altLang="zh-CN"/>
          </a:p>
        </p:txBody>
      </p:sp>
      <p:sp>
        <p:nvSpPr>
          <p:cNvPr id="710658" name="Text Box 2">
            <a:extLst>
              <a:ext uri="{FF2B5EF4-FFF2-40B4-BE49-F238E27FC236}">
                <a16:creationId xmlns:a16="http://schemas.microsoft.com/office/drawing/2014/main" id="{BFB84D3F-FB29-4FDF-807A-290F23849D06}"/>
              </a:ext>
            </a:extLst>
          </p:cNvPr>
          <p:cNvSpPr txBox="1">
            <a:spLocks noChangeArrowheads="1"/>
          </p:cNvSpPr>
          <p:nvPr/>
        </p:nvSpPr>
        <p:spPr bwMode="auto">
          <a:xfrm>
            <a:off x="539750" y="1773238"/>
            <a:ext cx="4176713" cy="24161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latin typeface="Times New Roman" panose="02020603050405020304" pitchFamily="18" charset="0"/>
              </a:rPr>
              <a:t>除沿</a:t>
            </a:r>
            <a:r>
              <a:rPr lang="zh-CN" altLang="zh-CN" sz="2400">
                <a:latin typeface="Times New Roman" panose="02020603050405020304" pitchFamily="18" charset="0"/>
              </a:rPr>
              <a:t>取向方向有序</a:t>
            </a:r>
            <a:r>
              <a:rPr lang="zh-CN" altLang="en-US" sz="2400">
                <a:latin typeface="Times New Roman" panose="02020603050405020304" pitchFamily="18" charset="0"/>
              </a:rPr>
              <a:t>外，还沿某一方向的</a:t>
            </a:r>
            <a:r>
              <a:rPr kumimoji="0" lang="zh-CN" altLang="en-US" sz="2400"/>
              <a:t>平移有序，从而形成层状结构。各层内</a:t>
            </a:r>
            <a:r>
              <a:rPr lang="zh-CN" altLang="en-US" sz="2400"/>
              <a:t>分子只能在本</a:t>
            </a:r>
            <a:r>
              <a:rPr lang="zh-CN" altLang="zh-CN" sz="2400">
                <a:latin typeface="Times New Roman" panose="02020603050405020304" pitchFamily="18" charset="0"/>
              </a:rPr>
              <a:t>层</a:t>
            </a:r>
            <a:r>
              <a:rPr lang="zh-CN" altLang="en-US" sz="2400">
                <a:latin typeface="Times New Roman" panose="02020603050405020304" pitchFamily="18" charset="0"/>
              </a:rPr>
              <a:t>内活动，</a:t>
            </a:r>
            <a:r>
              <a:rPr lang="zh-CN" altLang="en-US" sz="2400">
                <a:solidFill>
                  <a:srgbClr val="FF0000"/>
                </a:solidFill>
              </a:rPr>
              <a:t>二</a:t>
            </a:r>
            <a:r>
              <a:rPr lang="zh-CN" altLang="zh-CN" sz="2400">
                <a:solidFill>
                  <a:srgbClr val="FF0000"/>
                </a:solidFill>
              </a:rPr>
              <a:t>维有序</a:t>
            </a:r>
            <a:r>
              <a:rPr lang="zh-CN" altLang="en-US" sz="2400"/>
              <a:t>性</a:t>
            </a:r>
            <a:r>
              <a:rPr lang="zh-CN" altLang="en-US" sz="2400">
                <a:latin typeface="Times New Roman" panose="02020603050405020304" pitchFamily="18" charset="0"/>
              </a:rPr>
              <a:t>（</a:t>
            </a:r>
            <a:r>
              <a:rPr lang="zh-CN" altLang="en-US" sz="2400">
                <a:solidFill>
                  <a:srgbClr val="FF0000"/>
                </a:solidFill>
              </a:rPr>
              <a:t>有方向序和位置序</a:t>
            </a:r>
            <a:r>
              <a:rPr lang="zh-CN" altLang="en-US" sz="2400"/>
              <a:t>）</a:t>
            </a:r>
          </a:p>
        </p:txBody>
      </p:sp>
      <p:sp>
        <p:nvSpPr>
          <p:cNvPr id="710661" name="Rectangle 5">
            <a:extLst>
              <a:ext uri="{FF2B5EF4-FFF2-40B4-BE49-F238E27FC236}">
                <a16:creationId xmlns:a16="http://schemas.microsoft.com/office/drawing/2014/main" id="{138F9A7B-DAA5-4A71-BF56-1729DBDE6E25}"/>
              </a:ext>
            </a:extLst>
          </p:cNvPr>
          <p:cNvSpPr>
            <a:spLocks noChangeArrowheads="1"/>
          </p:cNvSpPr>
          <p:nvPr/>
        </p:nvSpPr>
        <p:spPr bwMode="auto">
          <a:xfrm>
            <a:off x="323850" y="765175"/>
            <a:ext cx="8424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dirty="0">
                <a:solidFill>
                  <a:srgbClr val="FF0000"/>
                </a:solidFill>
              </a:rPr>
              <a:t>一维平移有序（层状液晶）</a:t>
            </a:r>
            <a:r>
              <a:rPr kumimoji="0" lang="en-US" altLang="zh-CN" sz="2800" dirty="0">
                <a:solidFill>
                  <a:srgbClr val="FF0000"/>
                </a:solidFill>
              </a:rPr>
              <a:t>--</a:t>
            </a:r>
            <a:r>
              <a:rPr lang="zh-CN" altLang="en-US" sz="2800" dirty="0">
                <a:solidFill>
                  <a:srgbClr val="FF0000"/>
                </a:solidFill>
              </a:rPr>
              <a:t>近晶相（</a:t>
            </a:r>
            <a:r>
              <a:rPr lang="en-US" altLang="zh-CN" sz="2800" dirty="0">
                <a:solidFill>
                  <a:srgbClr val="FF0000"/>
                </a:solidFill>
              </a:rPr>
              <a:t>S</a:t>
            </a:r>
            <a:r>
              <a:rPr lang="zh-CN" altLang="en-US" sz="2800" dirty="0">
                <a:solidFill>
                  <a:srgbClr val="FF0000"/>
                </a:solidFill>
              </a:rPr>
              <a:t>相）</a:t>
            </a:r>
          </a:p>
        </p:txBody>
      </p:sp>
      <p:pic>
        <p:nvPicPr>
          <p:cNvPr id="710663" name="Picture 7">
            <a:extLst>
              <a:ext uri="{FF2B5EF4-FFF2-40B4-BE49-F238E27FC236}">
                <a16:creationId xmlns:a16="http://schemas.microsoft.com/office/drawing/2014/main" id="{23F6108C-58B7-4203-82BC-778B2501C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5003800" y="1628775"/>
            <a:ext cx="3363913"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0664" name="Rectangle 8">
            <a:extLst>
              <a:ext uri="{FF2B5EF4-FFF2-40B4-BE49-F238E27FC236}">
                <a16:creationId xmlns:a16="http://schemas.microsoft.com/office/drawing/2014/main" id="{FBD97F8C-8B34-4DE3-A6B2-5D8164D3DA69}"/>
              </a:ext>
            </a:extLst>
          </p:cNvPr>
          <p:cNvSpPr>
            <a:spLocks noChangeArrowheads="1"/>
          </p:cNvSpPr>
          <p:nvPr/>
        </p:nvSpPr>
        <p:spPr bwMode="blackWhite">
          <a:xfrm>
            <a:off x="539750" y="4797425"/>
            <a:ext cx="8137525" cy="4984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近晶</a:t>
            </a:r>
            <a:r>
              <a:rPr lang="en-US" altLang="zh-CN" sz="2400"/>
              <a:t>A</a:t>
            </a:r>
            <a:r>
              <a:rPr lang="zh-CN" altLang="en-US" sz="2400"/>
              <a:t>（</a:t>
            </a:r>
            <a:r>
              <a:rPr lang="en-US" altLang="zh-CN" sz="2400"/>
              <a:t>S</a:t>
            </a:r>
            <a:r>
              <a:rPr lang="en-US" altLang="zh-CN" sz="2400" baseline="-25000"/>
              <a:t>A</a:t>
            </a:r>
            <a:r>
              <a:rPr lang="zh-CN" altLang="en-US" sz="2400"/>
              <a:t>）相，分子倾向于垂直层面排列，光学上是单轴</a:t>
            </a:r>
          </a:p>
        </p:txBody>
      </p:sp>
      <p:sp>
        <p:nvSpPr>
          <p:cNvPr id="710665" name="Rectangle 9">
            <a:extLst>
              <a:ext uri="{FF2B5EF4-FFF2-40B4-BE49-F238E27FC236}">
                <a16:creationId xmlns:a16="http://schemas.microsoft.com/office/drawing/2014/main" id="{CD393B72-C7E4-47CD-96A5-EC3AD09C3127}"/>
              </a:ext>
            </a:extLst>
          </p:cNvPr>
          <p:cNvSpPr>
            <a:spLocks noChangeArrowheads="1"/>
          </p:cNvSpPr>
          <p:nvPr/>
        </p:nvSpPr>
        <p:spPr bwMode="blackWhite">
          <a:xfrm>
            <a:off x="539750" y="5589588"/>
            <a:ext cx="8137525" cy="4984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近晶</a:t>
            </a:r>
            <a:r>
              <a:rPr lang="en-US" altLang="zh-CN" sz="2400"/>
              <a:t>C</a:t>
            </a:r>
            <a:r>
              <a:rPr lang="zh-CN" altLang="en-US" sz="2400"/>
              <a:t>（</a:t>
            </a:r>
            <a:r>
              <a:rPr lang="en-US" altLang="zh-CN" sz="2400"/>
              <a:t>S</a:t>
            </a:r>
            <a:r>
              <a:rPr lang="en-US" altLang="zh-CN" sz="2400" baseline="-25000"/>
              <a:t>C</a:t>
            </a:r>
            <a:r>
              <a:rPr lang="zh-CN" altLang="en-US" sz="2400"/>
              <a:t>）相，分子与层法线有一角度，光学上是双轴</a:t>
            </a:r>
          </a:p>
        </p:txBody>
      </p:sp>
    </p:spTree>
    <p:extLst>
      <p:ext uri="{BB962C8B-B14F-4D97-AF65-F5344CB8AC3E}">
        <p14:creationId xmlns:p14="http://schemas.microsoft.com/office/powerpoint/2010/main" val="360482286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9A14F7C1-F217-4551-B8EE-FC480A54F1D4}"/>
              </a:ext>
            </a:extLst>
          </p:cNvPr>
          <p:cNvSpPr>
            <a:spLocks noGrp="1"/>
          </p:cNvSpPr>
          <p:nvPr>
            <p:ph type="sldNum" sz="quarter" idx="12"/>
          </p:nvPr>
        </p:nvSpPr>
        <p:spPr/>
        <p:txBody>
          <a:bodyPr/>
          <a:lstStyle/>
          <a:p>
            <a:fld id="{898613CF-806A-44B5-949E-C90FE612709D}" type="slidenum">
              <a:rPr lang="en-US" altLang="zh-CN"/>
              <a:pPr/>
              <a:t>144</a:t>
            </a:fld>
            <a:endParaRPr lang="en-US" altLang="zh-CN"/>
          </a:p>
        </p:txBody>
      </p:sp>
      <p:sp>
        <p:nvSpPr>
          <p:cNvPr id="711682" name="Text Box 2">
            <a:extLst>
              <a:ext uri="{FF2B5EF4-FFF2-40B4-BE49-F238E27FC236}">
                <a16:creationId xmlns:a16="http://schemas.microsoft.com/office/drawing/2014/main" id="{F8230B4D-5BA5-462F-9127-2C02A4E32FB4}"/>
              </a:ext>
            </a:extLst>
          </p:cNvPr>
          <p:cNvSpPr txBox="1">
            <a:spLocks noChangeArrowheads="1"/>
          </p:cNvSpPr>
          <p:nvPr/>
        </p:nvSpPr>
        <p:spPr bwMode="auto">
          <a:xfrm>
            <a:off x="468313" y="1412875"/>
            <a:ext cx="7848600" cy="581762"/>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800" dirty="0">
                <a:latin typeface="Times New Roman" panose="02020603050405020304" pitchFamily="18" charset="0"/>
              </a:rPr>
              <a:t>包括</a:t>
            </a:r>
            <a:r>
              <a:rPr lang="zh-CN" altLang="en-US" sz="2800" dirty="0">
                <a:solidFill>
                  <a:srgbClr val="FF0000"/>
                </a:solidFill>
                <a:latin typeface="Times New Roman" panose="02020603050405020304" pitchFamily="18" charset="0"/>
              </a:rPr>
              <a:t>胆甾相</a:t>
            </a:r>
            <a:r>
              <a:rPr lang="en-US" altLang="zh-CN" sz="2800" dirty="0">
                <a:solidFill>
                  <a:srgbClr val="FF0000"/>
                </a:solidFill>
              </a:rPr>
              <a:t>C</a:t>
            </a:r>
            <a:r>
              <a:rPr lang="en-US" altLang="zh-CN" sz="2800" baseline="-25000" dirty="0">
                <a:solidFill>
                  <a:srgbClr val="FF0000"/>
                </a:solidFill>
              </a:rPr>
              <a:t>h</a:t>
            </a:r>
            <a:r>
              <a:rPr lang="zh-CN" altLang="en-US" sz="2800" dirty="0"/>
              <a:t>和</a:t>
            </a:r>
            <a:r>
              <a:rPr kumimoji="0" lang="zh-CN" altLang="en-US" sz="2800" dirty="0">
                <a:solidFill>
                  <a:srgbClr val="0000FF"/>
                </a:solidFill>
              </a:rPr>
              <a:t>手征性</a:t>
            </a:r>
            <a:r>
              <a:rPr lang="zh-CN" altLang="en-US" sz="2800" dirty="0">
                <a:solidFill>
                  <a:srgbClr val="0000FF"/>
                </a:solidFill>
              </a:rPr>
              <a:t>近晶相， </a:t>
            </a:r>
            <a:r>
              <a:rPr lang="zh-CN" altLang="en-US" sz="2800" dirty="0">
                <a:solidFill>
                  <a:srgbClr val="FF0000"/>
                </a:solidFill>
              </a:rPr>
              <a:t>二</a:t>
            </a:r>
            <a:r>
              <a:rPr lang="zh-CN" altLang="zh-CN" sz="2800" dirty="0">
                <a:solidFill>
                  <a:srgbClr val="FF0000"/>
                </a:solidFill>
              </a:rPr>
              <a:t>维有序</a:t>
            </a:r>
            <a:r>
              <a:rPr lang="zh-CN" altLang="en-US" sz="2800" dirty="0"/>
              <a:t>性</a:t>
            </a:r>
          </a:p>
        </p:txBody>
      </p:sp>
      <p:sp>
        <p:nvSpPr>
          <p:cNvPr id="711683" name="Rectangle 3">
            <a:extLst>
              <a:ext uri="{FF2B5EF4-FFF2-40B4-BE49-F238E27FC236}">
                <a16:creationId xmlns:a16="http://schemas.microsoft.com/office/drawing/2014/main" id="{C9E80118-03C6-4D36-A45E-B4B806501376}"/>
              </a:ext>
            </a:extLst>
          </p:cNvPr>
          <p:cNvSpPr>
            <a:spLocks noChangeArrowheads="1"/>
          </p:cNvSpPr>
          <p:nvPr/>
        </p:nvSpPr>
        <p:spPr bwMode="auto">
          <a:xfrm>
            <a:off x="395288" y="549275"/>
            <a:ext cx="6911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手征性液晶</a:t>
            </a:r>
            <a:r>
              <a:rPr kumimoji="0" lang="en-US" altLang="zh-CN" sz="3200" dirty="0">
                <a:solidFill>
                  <a:srgbClr val="FF0000"/>
                </a:solidFill>
              </a:rPr>
              <a:t>-</a:t>
            </a:r>
            <a:r>
              <a:rPr kumimoji="0" lang="zh-CN" altLang="en-US" sz="3200" dirty="0">
                <a:solidFill>
                  <a:srgbClr val="0000FF"/>
                </a:solidFill>
              </a:rPr>
              <a:t>含不对称碳原子</a:t>
            </a:r>
            <a:endParaRPr lang="zh-CN" altLang="en-US" sz="3200" dirty="0">
              <a:solidFill>
                <a:srgbClr val="0000FF"/>
              </a:solidFill>
            </a:endParaRPr>
          </a:p>
        </p:txBody>
      </p:sp>
      <p:sp>
        <p:nvSpPr>
          <p:cNvPr id="711685" name="Rectangle 5">
            <a:extLst>
              <a:ext uri="{FF2B5EF4-FFF2-40B4-BE49-F238E27FC236}">
                <a16:creationId xmlns:a16="http://schemas.microsoft.com/office/drawing/2014/main" id="{731A130E-D6FD-4CDA-A2E0-3538E3EBE2B0}"/>
              </a:ext>
            </a:extLst>
          </p:cNvPr>
          <p:cNvSpPr>
            <a:spLocks noChangeArrowheads="1"/>
          </p:cNvSpPr>
          <p:nvPr/>
        </p:nvSpPr>
        <p:spPr bwMode="blackWhite">
          <a:xfrm>
            <a:off x="468313" y="2276475"/>
            <a:ext cx="5759450" cy="19589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胆甾型液晶是分子层重叠形成的，每一分子层内分子统一取向，而每一分子层内分子的取向又绕着与分子层垂直的轴逐次扭转一定的角度（扭转的</a:t>
            </a:r>
            <a:r>
              <a:rPr lang="zh-CN" altLang="zh-CN" sz="2400"/>
              <a:t>向列</a:t>
            </a:r>
            <a:r>
              <a:rPr lang="zh-CN" altLang="en-US" sz="2400"/>
              <a:t>型）。扭转角为</a:t>
            </a:r>
            <a:r>
              <a:rPr lang="en-US" altLang="zh-CN" sz="2400"/>
              <a:t>360°</a:t>
            </a:r>
            <a:r>
              <a:rPr lang="zh-CN" altLang="en-US" sz="2400"/>
              <a:t>时的距离，称为螺距 </a:t>
            </a:r>
          </a:p>
        </p:txBody>
      </p:sp>
      <p:sp>
        <p:nvSpPr>
          <p:cNvPr id="711686" name="Rectangle 6">
            <a:extLst>
              <a:ext uri="{FF2B5EF4-FFF2-40B4-BE49-F238E27FC236}">
                <a16:creationId xmlns:a16="http://schemas.microsoft.com/office/drawing/2014/main" id="{41517EE8-7DCC-4282-96CC-39880FF249C7}"/>
              </a:ext>
            </a:extLst>
          </p:cNvPr>
          <p:cNvSpPr>
            <a:spLocks noChangeArrowheads="1"/>
          </p:cNvSpPr>
          <p:nvPr/>
        </p:nvSpPr>
        <p:spPr bwMode="blackWhite">
          <a:xfrm>
            <a:off x="468313" y="4437063"/>
            <a:ext cx="8353425" cy="19589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t>由于液晶中扭转的分子层的作用，当白色光经过胆甾型液晶时，反射光发生色散，透射光发生偏振旋转，使其具有彩虹般的颜色。</a:t>
            </a:r>
            <a:r>
              <a:rPr kumimoji="0" lang="zh-CN" altLang="en-US" sz="2400" dirty="0">
                <a:solidFill>
                  <a:srgbClr val="FF0000"/>
                </a:solidFill>
              </a:rPr>
              <a:t>这种颜色会由于温度的微小变化和某些痕量元素的存在而变化。利用这种特性，小分子胆甾型液晶已成功地用于测定精密温度和对某些化学药品痕量的检测。</a:t>
            </a:r>
          </a:p>
        </p:txBody>
      </p:sp>
      <p:pic>
        <p:nvPicPr>
          <p:cNvPr id="711690" name="Picture 10">
            <a:extLst>
              <a:ext uri="{FF2B5EF4-FFF2-40B4-BE49-F238E27FC236}">
                <a16:creationId xmlns:a16="http://schemas.microsoft.com/office/drawing/2014/main" id="{2E2F5144-DE76-4179-924B-6294E2FF9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2349500"/>
            <a:ext cx="2305050" cy="144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3720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FD0A479F-183A-4B54-B1FD-22A0353FCBAC}"/>
              </a:ext>
            </a:extLst>
          </p:cNvPr>
          <p:cNvSpPr>
            <a:spLocks noGrp="1"/>
          </p:cNvSpPr>
          <p:nvPr>
            <p:ph type="sldNum" sz="quarter" idx="12"/>
          </p:nvPr>
        </p:nvSpPr>
        <p:spPr/>
        <p:txBody>
          <a:bodyPr/>
          <a:lstStyle/>
          <a:p>
            <a:fld id="{EECD0181-5FA6-400A-AD69-E9377F8104A2}" type="slidenum">
              <a:rPr lang="en-US" altLang="zh-CN"/>
              <a:pPr/>
              <a:t>145</a:t>
            </a:fld>
            <a:endParaRPr lang="en-US" altLang="zh-CN"/>
          </a:p>
        </p:txBody>
      </p:sp>
      <p:sp>
        <p:nvSpPr>
          <p:cNvPr id="712706" name="Text Box 2">
            <a:extLst>
              <a:ext uri="{FF2B5EF4-FFF2-40B4-BE49-F238E27FC236}">
                <a16:creationId xmlns:a16="http://schemas.microsoft.com/office/drawing/2014/main" id="{5A51134B-A6E5-4994-8B87-9A2131FFBE79}"/>
              </a:ext>
            </a:extLst>
          </p:cNvPr>
          <p:cNvSpPr txBox="1">
            <a:spLocks noChangeArrowheads="1"/>
          </p:cNvSpPr>
          <p:nvPr/>
        </p:nvSpPr>
        <p:spPr bwMode="auto">
          <a:xfrm>
            <a:off x="468313" y="1557338"/>
            <a:ext cx="8135937" cy="10445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400"/>
              <a:t>构成上面三种液晶的分子其刚性部分均呈长棒型，还有一类液晶是由刚性部分呈</a:t>
            </a:r>
            <a:r>
              <a:rPr kumimoji="0" lang="zh-CN" altLang="en-US" sz="2400">
                <a:solidFill>
                  <a:srgbClr val="FF0000"/>
                </a:solidFill>
              </a:rPr>
              <a:t>盘型的分子</a:t>
            </a:r>
            <a:r>
              <a:rPr kumimoji="0" lang="zh-CN" altLang="en-US" sz="2400"/>
              <a:t>形成。</a:t>
            </a:r>
          </a:p>
        </p:txBody>
      </p:sp>
      <p:sp>
        <p:nvSpPr>
          <p:cNvPr id="712707" name="Rectangle 3">
            <a:extLst>
              <a:ext uri="{FF2B5EF4-FFF2-40B4-BE49-F238E27FC236}">
                <a16:creationId xmlns:a16="http://schemas.microsoft.com/office/drawing/2014/main" id="{F2EEFEBB-88A6-492B-A591-0140FD3BF91B}"/>
              </a:ext>
            </a:extLst>
          </p:cNvPr>
          <p:cNvSpPr>
            <a:spLocks noChangeArrowheads="1"/>
          </p:cNvSpPr>
          <p:nvPr/>
        </p:nvSpPr>
        <p:spPr bwMode="auto">
          <a:xfrm>
            <a:off x="323850" y="765175"/>
            <a:ext cx="6911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盘状液晶相</a:t>
            </a:r>
            <a:endParaRPr kumimoji="0" lang="zh-CN" altLang="en-US" sz="3200" dirty="0">
              <a:solidFill>
                <a:srgbClr val="0000FF"/>
              </a:solidFill>
            </a:endParaRPr>
          </a:p>
        </p:txBody>
      </p:sp>
      <p:pic>
        <p:nvPicPr>
          <p:cNvPr id="712711" name="Picture 7">
            <a:extLst>
              <a:ext uri="{FF2B5EF4-FFF2-40B4-BE49-F238E27FC236}">
                <a16:creationId xmlns:a16="http://schemas.microsoft.com/office/drawing/2014/main" id="{ED21C50B-23C5-48CF-94BF-2C305D3F1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1979613" y="2708275"/>
            <a:ext cx="4770437"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610193"/>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7E10F9F9-2028-4331-93CB-796DFA01934B}"/>
              </a:ext>
            </a:extLst>
          </p:cNvPr>
          <p:cNvSpPr>
            <a:spLocks noGrp="1"/>
          </p:cNvSpPr>
          <p:nvPr>
            <p:ph type="sldNum" sz="quarter" idx="12"/>
          </p:nvPr>
        </p:nvSpPr>
        <p:spPr/>
        <p:txBody>
          <a:bodyPr/>
          <a:lstStyle/>
          <a:p>
            <a:fld id="{A1980D1E-E853-4049-A1F9-E326FC50910D}" type="slidenum">
              <a:rPr lang="en-US" altLang="zh-CN"/>
              <a:pPr/>
              <a:t>146</a:t>
            </a:fld>
            <a:endParaRPr lang="en-US" altLang="zh-CN"/>
          </a:p>
        </p:txBody>
      </p:sp>
      <p:sp>
        <p:nvSpPr>
          <p:cNvPr id="713730" name="Text Box 2">
            <a:extLst>
              <a:ext uri="{FF2B5EF4-FFF2-40B4-BE49-F238E27FC236}">
                <a16:creationId xmlns:a16="http://schemas.microsoft.com/office/drawing/2014/main" id="{4625C9F9-77B3-42B8-92FB-57F058DAD14D}"/>
              </a:ext>
            </a:extLst>
          </p:cNvPr>
          <p:cNvSpPr txBox="1">
            <a:spLocks noChangeArrowheads="1"/>
          </p:cNvSpPr>
          <p:nvPr/>
        </p:nvSpPr>
        <p:spPr bwMode="auto">
          <a:xfrm>
            <a:off x="468313" y="1557338"/>
            <a:ext cx="8135937" cy="1668462"/>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0" lang="zh-CN" altLang="en-US" sz="2800" dirty="0"/>
              <a:t>一种物质不一定只有一种液晶态，随着温度的升高，可以从一种液晶态转变为另一种液晶态，一般情况下，由较高的有序态转变为较低的有序态。</a:t>
            </a:r>
          </a:p>
        </p:txBody>
      </p:sp>
      <p:sp>
        <p:nvSpPr>
          <p:cNvPr id="713733" name="Text Box 5">
            <a:extLst>
              <a:ext uri="{FF2B5EF4-FFF2-40B4-BE49-F238E27FC236}">
                <a16:creationId xmlns:a16="http://schemas.microsoft.com/office/drawing/2014/main" id="{582F485D-3099-4320-9433-673FDAF93650}"/>
              </a:ext>
            </a:extLst>
          </p:cNvPr>
          <p:cNvSpPr txBox="1">
            <a:spLocks noChangeArrowheads="1"/>
          </p:cNvSpPr>
          <p:nvPr/>
        </p:nvSpPr>
        <p:spPr bwMode="auto">
          <a:xfrm>
            <a:off x="539750" y="3573463"/>
            <a:ext cx="7993063" cy="620712"/>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800"/>
              <a:t>结晶</a:t>
            </a:r>
            <a:r>
              <a:rPr kumimoji="0" lang="zh-CN" altLang="en-US" sz="2800">
                <a:latin typeface="Arial" panose="020B0604020202020204" pitchFamily="34" charset="0"/>
              </a:rPr>
              <a:t> </a:t>
            </a:r>
            <a:r>
              <a:rPr kumimoji="0" lang="zh-CN" altLang="en-US" sz="2800"/>
              <a:t>→</a:t>
            </a:r>
            <a:r>
              <a:rPr kumimoji="0" lang="zh-CN" altLang="en-US" sz="2800">
                <a:latin typeface="Arial" panose="020B0604020202020204" pitchFamily="34" charset="0"/>
              </a:rPr>
              <a:t> </a:t>
            </a:r>
            <a:r>
              <a:rPr kumimoji="0" lang="zh-CN" altLang="en-US" sz="2800"/>
              <a:t>近晶型→ 向列型→各向同性液体</a:t>
            </a:r>
          </a:p>
        </p:txBody>
      </p:sp>
      <p:sp>
        <p:nvSpPr>
          <p:cNvPr id="713734" name="Text Box 6">
            <a:extLst>
              <a:ext uri="{FF2B5EF4-FFF2-40B4-BE49-F238E27FC236}">
                <a16:creationId xmlns:a16="http://schemas.microsoft.com/office/drawing/2014/main" id="{A54D4456-EEF3-476E-9B42-B8839FB6954D}"/>
              </a:ext>
            </a:extLst>
          </p:cNvPr>
          <p:cNvSpPr txBox="1">
            <a:spLocks noChangeArrowheads="1"/>
          </p:cNvSpPr>
          <p:nvPr/>
        </p:nvSpPr>
        <p:spPr bwMode="auto">
          <a:xfrm>
            <a:off x="539750" y="4797425"/>
            <a:ext cx="7993063" cy="620713"/>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800"/>
              <a:t>或结晶→ 近晶型→ 胆甾型→ 各向同性液体</a:t>
            </a:r>
            <a:endParaRPr kumimoji="0" lang="zh-CN" altLang="en-US" sz="2400"/>
          </a:p>
        </p:txBody>
      </p:sp>
    </p:spTree>
    <p:extLst>
      <p:ext uri="{BB962C8B-B14F-4D97-AF65-F5344CB8AC3E}">
        <p14:creationId xmlns:p14="http://schemas.microsoft.com/office/powerpoint/2010/main" val="8571655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67999EB0-B44C-4E52-A035-0AC2463F3B00}"/>
              </a:ext>
            </a:extLst>
          </p:cNvPr>
          <p:cNvSpPr>
            <a:spLocks noGrp="1"/>
          </p:cNvSpPr>
          <p:nvPr>
            <p:ph type="sldNum" sz="quarter" idx="12"/>
          </p:nvPr>
        </p:nvSpPr>
        <p:spPr/>
        <p:txBody>
          <a:bodyPr/>
          <a:lstStyle/>
          <a:p>
            <a:fld id="{8AF4001A-F219-492B-9F64-7B66CCC864ED}" type="slidenum">
              <a:rPr lang="en-US" altLang="zh-CN"/>
              <a:pPr/>
              <a:t>147</a:t>
            </a:fld>
            <a:endParaRPr lang="en-US" altLang="zh-CN"/>
          </a:p>
        </p:txBody>
      </p:sp>
      <p:sp>
        <p:nvSpPr>
          <p:cNvPr id="714754" name="Text Box 2">
            <a:extLst>
              <a:ext uri="{FF2B5EF4-FFF2-40B4-BE49-F238E27FC236}">
                <a16:creationId xmlns:a16="http://schemas.microsoft.com/office/drawing/2014/main" id="{B110EB6D-3FE3-42EC-BE29-C5138B3BA68E}"/>
              </a:ext>
            </a:extLst>
          </p:cNvPr>
          <p:cNvSpPr txBox="1">
            <a:spLocks noChangeArrowheads="1"/>
          </p:cNvSpPr>
          <p:nvPr/>
        </p:nvSpPr>
        <p:spPr bwMode="auto">
          <a:xfrm>
            <a:off x="539750" y="2492375"/>
            <a:ext cx="8135938" cy="11176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pPr>
            <a:r>
              <a:rPr kumimoji="0" lang="zh-CN" altLang="en-US" sz="2400"/>
              <a:t>完全刚性的高分子，熔点很高，通常不出现热致</a:t>
            </a:r>
            <a:r>
              <a:rPr lang="zh-CN" altLang="en-US" sz="2400"/>
              <a:t>液晶，而可以在适当溶剂中形成</a:t>
            </a:r>
            <a:r>
              <a:rPr kumimoji="0" lang="zh-CN" altLang="en-US" sz="2400"/>
              <a:t>溶致液晶</a:t>
            </a:r>
            <a:endParaRPr lang="zh-CN" altLang="en-US" sz="2400"/>
          </a:p>
        </p:txBody>
      </p:sp>
      <p:sp>
        <p:nvSpPr>
          <p:cNvPr id="714755" name="Rectangle 3">
            <a:extLst>
              <a:ext uri="{FF2B5EF4-FFF2-40B4-BE49-F238E27FC236}">
                <a16:creationId xmlns:a16="http://schemas.microsoft.com/office/drawing/2014/main" id="{D5393EFC-B5DA-4475-8C7A-EF7764E728B0}"/>
              </a:ext>
            </a:extLst>
          </p:cNvPr>
          <p:cNvSpPr>
            <a:spLocks noChangeArrowheads="1"/>
          </p:cNvSpPr>
          <p:nvPr/>
        </p:nvSpPr>
        <p:spPr bwMode="auto">
          <a:xfrm>
            <a:off x="323850" y="765175"/>
            <a:ext cx="6911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高分子结构对液晶行为的影响</a:t>
            </a:r>
            <a:endParaRPr kumimoji="0" lang="zh-CN" altLang="en-US" sz="3200" dirty="0">
              <a:solidFill>
                <a:srgbClr val="0000FF"/>
              </a:solidFill>
            </a:endParaRPr>
          </a:p>
        </p:txBody>
      </p:sp>
      <p:sp>
        <p:nvSpPr>
          <p:cNvPr id="714757" name="Rectangle 5">
            <a:extLst>
              <a:ext uri="{FF2B5EF4-FFF2-40B4-BE49-F238E27FC236}">
                <a16:creationId xmlns:a16="http://schemas.microsoft.com/office/drawing/2014/main" id="{F5E2CC43-FD61-4506-9514-9953D01A9A89}"/>
              </a:ext>
            </a:extLst>
          </p:cNvPr>
          <p:cNvSpPr>
            <a:spLocks noChangeArrowheads="1"/>
          </p:cNvSpPr>
          <p:nvPr/>
        </p:nvSpPr>
        <p:spPr bwMode="blackWhite">
          <a:xfrm>
            <a:off x="611188" y="1647825"/>
            <a:ext cx="3935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FF0000"/>
                </a:solidFill>
              </a:rPr>
              <a:t>（</a:t>
            </a:r>
            <a:r>
              <a:rPr kumimoji="0" lang="en-US" altLang="zh-CN" sz="2800">
                <a:solidFill>
                  <a:srgbClr val="FF0000"/>
                </a:solidFill>
              </a:rPr>
              <a:t>1</a:t>
            </a:r>
            <a:r>
              <a:rPr kumimoji="0" lang="zh-CN" altLang="en-US" sz="2800">
                <a:solidFill>
                  <a:srgbClr val="FF0000"/>
                </a:solidFill>
              </a:rPr>
              <a:t>）主链型液晶高分子</a:t>
            </a:r>
          </a:p>
        </p:txBody>
      </p:sp>
      <p:pic>
        <p:nvPicPr>
          <p:cNvPr id="714759" name="Picture 7">
            <a:extLst>
              <a:ext uri="{FF2B5EF4-FFF2-40B4-BE49-F238E27FC236}">
                <a16:creationId xmlns:a16="http://schemas.microsoft.com/office/drawing/2014/main" id="{C720848F-DEAD-475E-BEE3-E74CA2B53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4941888"/>
            <a:ext cx="3000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714760" name="Picture 8">
            <a:extLst>
              <a:ext uri="{FF2B5EF4-FFF2-40B4-BE49-F238E27FC236}">
                <a16:creationId xmlns:a16="http://schemas.microsoft.com/office/drawing/2014/main" id="{4FD65719-F65A-427C-9CE3-3A7785CB0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3141663"/>
            <a:ext cx="2762250" cy="333375"/>
          </a:xfrm>
          <a:prstGeom prst="rect">
            <a:avLst/>
          </a:prstGeom>
          <a:noFill/>
          <a:extLst>
            <a:ext uri="{909E8E84-426E-40DD-AFC4-6F175D3DCCD1}">
              <a14:hiddenFill xmlns:a14="http://schemas.microsoft.com/office/drawing/2010/main">
                <a:solidFill>
                  <a:srgbClr val="FFFFFF"/>
                </a:solidFill>
              </a14:hiddenFill>
            </a:ext>
          </a:extLst>
        </p:spPr>
      </p:pic>
      <p:sp>
        <p:nvSpPr>
          <p:cNvPr id="714761" name="Text Box 9">
            <a:extLst>
              <a:ext uri="{FF2B5EF4-FFF2-40B4-BE49-F238E27FC236}">
                <a16:creationId xmlns:a16="http://schemas.microsoft.com/office/drawing/2014/main" id="{272A1356-1079-43C3-8149-6FF84FEFCEBD}"/>
              </a:ext>
            </a:extLst>
          </p:cNvPr>
          <p:cNvSpPr txBox="1">
            <a:spLocks noChangeArrowheads="1"/>
          </p:cNvSpPr>
          <p:nvPr/>
        </p:nvSpPr>
        <p:spPr bwMode="auto">
          <a:xfrm>
            <a:off x="539750" y="3933825"/>
            <a:ext cx="8135938" cy="16113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pPr>
            <a:r>
              <a:rPr kumimoji="0" lang="zh-CN" altLang="en-US" sz="2400"/>
              <a:t>在主链</a:t>
            </a:r>
            <a:r>
              <a:rPr lang="zh-CN" altLang="en-US" sz="2400"/>
              <a:t>液晶基元之间引入柔性链段，增加了链的柔性（</a:t>
            </a:r>
            <a:r>
              <a:rPr kumimoji="0" lang="zh-CN" altLang="en-US" sz="2400"/>
              <a:t>半刚性主链），可能呈现热致</a:t>
            </a:r>
            <a:r>
              <a:rPr lang="zh-CN" altLang="en-US" sz="2400"/>
              <a:t>液晶行为；但柔性链段含量太大，最终会导致不能形成</a:t>
            </a:r>
            <a:r>
              <a:rPr kumimoji="0" lang="zh-CN" altLang="en-US" sz="2400"/>
              <a:t>液晶</a:t>
            </a:r>
          </a:p>
        </p:txBody>
      </p:sp>
    </p:spTree>
    <p:extLst>
      <p:ext uri="{BB962C8B-B14F-4D97-AF65-F5344CB8AC3E}">
        <p14:creationId xmlns:p14="http://schemas.microsoft.com/office/powerpoint/2010/main" val="302236762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a:extLst>
              <a:ext uri="{FF2B5EF4-FFF2-40B4-BE49-F238E27FC236}">
                <a16:creationId xmlns:a16="http://schemas.microsoft.com/office/drawing/2014/main" id="{E0AEA076-834D-495B-92D1-89FE92B1FD63}"/>
              </a:ext>
            </a:extLst>
          </p:cNvPr>
          <p:cNvSpPr>
            <a:spLocks noGrp="1"/>
          </p:cNvSpPr>
          <p:nvPr>
            <p:ph type="sldNum" sz="quarter" idx="12"/>
          </p:nvPr>
        </p:nvSpPr>
        <p:spPr/>
        <p:txBody>
          <a:bodyPr/>
          <a:lstStyle/>
          <a:p>
            <a:fld id="{904040D3-EFFE-41BB-B1D4-921007B204C1}" type="slidenum">
              <a:rPr lang="en-US" altLang="zh-CN"/>
              <a:pPr/>
              <a:t>148</a:t>
            </a:fld>
            <a:endParaRPr lang="en-US" altLang="zh-CN"/>
          </a:p>
        </p:txBody>
      </p:sp>
      <p:sp>
        <p:nvSpPr>
          <p:cNvPr id="715778" name="Text Box 2">
            <a:extLst>
              <a:ext uri="{FF2B5EF4-FFF2-40B4-BE49-F238E27FC236}">
                <a16:creationId xmlns:a16="http://schemas.microsoft.com/office/drawing/2014/main" id="{51D31F73-753D-4FFC-B4D6-9824FDDBA494}"/>
              </a:ext>
            </a:extLst>
          </p:cNvPr>
          <p:cNvSpPr txBox="1">
            <a:spLocks noChangeArrowheads="1"/>
          </p:cNvSpPr>
          <p:nvPr/>
        </p:nvSpPr>
        <p:spPr bwMode="auto">
          <a:xfrm>
            <a:off x="611188" y="2276475"/>
            <a:ext cx="4248150" cy="173672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①</a:t>
            </a:r>
            <a:r>
              <a:rPr lang="zh-CN" altLang="en-US" sz="2400"/>
              <a:t>柔性间隔段；柔性间隔段的引入，可以降低高分子</a:t>
            </a:r>
            <a:r>
              <a:rPr kumimoji="0" lang="zh-CN" altLang="en-US" sz="2400"/>
              <a:t>主链对</a:t>
            </a:r>
            <a:r>
              <a:rPr lang="zh-CN" altLang="en-US" sz="2400"/>
              <a:t>液晶基元排列与取向的限制，有利于液晶的形成与稳定</a:t>
            </a:r>
            <a:endParaRPr kumimoji="0" lang="zh-CN" altLang="en-US" sz="2400"/>
          </a:p>
        </p:txBody>
      </p:sp>
      <p:sp>
        <p:nvSpPr>
          <p:cNvPr id="715779" name="Rectangle 3">
            <a:extLst>
              <a:ext uri="{FF2B5EF4-FFF2-40B4-BE49-F238E27FC236}">
                <a16:creationId xmlns:a16="http://schemas.microsoft.com/office/drawing/2014/main" id="{3320EB62-D05A-4C68-9592-2A9565A223F6}"/>
              </a:ext>
            </a:extLst>
          </p:cNvPr>
          <p:cNvSpPr>
            <a:spLocks noChangeArrowheads="1"/>
          </p:cNvSpPr>
          <p:nvPr/>
        </p:nvSpPr>
        <p:spPr bwMode="auto">
          <a:xfrm>
            <a:off x="323850" y="765175"/>
            <a:ext cx="6911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高分子结构对液晶行为的影响</a:t>
            </a:r>
            <a:endParaRPr kumimoji="0" lang="zh-CN" altLang="en-US" sz="3200" dirty="0">
              <a:solidFill>
                <a:srgbClr val="0000FF"/>
              </a:solidFill>
            </a:endParaRPr>
          </a:p>
        </p:txBody>
      </p:sp>
      <p:sp>
        <p:nvSpPr>
          <p:cNvPr id="715780" name="Rectangle 4">
            <a:extLst>
              <a:ext uri="{FF2B5EF4-FFF2-40B4-BE49-F238E27FC236}">
                <a16:creationId xmlns:a16="http://schemas.microsoft.com/office/drawing/2014/main" id="{F2614ED5-AEE6-4C20-8AEE-463317A2CA94}"/>
              </a:ext>
            </a:extLst>
          </p:cNvPr>
          <p:cNvSpPr>
            <a:spLocks noChangeArrowheads="1"/>
          </p:cNvSpPr>
          <p:nvPr/>
        </p:nvSpPr>
        <p:spPr bwMode="blackWhite">
          <a:xfrm>
            <a:off x="539750" y="1484313"/>
            <a:ext cx="3935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FF0000"/>
                </a:solidFill>
              </a:rPr>
              <a:t>（</a:t>
            </a:r>
            <a:r>
              <a:rPr kumimoji="0" lang="en-US" altLang="zh-CN" sz="2800">
                <a:solidFill>
                  <a:srgbClr val="FF0000"/>
                </a:solidFill>
              </a:rPr>
              <a:t>2</a:t>
            </a:r>
            <a:r>
              <a:rPr kumimoji="0" lang="zh-CN" altLang="en-US" sz="2800">
                <a:solidFill>
                  <a:srgbClr val="FF0000"/>
                </a:solidFill>
              </a:rPr>
              <a:t>）侧链型液晶高分子</a:t>
            </a:r>
          </a:p>
        </p:txBody>
      </p:sp>
      <p:sp>
        <p:nvSpPr>
          <p:cNvPr id="715783" name="Text Box 7">
            <a:extLst>
              <a:ext uri="{FF2B5EF4-FFF2-40B4-BE49-F238E27FC236}">
                <a16:creationId xmlns:a16="http://schemas.microsoft.com/office/drawing/2014/main" id="{F8ECC415-CF6E-48F7-A1FC-A683D7CBBD0B}"/>
              </a:ext>
            </a:extLst>
          </p:cNvPr>
          <p:cNvSpPr txBox="1">
            <a:spLocks noChangeArrowheads="1"/>
          </p:cNvSpPr>
          <p:nvPr/>
        </p:nvSpPr>
        <p:spPr bwMode="auto">
          <a:xfrm>
            <a:off x="611188" y="4292600"/>
            <a:ext cx="8135937" cy="9334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②</a:t>
            </a:r>
            <a:r>
              <a:rPr kumimoji="0" lang="zh-CN" altLang="en-US" sz="2400"/>
              <a:t>主链；主链</a:t>
            </a:r>
            <a:r>
              <a:rPr lang="zh-CN" altLang="en-US" sz="2400"/>
              <a:t>柔性影响液晶的稳定性。通常</a:t>
            </a:r>
            <a:r>
              <a:rPr kumimoji="0" lang="zh-CN" altLang="en-US" sz="2400"/>
              <a:t>主链</a:t>
            </a:r>
            <a:r>
              <a:rPr lang="zh-CN" altLang="en-US" sz="2400"/>
              <a:t>柔性增加，液晶的转变温度降低</a:t>
            </a:r>
          </a:p>
        </p:txBody>
      </p:sp>
      <p:sp>
        <p:nvSpPr>
          <p:cNvPr id="715784" name="Text Box 8">
            <a:extLst>
              <a:ext uri="{FF2B5EF4-FFF2-40B4-BE49-F238E27FC236}">
                <a16:creationId xmlns:a16="http://schemas.microsoft.com/office/drawing/2014/main" id="{53BEA17A-88B2-4A5C-B09F-08836C0C567C}"/>
              </a:ext>
            </a:extLst>
          </p:cNvPr>
          <p:cNvSpPr txBox="1">
            <a:spLocks noChangeArrowheads="1"/>
          </p:cNvSpPr>
          <p:nvPr/>
        </p:nvSpPr>
        <p:spPr bwMode="auto">
          <a:xfrm>
            <a:off x="611188" y="5445125"/>
            <a:ext cx="8135937" cy="9334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③</a:t>
            </a:r>
            <a:r>
              <a:rPr lang="zh-CN" altLang="en-US" sz="2400"/>
              <a:t>液晶基元</a:t>
            </a:r>
            <a:r>
              <a:rPr kumimoji="0" lang="zh-CN" altLang="en-US" sz="2400"/>
              <a:t>；</a:t>
            </a:r>
            <a:r>
              <a:rPr lang="zh-CN" altLang="en-US" sz="2400"/>
              <a:t>液晶基元的长度增加，通常使液晶相温度加宽，稳定性提高</a:t>
            </a:r>
          </a:p>
        </p:txBody>
      </p:sp>
      <p:pic>
        <p:nvPicPr>
          <p:cNvPr id="715785" name="Picture 9">
            <a:extLst>
              <a:ext uri="{FF2B5EF4-FFF2-40B4-BE49-F238E27FC236}">
                <a16:creationId xmlns:a16="http://schemas.microsoft.com/office/drawing/2014/main" id="{57E2A419-3DE9-469C-920A-9A0FB6CFD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773238"/>
            <a:ext cx="2228850" cy="962025"/>
          </a:xfrm>
          <a:prstGeom prst="rect">
            <a:avLst/>
          </a:prstGeom>
          <a:noFill/>
          <a:extLst>
            <a:ext uri="{909E8E84-426E-40DD-AFC4-6F175D3DCCD1}">
              <a14:hiddenFill xmlns:a14="http://schemas.microsoft.com/office/drawing/2010/main">
                <a:solidFill>
                  <a:srgbClr val="FFFFFF"/>
                </a:solidFill>
              </a14:hiddenFill>
            </a:ext>
          </a:extLst>
        </p:spPr>
      </p:pic>
      <p:pic>
        <p:nvPicPr>
          <p:cNvPr id="715786" name="Picture 10">
            <a:extLst>
              <a:ext uri="{FF2B5EF4-FFF2-40B4-BE49-F238E27FC236}">
                <a16:creationId xmlns:a16="http://schemas.microsoft.com/office/drawing/2014/main" id="{E8DC50E6-A34D-4788-A142-B2103437C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997200"/>
            <a:ext cx="2181225" cy="1038225"/>
          </a:xfrm>
          <a:prstGeom prst="rect">
            <a:avLst/>
          </a:prstGeom>
          <a:noFill/>
          <a:extLst>
            <a:ext uri="{909E8E84-426E-40DD-AFC4-6F175D3DCCD1}">
              <a14:hiddenFill xmlns:a14="http://schemas.microsoft.com/office/drawing/2010/main">
                <a:solidFill>
                  <a:srgbClr val="FFFFFF"/>
                </a:solidFill>
              </a14:hiddenFill>
            </a:ext>
          </a:extLst>
        </p:spPr>
      </p:pic>
      <p:sp>
        <p:nvSpPr>
          <p:cNvPr id="715787" name="Rectangle 11">
            <a:extLst>
              <a:ext uri="{FF2B5EF4-FFF2-40B4-BE49-F238E27FC236}">
                <a16:creationId xmlns:a16="http://schemas.microsoft.com/office/drawing/2014/main" id="{8CE26F05-8A5B-4678-B676-2160A29ED01C}"/>
              </a:ext>
            </a:extLst>
          </p:cNvPr>
          <p:cNvSpPr>
            <a:spLocks noChangeArrowheads="1"/>
          </p:cNvSpPr>
          <p:nvPr/>
        </p:nvSpPr>
        <p:spPr bwMode="blackWhite">
          <a:xfrm>
            <a:off x="6948488" y="213360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无柔性间隔段</a:t>
            </a:r>
          </a:p>
        </p:txBody>
      </p:sp>
      <p:sp>
        <p:nvSpPr>
          <p:cNvPr id="715788" name="Rectangle 12">
            <a:extLst>
              <a:ext uri="{FF2B5EF4-FFF2-40B4-BE49-F238E27FC236}">
                <a16:creationId xmlns:a16="http://schemas.microsoft.com/office/drawing/2014/main" id="{AAD7A97B-C2EC-466C-A189-B4A1A23EFA11}"/>
              </a:ext>
            </a:extLst>
          </p:cNvPr>
          <p:cNvSpPr>
            <a:spLocks noChangeArrowheads="1"/>
          </p:cNvSpPr>
          <p:nvPr/>
        </p:nvSpPr>
        <p:spPr bwMode="blackWhite">
          <a:xfrm>
            <a:off x="6948488" y="3357563"/>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有柔性间隔段</a:t>
            </a:r>
          </a:p>
        </p:txBody>
      </p:sp>
    </p:spTree>
    <p:extLst>
      <p:ext uri="{BB962C8B-B14F-4D97-AF65-F5344CB8AC3E}">
        <p14:creationId xmlns:p14="http://schemas.microsoft.com/office/powerpoint/2010/main" val="1642351655"/>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7C135FC4-D698-4F10-B3BA-1B3E2C0690D4}"/>
              </a:ext>
            </a:extLst>
          </p:cNvPr>
          <p:cNvSpPr>
            <a:spLocks noGrp="1"/>
          </p:cNvSpPr>
          <p:nvPr>
            <p:ph type="sldNum" sz="quarter" idx="12"/>
          </p:nvPr>
        </p:nvSpPr>
        <p:spPr/>
        <p:txBody>
          <a:bodyPr/>
          <a:lstStyle/>
          <a:p>
            <a:fld id="{4C452966-BFC6-497A-A830-78D2BF3AA67F}" type="slidenum">
              <a:rPr lang="en-US" altLang="zh-CN"/>
              <a:pPr/>
              <a:t>149</a:t>
            </a:fld>
            <a:endParaRPr lang="en-US" altLang="zh-CN"/>
          </a:p>
        </p:txBody>
      </p:sp>
      <p:sp>
        <p:nvSpPr>
          <p:cNvPr id="716802" name="Text Box 2">
            <a:extLst>
              <a:ext uri="{FF2B5EF4-FFF2-40B4-BE49-F238E27FC236}">
                <a16:creationId xmlns:a16="http://schemas.microsoft.com/office/drawing/2014/main" id="{F9C2CF00-598B-459D-BC68-E7EFE628FEB2}"/>
              </a:ext>
            </a:extLst>
          </p:cNvPr>
          <p:cNvSpPr txBox="1">
            <a:spLocks noChangeArrowheads="1"/>
          </p:cNvSpPr>
          <p:nvPr/>
        </p:nvSpPr>
        <p:spPr bwMode="auto">
          <a:xfrm>
            <a:off x="539750" y="2852738"/>
            <a:ext cx="7058025" cy="5873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向列型液晶的</a:t>
            </a:r>
            <a:r>
              <a:rPr lang="zh-CN" altLang="en-US" sz="2400">
                <a:solidFill>
                  <a:srgbClr val="FF0000"/>
                </a:solidFill>
              </a:rPr>
              <a:t>纹影织构</a:t>
            </a:r>
            <a:r>
              <a:rPr lang="en-US" altLang="zh-CN" sz="2400"/>
              <a:t>(</a:t>
            </a:r>
            <a:r>
              <a:rPr lang="zh-CN" altLang="en-US" sz="2400"/>
              <a:t>四黑刷或两黑刷</a:t>
            </a:r>
            <a:r>
              <a:rPr lang="en-US" altLang="zh-CN" sz="2400"/>
              <a:t>) </a:t>
            </a:r>
          </a:p>
        </p:txBody>
      </p:sp>
      <p:sp>
        <p:nvSpPr>
          <p:cNvPr id="716803" name="Text Box 3">
            <a:extLst>
              <a:ext uri="{FF2B5EF4-FFF2-40B4-BE49-F238E27FC236}">
                <a16:creationId xmlns:a16="http://schemas.microsoft.com/office/drawing/2014/main" id="{42641F83-FB18-43E4-A01A-F19B6CEF54C4}"/>
              </a:ext>
            </a:extLst>
          </p:cNvPr>
          <p:cNvSpPr txBox="1">
            <a:spLocks noChangeArrowheads="1"/>
          </p:cNvSpPr>
          <p:nvPr/>
        </p:nvSpPr>
        <p:spPr bwMode="auto">
          <a:xfrm>
            <a:off x="468313" y="2133600"/>
            <a:ext cx="7632700" cy="568325"/>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a:t>三类液晶在偏光显微镜下会出现特征的图案，称为织构 </a:t>
            </a:r>
          </a:p>
        </p:txBody>
      </p:sp>
      <p:sp>
        <p:nvSpPr>
          <p:cNvPr id="716804" name="Rectangle 4">
            <a:extLst>
              <a:ext uri="{FF2B5EF4-FFF2-40B4-BE49-F238E27FC236}">
                <a16:creationId xmlns:a16="http://schemas.microsoft.com/office/drawing/2014/main" id="{C93CFF11-9099-446D-91D3-E034779C0960}"/>
              </a:ext>
            </a:extLst>
          </p:cNvPr>
          <p:cNvSpPr>
            <a:spLocks noChangeArrowheads="1"/>
          </p:cNvSpPr>
          <p:nvPr/>
        </p:nvSpPr>
        <p:spPr bwMode="auto">
          <a:xfrm>
            <a:off x="539750" y="620713"/>
            <a:ext cx="72009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液晶态的表征</a:t>
            </a:r>
          </a:p>
        </p:txBody>
      </p:sp>
      <p:sp>
        <p:nvSpPr>
          <p:cNvPr id="716805" name="Rectangle 5">
            <a:extLst>
              <a:ext uri="{FF2B5EF4-FFF2-40B4-BE49-F238E27FC236}">
                <a16:creationId xmlns:a16="http://schemas.microsoft.com/office/drawing/2014/main" id="{F7FF727A-2A88-46CB-9C79-AD89355FE5CC}"/>
              </a:ext>
            </a:extLst>
          </p:cNvPr>
          <p:cNvSpPr>
            <a:spLocks noChangeArrowheads="1"/>
          </p:cNvSpPr>
          <p:nvPr/>
        </p:nvSpPr>
        <p:spPr bwMode="auto">
          <a:xfrm>
            <a:off x="468313" y="1484313"/>
            <a:ext cx="4032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0000"/>
                </a:solidFill>
              </a:rPr>
              <a:t>偏光显微镜</a:t>
            </a:r>
          </a:p>
        </p:txBody>
      </p:sp>
      <p:pic>
        <p:nvPicPr>
          <p:cNvPr id="716807" name="Picture 7">
            <a:extLst>
              <a:ext uri="{FF2B5EF4-FFF2-40B4-BE49-F238E27FC236}">
                <a16:creationId xmlns:a16="http://schemas.microsoft.com/office/drawing/2014/main" id="{7F0B261C-A4E3-4621-A865-20D4BA59A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5148263" y="3644900"/>
            <a:ext cx="3100387"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08" name="Picture 8">
            <a:extLst>
              <a:ext uri="{FF2B5EF4-FFF2-40B4-BE49-F238E27FC236}">
                <a16:creationId xmlns:a16="http://schemas.microsoft.com/office/drawing/2014/main" id="{4E931BB3-34AF-455C-88F2-DAEAC1550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1042988" y="3789363"/>
            <a:ext cx="3363912"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17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69CAABEE-963C-453F-8040-EA1048E31A39}"/>
              </a:ext>
            </a:extLst>
          </p:cNvPr>
          <p:cNvSpPr>
            <a:spLocks noGrp="1"/>
          </p:cNvSpPr>
          <p:nvPr>
            <p:ph type="sldNum" sz="quarter" idx="12"/>
          </p:nvPr>
        </p:nvSpPr>
        <p:spPr/>
        <p:txBody>
          <a:bodyPr/>
          <a:lstStyle/>
          <a:p>
            <a:fld id="{010E4B15-D5E7-4787-ADA9-4BA5738A5147}" type="slidenum">
              <a:rPr lang="en-US" altLang="zh-CN"/>
              <a:pPr/>
              <a:t>15</a:t>
            </a:fld>
            <a:endParaRPr lang="en-US" altLang="zh-CN"/>
          </a:p>
        </p:txBody>
      </p:sp>
      <p:pic>
        <p:nvPicPr>
          <p:cNvPr id="442370" name="Picture 2" descr="~AUT0001">
            <a:extLst>
              <a:ext uri="{FF2B5EF4-FFF2-40B4-BE49-F238E27FC236}">
                <a16:creationId xmlns:a16="http://schemas.microsoft.com/office/drawing/2014/main" id="{27FFFC69-B1E2-4422-A9CE-ED882FB38427}"/>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l="6955" t="6406" r="7813" b="8115"/>
          <a:stretch>
            <a:fillRect/>
          </a:stretch>
        </p:blipFill>
        <p:spPr bwMode="auto">
          <a:xfrm>
            <a:off x="1979613" y="404813"/>
            <a:ext cx="4416425"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2371" name="Text Box 3">
            <a:extLst>
              <a:ext uri="{FF2B5EF4-FFF2-40B4-BE49-F238E27FC236}">
                <a16:creationId xmlns:a16="http://schemas.microsoft.com/office/drawing/2014/main" id="{C5D103B8-CD0C-41E1-A8CB-7920597C10BF}"/>
              </a:ext>
            </a:extLst>
          </p:cNvPr>
          <p:cNvSpPr txBox="1">
            <a:spLocks noChangeArrowheads="1"/>
          </p:cNvSpPr>
          <p:nvPr/>
        </p:nvSpPr>
        <p:spPr bwMode="auto">
          <a:xfrm>
            <a:off x="827088" y="2636838"/>
            <a:ext cx="7056437" cy="457200"/>
          </a:xfrm>
          <a:prstGeom prst="rect">
            <a:avLst/>
          </a:prstGeom>
          <a:solidFill>
            <a:srgbClr val="FDD5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a:t>
            </a:r>
            <a:r>
              <a:rPr lang="en-US" altLang="zh-CN" sz="2400">
                <a:solidFill>
                  <a:srgbClr val="000099"/>
                </a:solidFill>
              </a:rPr>
              <a:t>a</a:t>
            </a:r>
            <a:r>
              <a:rPr lang="zh-CN" altLang="en-US" sz="2400">
                <a:solidFill>
                  <a:srgbClr val="000099"/>
                </a:solidFill>
              </a:rPr>
              <a:t>）非晶态</a:t>
            </a:r>
            <a:r>
              <a:rPr lang="en-US" altLang="zh-CN" sz="2400">
                <a:solidFill>
                  <a:srgbClr val="000099"/>
                </a:solidFill>
              </a:rPr>
              <a:t>PS</a:t>
            </a:r>
            <a:r>
              <a:rPr lang="zh-CN" altLang="en-US" sz="2400">
                <a:solidFill>
                  <a:srgbClr val="000099"/>
                </a:solidFill>
              </a:rPr>
              <a:t>的衍射花样（</a:t>
            </a:r>
            <a:r>
              <a:rPr lang="en-US" altLang="zh-CN" sz="2400">
                <a:solidFill>
                  <a:srgbClr val="000099"/>
                </a:solidFill>
              </a:rPr>
              <a:t>b</a:t>
            </a:r>
            <a:r>
              <a:rPr lang="zh-CN" altLang="en-US" sz="2400">
                <a:solidFill>
                  <a:srgbClr val="000099"/>
                </a:solidFill>
              </a:rPr>
              <a:t>）晶态等规</a:t>
            </a:r>
            <a:r>
              <a:rPr lang="en-US" altLang="zh-CN" sz="2400">
                <a:solidFill>
                  <a:srgbClr val="000099"/>
                </a:solidFill>
              </a:rPr>
              <a:t>PS</a:t>
            </a:r>
          </a:p>
        </p:txBody>
      </p:sp>
      <p:sp>
        <p:nvSpPr>
          <p:cNvPr id="442372" name="Text Box 4">
            <a:extLst>
              <a:ext uri="{FF2B5EF4-FFF2-40B4-BE49-F238E27FC236}">
                <a16:creationId xmlns:a16="http://schemas.microsoft.com/office/drawing/2014/main" id="{520BBF98-CA19-4EB9-958C-CB1E213BFD57}"/>
              </a:ext>
            </a:extLst>
          </p:cNvPr>
          <p:cNvSpPr txBox="1">
            <a:spLocks noChangeArrowheads="1"/>
          </p:cNvSpPr>
          <p:nvPr/>
        </p:nvSpPr>
        <p:spPr bwMode="auto">
          <a:xfrm>
            <a:off x="684213" y="4221163"/>
            <a:ext cx="7775575" cy="21812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a:latin typeface="Times New Roman" panose="02020603050405020304" pitchFamily="18" charset="0"/>
              </a:rPr>
              <a:t>等规立构</a:t>
            </a:r>
            <a:r>
              <a:rPr lang="en-US" altLang="zh-CN" sz="2800">
                <a:latin typeface="Times New Roman" panose="02020603050405020304" pitchFamily="18" charset="0"/>
              </a:rPr>
              <a:t>PS</a:t>
            </a:r>
            <a:r>
              <a:rPr lang="zh-CN" altLang="en-US" sz="2800">
                <a:latin typeface="Times New Roman" panose="02020603050405020304" pitchFamily="18" charset="0"/>
              </a:rPr>
              <a:t>既有清晰的</a:t>
            </a:r>
            <a:r>
              <a:rPr lang="zh-CN" altLang="en-US" sz="2800">
                <a:solidFill>
                  <a:srgbClr val="FF0000"/>
                </a:solidFill>
                <a:latin typeface="Times New Roman" panose="02020603050405020304" pitchFamily="18" charset="0"/>
              </a:rPr>
              <a:t>衍射环</a:t>
            </a:r>
            <a:r>
              <a:rPr lang="zh-CN" altLang="en-US" sz="2800">
                <a:latin typeface="Times New Roman" panose="02020603050405020304" pitchFamily="18" charset="0"/>
              </a:rPr>
              <a:t>（同心圆</a:t>
            </a:r>
            <a:r>
              <a:rPr lang="en-US" altLang="zh-CN" sz="2800">
                <a:latin typeface="Times New Roman" panose="02020603050405020304" pitchFamily="18" charset="0"/>
              </a:rPr>
              <a:t>——</a:t>
            </a:r>
            <a:r>
              <a:rPr lang="zh-CN" altLang="en-US" sz="2800">
                <a:latin typeface="Times New Roman" panose="02020603050405020304" pitchFamily="18" charset="0"/>
              </a:rPr>
              <a:t>德拜环），又有</a:t>
            </a:r>
            <a:r>
              <a:rPr lang="zh-CN" altLang="en-US" sz="2800">
                <a:solidFill>
                  <a:srgbClr val="FF0000"/>
                </a:solidFill>
                <a:latin typeface="Times New Roman" panose="02020603050405020304" pitchFamily="18" charset="0"/>
              </a:rPr>
              <a:t>弥散环</a:t>
            </a:r>
            <a:r>
              <a:rPr lang="zh-CN" altLang="en-US" sz="2800">
                <a:latin typeface="Times New Roman" panose="02020603050405020304" pitchFamily="18" charset="0"/>
              </a:rPr>
              <a:t>（</a:t>
            </a:r>
            <a:r>
              <a:rPr lang="zh-CN" altLang="en-US" sz="2800"/>
              <a:t>通常，结晶聚合物是部分结晶的或半结晶的多晶体，既有结晶部分，又有非晶部分，</a:t>
            </a:r>
            <a:r>
              <a:rPr kumimoji="0" lang="en-US" altLang="zh-CN" sz="2800">
                <a:solidFill>
                  <a:srgbClr val="0000FF"/>
                </a:solidFill>
              </a:rPr>
              <a:t>100%</a:t>
            </a:r>
            <a:r>
              <a:rPr kumimoji="0" lang="zh-CN" altLang="en-US" sz="2800">
                <a:solidFill>
                  <a:srgbClr val="0000FF"/>
                </a:solidFill>
              </a:rPr>
              <a:t>结晶的情况是很罕见的；</a:t>
            </a:r>
            <a:r>
              <a:rPr lang="zh-CN" altLang="en-US" sz="2800"/>
              <a:t>）</a:t>
            </a:r>
          </a:p>
        </p:txBody>
      </p:sp>
      <p:sp>
        <p:nvSpPr>
          <p:cNvPr id="442376" name="Text Box 8">
            <a:extLst>
              <a:ext uri="{FF2B5EF4-FFF2-40B4-BE49-F238E27FC236}">
                <a16:creationId xmlns:a16="http://schemas.microsoft.com/office/drawing/2014/main" id="{D706CDED-1562-4CEF-9EFC-8AFDA2D3A562}"/>
              </a:ext>
            </a:extLst>
          </p:cNvPr>
          <p:cNvSpPr txBox="1">
            <a:spLocks noChangeArrowheads="1"/>
          </p:cNvSpPr>
          <p:nvPr/>
        </p:nvSpPr>
        <p:spPr bwMode="auto">
          <a:xfrm>
            <a:off x="755650" y="3357563"/>
            <a:ext cx="6192838" cy="519112"/>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无规立构</a:t>
            </a:r>
            <a:r>
              <a:rPr lang="en-US" altLang="zh-CN" sz="2800">
                <a:latin typeface="Times New Roman" panose="02020603050405020304" pitchFamily="18" charset="0"/>
              </a:rPr>
              <a:t>PS</a:t>
            </a:r>
            <a:r>
              <a:rPr lang="zh-CN" altLang="en-US" sz="2800">
                <a:latin typeface="Times New Roman" panose="02020603050405020304" pitchFamily="18" charset="0"/>
              </a:rPr>
              <a:t>仅有弥散环或称无定形晕</a:t>
            </a:r>
            <a:endParaRPr lang="zh-CN" altLang="en-US" sz="2800" b="0">
              <a:latin typeface="Times New Roman" panose="02020603050405020304" pitchFamily="18" charset="0"/>
            </a:endParaRPr>
          </a:p>
        </p:txBody>
      </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19C98279-30E7-4402-98FD-F6FC1E0EBE0A}"/>
              </a:ext>
            </a:extLst>
          </p:cNvPr>
          <p:cNvSpPr>
            <a:spLocks noGrp="1"/>
          </p:cNvSpPr>
          <p:nvPr>
            <p:ph type="sldNum" sz="quarter" idx="12"/>
          </p:nvPr>
        </p:nvSpPr>
        <p:spPr/>
        <p:txBody>
          <a:bodyPr/>
          <a:lstStyle/>
          <a:p>
            <a:fld id="{E9D0BFBF-5AF9-42C7-81FC-208D34DC7BC1}" type="slidenum">
              <a:rPr lang="en-US" altLang="zh-CN"/>
              <a:pPr/>
              <a:t>150</a:t>
            </a:fld>
            <a:endParaRPr lang="en-US" altLang="zh-CN"/>
          </a:p>
        </p:txBody>
      </p:sp>
      <p:sp>
        <p:nvSpPr>
          <p:cNvPr id="717826" name="Text Box 2">
            <a:extLst>
              <a:ext uri="{FF2B5EF4-FFF2-40B4-BE49-F238E27FC236}">
                <a16:creationId xmlns:a16="http://schemas.microsoft.com/office/drawing/2014/main" id="{75894C12-90ED-4E7F-9A55-87EC7E1728E5}"/>
              </a:ext>
            </a:extLst>
          </p:cNvPr>
          <p:cNvSpPr txBox="1">
            <a:spLocks noChangeArrowheads="1"/>
          </p:cNvSpPr>
          <p:nvPr/>
        </p:nvSpPr>
        <p:spPr bwMode="auto">
          <a:xfrm>
            <a:off x="468313" y="765175"/>
            <a:ext cx="5832475" cy="5572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t>近晶型液晶：焦锥织构，</a:t>
            </a:r>
            <a:r>
              <a:rPr lang="zh-CN" altLang="en-US" sz="2800">
                <a:solidFill>
                  <a:srgbClr val="FF0000"/>
                </a:solidFill>
              </a:rPr>
              <a:t>扇形织构</a:t>
            </a:r>
          </a:p>
        </p:txBody>
      </p:sp>
      <p:pic>
        <p:nvPicPr>
          <p:cNvPr id="717832" name="Picture 8">
            <a:extLst>
              <a:ext uri="{FF2B5EF4-FFF2-40B4-BE49-F238E27FC236}">
                <a16:creationId xmlns:a16="http://schemas.microsoft.com/office/drawing/2014/main" id="{8AB91CDF-4E0B-46D9-B347-CDA88EADB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4572000" y="1989138"/>
            <a:ext cx="4321175"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833" name="Rectangle 9">
            <a:extLst>
              <a:ext uri="{FF2B5EF4-FFF2-40B4-BE49-F238E27FC236}">
                <a16:creationId xmlns:a16="http://schemas.microsoft.com/office/drawing/2014/main" id="{8F522429-0EC4-4F34-9A36-D67954D8EBA3}"/>
              </a:ext>
            </a:extLst>
          </p:cNvPr>
          <p:cNvSpPr>
            <a:spLocks noChangeArrowheads="1"/>
          </p:cNvSpPr>
          <p:nvPr/>
        </p:nvSpPr>
        <p:spPr bwMode="blackWhite">
          <a:xfrm>
            <a:off x="6084888" y="522922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扇形织构</a:t>
            </a:r>
          </a:p>
        </p:txBody>
      </p:sp>
      <p:pic>
        <p:nvPicPr>
          <p:cNvPr id="717834" name="Picture 10">
            <a:extLst>
              <a:ext uri="{FF2B5EF4-FFF2-40B4-BE49-F238E27FC236}">
                <a16:creationId xmlns:a16="http://schemas.microsoft.com/office/drawing/2014/main" id="{4439E220-B12E-4236-87B0-CD4AB3DE1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468313" y="2060575"/>
            <a:ext cx="3816350"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835" name="Rectangle 11">
            <a:extLst>
              <a:ext uri="{FF2B5EF4-FFF2-40B4-BE49-F238E27FC236}">
                <a16:creationId xmlns:a16="http://schemas.microsoft.com/office/drawing/2014/main" id="{D4AF69F0-2BF1-46D9-839A-74D76EF5A835}"/>
              </a:ext>
            </a:extLst>
          </p:cNvPr>
          <p:cNvSpPr>
            <a:spLocks noChangeArrowheads="1"/>
          </p:cNvSpPr>
          <p:nvPr/>
        </p:nvSpPr>
        <p:spPr bwMode="blackWhite">
          <a:xfrm>
            <a:off x="1619250" y="5157788"/>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焦锥织构</a:t>
            </a:r>
          </a:p>
        </p:txBody>
      </p:sp>
    </p:spTree>
    <p:extLst>
      <p:ext uri="{BB962C8B-B14F-4D97-AF65-F5344CB8AC3E}">
        <p14:creationId xmlns:p14="http://schemas.microsoft.com/office/powerpoint/2010/main" val="1054144204"/>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C41E853D-32FC-4C4B-A4C2-07D6EE5E3EA4}"/>
              </a:ext>
            </a:extLst>
          </p:cNvPr>
          <p:cNvSpPr>
            <a:spLocks noGrp="1"/>
          </p:cNvSpPr>
          <p:nvPr>
            <p:ph type="sldNum" sz="quarter" idx="12"/>
          </p:nvPr>
        </p:nvSpPr>
        <p:spPr/>
        <p:txBody>
          <a:bodyPr/>
          <a:lstStyle/>
          <a:p>
            <a:fld id="{0D8F87DF-6F6B-493A-8B74-188A14B34DCC}" type="slidenum">
              <a:rPr lang="en-US" altLang="zh-CN"/>
              <a:pPr/>
              <a:t>151</a:t>
            </a:fld>
            <a:endParaRPr lang="en-US" altLang="zh-CN"/>
          </a:p>
        </p:txBody>
      </p:sp>
      <p:sp>
        <p:nvSpPr>
          <p:cNvPr id="718850" name="Text Box 2">
            <a:extLst>
              <a:ext uri="{FF2B5EF4-FFF2-40B4-BE49-F238E27FC236}">
                <a16:creationId xmlns:a16="http://schemas.microsoft.com/office/drawing/2014/main" id="{2E547E78-90B8-46B1-A420-52A4B2A431EB}"/>
              </a:ext>
            </a:extLst>
          </p:cNvPr>
          <p:cNvSpPr txBox="1">
            <a:spLocks noChangeArrowheads="1"/>
          </p:cNvSpPr>
          <p:nvPr/>
        </p:nvSpPr>
        <p:spPr bwMode="auto">
          <a:xfrm>
            <a:off x="468313" y="765175"/>
            <a:ext cx="5832475" cy="4953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胆甾型液晶：</a:t>
            </a:r>
            <a:r>
              <a:rPr lang="zh-CN" altLang="en-US" sz="2400">
                <a:solidFill>
                  <a:srgbClr val="FF0000"/>
                </a:solidFill>
              </a:rPr>
              <a:t>指纹状织构</a:t>
            </a:r>
            <a:r>
              <a:rPr lang="zh-CN" altLang="en-US" sz="2400"/>
              <a:t>，油状织构</a:t>
            </a:r>
          </a:p>
        </p:txBody>
      </p:sp>
      <p:sp>
        <p:nvSpPr>
          <p:cNvPr id="718852" name="Rectangle 4">
            <a:extLst>
              <a:ext uri="{FF2B5EF4-FFF2-40B4-BE49-F238E27FC236}">
                <a16:creationId xmlns:a16="http://schemas.microsoft.com/office/drawing/2014/main" id="{B196C631-F49A-4B85-AB58-68EE1FC3D106}"/>
              </a:ext>
            </a:extLst>
          </p:cNvPr>
          <p:cNvSpPr>
            <a:spLocks noChangeArrowheads="1"/>
          </p:cNvSpPr>
          <p:nvPr/>
        </p:nvSpPr>
        <p:spPr bwMode="blackWhite">
          <a:xfrm>
            <a:off x="6084888" y="522922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油状织构</a:t>
            </a:r>
          </a:p>
        </p:txBody>
      </p:sp>
      <p:sp>
        <p:nvSpPr>
          <p:cNvPr id="718854" name="Rectangle 6">
            <a:extLst>
              <a:ext uri="{FF2B5EF4-FFF2-40B4-BE49-F238E27FC236}">
                <a16:creationId xmlns:a16="http://schemas.microsoft.com/office/drawing/2014/main" id="{9185F019-CF01-455C-A9B0-FC236ED57142}"/>
              </a:ext>
            </a:extLst>
          </p:cNvPr>
          <p:cNvSpPr>
            <a:spLocks noChangeArrowheads="1"/>
          </p:cNvSpPr>
          <p:nvPr/>
        </p:nvSpPr>
        <p:spPr bwMode="blackWhite">
          <a:xfrm>
            <a:off x="1619250" y="5157788"/>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指纹状织构</a:t>
            </a:r>
          </a:p>
        </p:txBody>
      </p:sp>
      <p:pic>
        <p:nvPicPr>
          <p:cNvPr id="718855" name="Picture 7">
            <a:extLst>
              <a:ext uri="{FF2B5EF4-FFF2-40B4-BE49-F238E27FC236}">
                <a16:creationId xmlns:a16="http://schemas.microsoft.com/office/drawing/2014/main" id="{C70F3A20-6378-45EE-950A-3828251B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684213" y="2276475"/>
            <a:ext cx="3678237" cy="277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856" name="Picture 8">
            <a:extLst>
              <a:ext uri="{FF2B5EF4-FFF2-40B4-BE49-F238E27FC236}">
                <a16:creationId xmlns:a16="http://schemas.microsoft.com/office/drawing/2014/main" id="{47007788-B7D9-4930-B972-803E299BB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4643438" y="2349500"/>
            <a:ext cx="3673475"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560746"/>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F07D8476-B1B8-46B5-BFA7-254474771B4C}"/>
              </a:ext>
            </a:extLst>
          </p:cNvPr>
          <p:cNvSpPr>
            <a:spLocks noGrp="1"/>
          </p:cNvSpPr>
          <p:nvPr>
            <p:ph type="sldNum" sz="quarter" idx="12"/>
          </p:nvPr>
        </p:nvSpPr>
        <p:spPr/>
        <p:txBody>
          <a:bodyPr/>
          <a:lstStyle/>
          <a:p>
            <a:fld id="{68CCA086-C1A1-4CE4-90F5-9D42484114D2}" type="slidenum">
              <a:rPr lang="en-US" altLang="zh-CN"/>
              <a:pPr/>
              <a:t>152</a:t>
            </a:fld>
            <a:endParaRPr lang="en-US" altLang="zh-CN"/>
          </a:p>
        </p:txBody>
      </p:sp>
      <p:sp>
        <p:nvSpPr>
          <p:cNvPr id="719874" name="Text Box 2">
            <a:extLst>
              <a:ext uri="{FF2B5EF4-FFF2-40B4-BE49-F238E27FC236}">
                <a16:creationId xmlns:a16="http://schemas.microsoft.com/office/drawing/2014/main" id="{1DDE01EF-C2C7-4E1D-9A8A-9F140720594E}"/>
              </a:ext>
            </a:extLst>
          </p:cNvPr>
          <p:cNvSpPr txBox="1">
            <a:spLocks noChangeArrowheads="1"/>
          </p:cNvSpPr>
          <p:nvPr/>
        </p:nvSpPr>
        <p:spPr bwMode="auto">
          <a:xfrm>
            <a:off x="539750" y="1125538"/>
            <a:ext cx="7921625" cy="1444625"/>
          </a:xfrm>
          <a:prstGeom prst="rect">
            <a:avLst/>
          </a:prstGeom>
          <a:solidFill>
            <a:srgbClr val="00FFFF"/>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t>大多数液晶高分子（无论哪种类型）在受到剪切力作用时，会形成一种所谓</a:t>
            </a:r>
            <a:r>
              <a:rPr lang="zh-CN" altLang="en-US" sz="2400">
                <a:latin typeface="Arial" panose="020B0604020202020204" pitchFamily="34" charset="0"/>
              </a:rPr>
              <a:t>“</a:t>
            </a:r>
            <a:r>
              <a:rPr lang="zh-CN" altLang="en-US" sz="2400"/>
              <a:t>条带织构</a:t>
            </a:r>
            <a:r>
              <a:rPr lang="zh-CN" altLang="en-US" sz="2400">
                <a:latin typeface="Arial" panose="020B0604020202020204" pitchFamily="34" charset="0"/>
              </a:rPr>
              <a:t>”</a:t>
            </a:r>
            <a:r>
              <a:rPr lang="zh-CN" altLang="en-US" sz="2400"/>
              <a:t>的黑白相间的规则图案，条带方向与剪切方向垂直。 </a:t>
            </a:r>
          </a:p>
        </p:txBody>
      </p:sp>
      <p:sp>
        <p:nvSpPr>
          <p:cNvPr id="719879" name="Text Box 7">
            <a:extLst>
              <a:ext uri="{FF2B5EF4-FFF2-40B4-BE49-F238E27FC236}">
                <a16:creationId xmlns:a16="http://schemas.microsoft.com/office/drawing/2014/main" id="{C1D9FE70-F652-4A80-B1E3-36A4CFE7DCDE}"/>
              </a:ext>
            </a:extLst>
          </p:cNvPr>
          <p:cNvSpPr txBox="1">
            <a:spLocks noChangeArrowheads="1"/>
          </p:cNvSpPr>
          <p:nvPr/>
        </p:nvSpPr>
        <p:spPr bwMode="auto">
          <a:xfrm>
            <a:off x="611188" y="260350"/>
            <a:ext cx="2590800" cy="714375"/>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3200"/>
              <a:t>条带织构</a:t>
            </a:r>
          </a:p>
        </p:txBody>
      </p:sp>
      <p:pic>
        <p:nvPicPr>
          <p:cNvPr id="719880" name="Picture 8">
            <a:extLst>
              <a:ext uri="{FF2B5EF4-FFF2-40B4-BE49-F238E27FC236}">
                <a16:creationId xmlns:a16="http://schemas.microsoft.com/office/drawing/2014/main" id="{BB1A1E2A-61A2-468D-B039-4D0B08E63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1403350" y="2708275"/>
            <a:ext cx="2951163" cy="18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881" name="Picture 9">
            <a:extLst>
              <a:ext uri="{FF2B5EF4-FFF2-40B4-BE49-F238E27FC236}">
                <a16:creationId xmlns:a16="http://schemas.microsoft.com/office/drawing/2014/main" id="{82E2C57B-B38F-4271-B25C-BE2FCE9A6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4716463" y="2708275"/>
            <a:ext cx="2808287"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882" name="Rectangle 10">
            <a:extLst>
              <a:ext uri="{FF2B5EF4-FFF2-40B4-BE49-F238E27FC236}">
                <a16:creationId xmlns:a16="http://schemas.microsoft.com/office/drawing/2014/main" id="{39BE7804-2FAF-4F82-B0C0-A22AB48F9DD8}"/>
              </a:ext>
            </a:extLst>
          </p:cNvPr>
          <p:cNvSpPr>
            <a:spLocks noChangeArrowheads="1"/>
          </p:cNvSpPr>
          <p:nvPr/>
        </p:nvSpPr>
        <p:spPr bwMode="blackWhite">
          <a:xfrm>
            <a:off x="323850" y="2852738"/>
            <a:ext cx="9620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偏光显微镜照片</a:t>
            </a:r>
          </a:p>
        </p:txBody>
      </p:sp>
      <p:sp>
        <p:nvSpPr>
          <p:cNvPr id="719883" name="Rectangle 11">
            <a:extLst>
              <a:ext uri="{FF2B5EF4-FFF2-40B4-BE49-F238E27FC236}">
                <a16:creationId xmlns:a16="http://schemas.microsoft.com/office/drawing/2014/main" id="{A2098260-C52F-4C3A-87B7-427F492074A3}"/>
              </a:ext>
            </a:extLst>
          </p:cNvPr>
          <p:cNvSpPr>
            <a:spLocks noChangeArrowheads="1"/>
          </p:cNvSpPr>
          <p:nvPr/>
        </p:nvSpPr>
        <p:spPr bwMode="blackWhite">
          <a:xfrm>
            <a:off x="7667625" y="3068638"/>
            <a:ext cx="8651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扫描电镜照片</a:t>
            </a:r>
          </a:p>
        </p:txBody>
      </p:sp>
      <p:sp>
        <p:nvSpPr>
          <p:cNvPr id="719884" name="Text Box 12">
            <a:extLst>
              <a:ext uri="{FF2B5EF4-FFF2-40B4-BE49-F238E27FC236}">
                <a16:creationId xmlns:a16="http://schemas.microsoft.com/office/drawing/2014/main" id="{76FA251F-D605-4D4F-A49A-715B98EB46F9}"/>
              </a:ext>
            </a:extLst>
          </p:cNvPr>
          <p:cNvSpPr txBox="1">
            <a:spLocks noChangeArrowheads="1"/>
          </p:cNvSpPr>
          <p:nvPr/>
        </p:nvSpPr>
        <p:spPr bwMode="auto">
          <a:xfrm>
            <a:off x="468313" y="4797425"/>
            <a:ext cx="8208962" cy="144462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t>这是由于分子链被取向后再停止剪切时回缩形成的一种波浪形或锯齿形结构，它们在偏光显微镜下发生规则的消光而引起的。因而出现条带织构也往往作为高分子形成液晶的证据</a:t>
            </a:r>
          </a:p>
        </p:txBody>
      </p:sp>
    </p:spTree>
    <p:extLst>
      <p:ext uri="{BB962C8B-B14F-4D97-AF65-F5344CB8AC3E}">
        <p14:creationId xmlns:p14="http://schemas.microsoft.com/office/powerpoint/2010/main" val="3284481434"/>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3E1ECBD0-8CA7-49CC-B22D-87AA6B05D09B}"/>
              </a:ext>
            </a:extLst>
          </p:cNvPr>
          <p:cNvSpPr>
            <a:spLocks noGrp="1"/>
          </p:cNvSpPr>
          <p:nvPr>
            <p:ph type="sldNum" sz="quarter" idx="12"/>
          </p:nvPr>
        </p:nvSpPr>
        <p:spPr/>
        <p:txBody>
          <a:bodyPr/>
          <a:lstStyle/>
          <a:p>
            <a:fld id="{E34648CF-B364-46B0-969D-BC534A529605}" type="slidenum">
              <a:rPr lang="en-US" altLang="zh-CN"/>
              <a:pPr/>
              <a:t>153</a:t>
            </a:fld>
            <a:endParaRPr lang="en-US" altLang="zh-CN"/>
          </a:p>
        </p:txBody>
      </p:sp>
      <p:sp>
        <p:nvSpPr>
          <p:cNvPr id="722947" name="Text Box 3">
            <a:extLst>
              <a:ext uri="{FF2B5EF4-FFF2-40B4-BE49-F238E27FC236}">
                <a16:creationId xmlns:a16="http://schemas.microsoft.com/office/drawing/2014/main" id="{7CA6AAED-C2D3-4E5B-9341-782952AA6213}"/>
              </a:ext>
            </a:extLst>
          </p:cNvPr>
          <p:cNvSpPr txBox="1">
            <a:spLocks noChangeArrowheads="1"/>
          </p:cNvSpPr>
          <p:nvPr/>
        </p:nvSpPr>
        <p:spPr bwMode="auto">
          <a:xfrm>
            <a:off x="468313" y="1700213"/>
            <a:ext cx="7632700" cy="1044575"/>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示差扫描量热（</a:t>
            </a:r>
            <a:r>
              <a:rPr lang="en-US" altLang="zh-CN" sz="2400"/>
              <a:t>DSC</a:t>
            </a:r>
            <a:r>
              <a:rPr lang="zh-CN" altLang="en-US" sz="2400"/>
              <a:t>）直接测定液晶相变时的热效应及相转变温度；􀂆缺点：不能直接观察液晶的形态</a:t>
            </a:r>
          </a:p>
        </p:txBody>
      </p:sp>
      <p:sp>
        <p:nvSpPr>
          <p:cNvPr id="722949" name="Rectangle 5">
            <a:extLst>
              <a:ext uri="{FF2B5EF4-FFF2-40B4-BE49-F238E27FC236}">
                <a16:creationId xmlns:a16="http://schemas.microsoft.com/office/drawing/2014/main" id="{99E5FBBD-FB1B-43E5-B30D-CDE418539497}"/>
              </a:ext>
            </a:extLst>
          </p:cNvPr>
          <p:cNvSpPr>
            <a:spLocks noChangeArrowheads="1"/>
          </p:cNvSpPr>
          <p:nvPr/>
        </p:nvSpPr>
        <p:spPr bwMode="auto">
          <a:xfrm>
            <a:off x="468313" y="836613"/>
            <a:ext cx="33829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热分析</a:t>
            </a:r>
          </a:p>
        </p:txBody>
      </p:sp>
      <p:sp>
        <p:nvSpPr>
          <p:cNvPr id="722952" name="Rectangle 8">
            <a:extLst>
              <a:ext uri="{FF2B5EF4-FFF2-40B4-BE49-F238E27FC236}">
                <a16:creationId xmlns:a16="http://schemas.microsoft.com/office/drawing/2014/main" id="{45C5B1C4-36CE-4B4C-9850-BEA6BD7E8F3E}"/>
              </a:ext>
            </a:extLst>
          </p:cNvPr>
          <p:cNvSpPr>
            <a:spLocks noChangeArrowheads="1"/>
          </p:cNvSpPr>
          <p:nvPr/>
        </p:nvSpPr>
        <p:spPr bwMode="auto">
          <a:xfrm>
            <a:off x="468313" y="2997200"/>
            <a:ext cx="4032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0000"/>
                </a:solidFill>
              </a:rPr>
              <a:t>X</a:t>
            </a:r>
            <a:r>
              <a:rPr lang="zh-CN" altLang="en-US" sz="3200" dirty="0">
                <a:solidFill>
                  <a:srgbClr val="FF0000"/>
                </a:solidFill>
              </a:rPr>
              <a:t>射线衍射</a:t>
            </a:r>
          </a:p>
        </p:txBody>
      </p:sp>
      <p:pic>
        <p:nvPicPr>
          <p:cNvPr id="722953" name="Picture 9">
            <a:extLst>
              <a:ext uri="{FF2B5EF4-FFF2-40B4-BE49-F238E27FC236}">
                <a16:creationId xmlns:a16="http://schemas.microsoft.com/office/drawing/2014/main" id="{98C457D3-3612-4DF4-AE8C-E19A335B7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684213" y="3716338"/>
            <a:ext cx="2447925" cy="243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4" name="Picture 10">
            <a:extLst>
              <a:ext uri="{FF2B5EF4-FFF2-40B4-BE49-F238E27FC236}">
                <a16:creationId xmlns:a16="http://schemas.microsoft.com/office/drawing/2014/main" id="{9EBFADD7-73D8-4AFB-9FD2-095C2ACBD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3492500" y="3716338"/>
            <a:ext cx="2487613"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5" name="Picture 11">
            <a:extLst>
              <a:ext uri="{FF2B5EF4-FFF2-40B4-BE49-F238E27FC236}">
                <a16:creationId xmlns:a16="http://schemas.microsoft.com/office/drawing/2014/main" id="{7FFF5B05-FA9E-448D-A385-A74EEBA6B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6156325" y="3716338"/>
            <a:ext cx="2376488"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340828"/>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DEB60505-3DC1-4F4A-B3C6-29E2ACE9FCA6}"/>
              </a:ext>
            </a:extLst>
          </p:cNvPr>
          <p:cNvSpPr>
            <a:spLocks noGrp="1"/>
          </p:cNvSpPr>
          <p:nvPr>
            <p:ph type="sldNum" sz="quarter" idx="12"/>
          </p:nvPr>
        </p:nvSpPr>
        <p:spPr/>
        <p:txBody>
          <a:bodyPr/>
          <a:lstStyle/>
          <a:p>
            <a:fld id="{86EDC156-20D7-450D-B73C-357B503C6C22}" type="slidenum">
              <a:rPr lang="en-US" altLang="zh-CN"/>
              <a:pPr/>
              <a:t>154</a:t>
            </a:fld>
            <a:endParaRPr lang="en-US" altLang="zh-CN"/>
          </a:p>
        </p:txBody>
      </p:sp>
      <p:sp>
        <p:nvSpPr>
          <p:cNvPr id="724996" name="Text Box 4">
            <a:extLst>
              <a:ext uri="{FF2B5EF4-FFF2-40B4-BE49-F238E27FC236}">
                <a16:creationId xmlns:a16="http://schemas.microsoft.com/office/drawing/2014/main" id="{716997C1-A884-41E4-A170-71772B6BD723}"/>
              </a:ext>
            </a:extLst>
          </p:cNvPr>
          <p:cNvSpPr txBox="1">
            <a:spLocks noChangeArrowheads="1"/>
          </p:cNvSpPr>
          <p:nvPr/>
        </p:nvSpPr>
        <p:spPr bwMode="auto">
          <a:xfrm>
            <a:off x="539750" y="1412875"/>
            <a:ext cx="6696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3200" dirty="0">
                <a:solidFill>
                  <a:srgbClr val="0000FF"/>
                </a:solidFill>
              </a:rPr>
              <a:t>液晶的流变性和液晶</a:t>
            </a:r>
            <a:r>
              <a:rPr lang="zh-CN" altLang="en-US" sz="3200" dirty="0">
                <a:solidFill>
                  <a:srgbClr val="0000FF"/>
                </a:solidFill>
              </a:rPr>
              <a:t>纺丝</a:t>
            </a:r>
          </a:p>
        </p:txBody>
      </p:sp>
      <p:sp>
        <p:nvSpPr>
          <p:cNvPr id="725000" name="Rectangle 8">
            <a:extLst>
              <a:ext uri="{FF2B5EF4-FFF2-40B4-BE49-F238E27FC236}">
                <a16:creationId xmlns:a16="http://schemas.microsoft.com/office/drawing/2014/main" id="{592C0C99-E3AB-4B0B-B03B-DA682B32844E}"/>
              </a:ext>
            </a:extLst>
          </p:cNvPr>
          <p:cNvSpPr>
            <a:spLocks noChangeArrowheads="1"/>
          </p:cNvSpPr>
          <p:nvPr/>
        </p:nvSpPr>
        <p:spPr bwMode="auto">
          <a:xfrm>
            <a:off x="539750" y="549275"/>
            <a:ext cx="5759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液晶</a:t>
            </a:r>
            <a:r>
              <a:rPr kumimoji="0" lang="zh-CN" altLang="en-US" sz="3200" dirty="0">
                <a:solidFill>
                  <a:srgbClr val="FF0000"/>
                </a:solidFill>
              </a:rPr>
              <a:t>聚合物</a:t>
            </a:r>
            <a:r>
              <a:rPr lang="zh-CN" altLang="en-US" sz="3200" dirty="0">
                <a:solidFill>
                  <a:srgbClr val="FF0000"/>
                </a:solidFill>
              </a:rPr>
              <a:t>的性质和应用</a:t>
            </a:r>
          </a:p>
        </p:txBody>
      </p:sp>
      <p:sp>
        <p:nvSpPr>
          <p:cNvPr id="725001" name="Text Box 9">
            <a:extLst>
              <a:ext uri="{FF2B5EF4-FFF2-40B4-BE49-F238E27FC236}">
                <a16:creationId xmlns:a16="http://schemas.microsoft.com/office/drawing/2014/main" id="{3BD69D4C-0158-4B12-878D-73EB6A245237}"/>
              </a:ext>
            </a:extLst>
          </p:cNvPr>
          <p:cNvSpPr txBox="1">
            <a:spLocks noChangeArrowheads="1"/>
          </p:cNvSpPr>
          <p:nvPr/>
        </p:nvSpPr>
        <p:spPr bwMode="auto">
          <a:xfrm>
            <a:off x="2411413" y="2133600"/>
            <a:ext cx="6553200" cy="560388"/>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t>溶致型液晶溶液具有独特的流变性能</a:t>
            </a:r>
          </a:p>
        </p:txBody>
      </p:sp>
      <p:pic>
        <p:nvPicPr>
          <p:cNvPr id="725002" name="Picture 10">
            <a:extLst>
              <a:ext uri="{FF2B5EF4-FFF2-40B4-BE49-F238E27FC236}">
                <a16:creationId xmlns:a16="http://schemas.microsoft.com/office/drawing/2014/main" id="{93DDC338-3800-46AF-98B7-D56721E29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4" t="3703" r="53722"/>
          <a:stretch>
            <a:fillRect/>
          </a:stretch>
        </p:blipFill>
        <p:spPr bwMode="auto">
          <a:xfrm>
            <a:off x="395288" y="2060575"/>
            <a:ext cx="1720850" cy="1944688"/>
          </a:xfrm>
          <a:prstGeom prst="rect">
            <a:avLst/>
          </a:prstGeom>
          <a:noFill/>
          <a:extLst>
            <a:ext uri="{909E8E84-426E-40DD-AFC4-6F175D3DCCD1}">
              <a14:hiddenFill xmlns:a14="http://schemas.microsoft.com/office/drawing/2010/main">
                <a:solidFill>
                  <a:srgbClr val="FFFFFF"/>
                </a:solidFill>
              </a14:hiddenFill>
            </a:ext>
          </a:extLst>
        </p:spPr>
      </p:pic>
      <p:sp>
        <p:nvSpPr>
          <p:cNvPr id="725003" name="Rectangle 11">
            <a:extLst>
              <a:ext uri="{FF2B5EF4-FFF2-40B4-BE49-F238E27FC236}">
                <a16:creationId xmlns:a16="http://schemas.microsoft.com/office/drawing/2014/main" id="{D8D8D023-615E-4121-895D-CF122B217467}"/>
              </a:ext>
            </a:extLst>
          </p:cNvPr>
          <p:cNvSpPr>
            <a:spLocks noChangeArrowheads="1"/>
          </p:cNvSpPr>
          <p:nvPr/>
        </p:nvSpPr>
        <p:spPr bwMode="auto">
          <a:xfrm>
            <a:off x="2411413" y="2997200"/>
            <a:ext cx="6551612" cy="34956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t>一般体系的粘度随浓度增加而单调增大。</a:t>
            </a:r>
            <a:r>
              <a:rPr kumimoji="0" lang="zh-CN" altLang="en-US" sz="2400">
                <a:solidFill>
                  <a:srgbClr val="FF0000"/>
                </a:solidFill>
              </a:rPr>
              <a:t>聚对二甲酰对苯二胺溶液的黏度</a:t>
            </a:r>
            <a:r>
              <a:rPr kumimoji="0" lang="en-US" altLang="zh-CN" sz="2400">
                <a:solidFill>
                  <a:srgbClr val="FF0000"/>
                </a:solidFill>
              </a:rPr>
              <a:t>-</a:t>
            </a:r>
            <a:r>
              <a:rPr kumimoji="0" lang="zh-CN" altLang="en-US" sz="2400">
                <a:solidFill>
                  <a:srgbClr val="FF0000"/>
                </a:solidFill>
              </a:rPr>
              <a:t>浓度曲线。</a:t>
            </a:r>
            <a:r>
              <a:rPr lang="zh-CN" altLang="en-US" sz="2400"/>
              <a:t>开始体系的粘度随浓度而增加，当达到某一临界浓度</a:t>
            </a:r>
            <a:r>
              <a:rPr lang="en-US" altLang="zh-CN" sz="2400"/>
              <a:t>C1*</a:t>
            </a:r>
            <a:r>
              <a:rPr lang="zh-CN" altLang="en-US" sz="2400"/>
              <a:t>时，粘度会出现极大值，以后随着浓度的增加，粘度反而迅速下降，出现一极小值（</a:t>
            </a:r>
            <a:r>
              <a:rPr lang="en-US" altLang="zh-CN" sz="2400"/>
              <a:t>C2*</a:t>
            </a:r>
            <a:r>
              <a:rPr lang="zh-CN" altLang="en-US" sz="2400"/>
              <a:t>），最后又随浓度的增加而迅速增加。达到临界浓度</a:t>
            </a:r>
            <a:r>
              <a:rPr lang="en-US" altLang="zh-CN" sz="2400"/>
              <a:t>C1*</a:t>
            </a:r>
            <a:r>
              <a:rPr lang="zh-CN" altLang="en-US" sz="2400"/>
              <a:t>时，体系开始建立一定的有序区域结构，形成向列型液晶，粘度下降。</a:t>
            </a:r>
          </a:p>
        </p:txBody>
      </p:sp>
      <p:pic>
        <p:nvPicPr>
          <p:cNvPr id="725007" name="Picture 15" descr="image110">
            <a:extLst>
              <a:ext uri="{FF2B5EF4-FFF2-40B4-BE49-F238E27FC236}">
                <a16:creationId xmlns:a16="http://schemas.microsoft.com/office/drawing/2014/main" id="{9941518F-473A-4780-844E-F91485EC6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05263"/>
            <a:ext cx="1931987" cy="2160587"/>
          </a:xfrm>
          <a:prstGeom prst="rect">
            <a:avLst/>
          </a:prstGeom>
          <a:noFill/>
          <a:extLst>
            <a:ext uri="{909E8E84-426E-40DD-AFC4-6F175D3DCCD1}">
              <a14:hiddenFill xmlns:a14="http://schemas.microsoft.com/office/drawing/2010/main">
                <a:solidFill>
                  <a:srgbClr val="FFFFFF"/>
                </a:solidFill>
              </a14:hiddenFill>
            </a:ext>
          </a:extLst>
        </p:spPr>
      </p:pic>
      <p:sp>
        <p:nvSpPr>
          <p:cNvPr id="725008" name="Rectangle 16">
            <a:extLst>
              <a:ext uri="{FF2B5EF4-FFF2-40B4-BE49-F238E27FC236}">
                <a16:creationId xmlns:a16="http://schemas.microsoft.com/office/drawing/2014/main" id="{88CD2CCD-3F8D-4A18-A1CC-23DD77BFBF26}"/>
              </a:ext>
            </a:extLst>
          </p:cNvPr>
          <p:cNvSpPr>
            <a:spLocks noChangeArrowheads="1"/>
          </p:cNvSpPr>
          <p:nvPr/>
        </p:nvSpPr>
        <p:spPr bwMode="blackWhite">
          <a:xfrm>
            <a:off x="179388" y="6165850"/>
            <a:ext cx="2176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rgbClr val="0000FF"/>
                </a:solidFill>
              </a:rPr>
              <a:t>黏度</a:t>
            </a:r>
            <a:r>
              <a:rPr kumimoji="0" lang="en-US" altLang="zh-CN" sz="2400">
                <a:solidFill>
                  <a:srgbClr val="0000FF"/>
                </a:solidFill>
              </a:rPr>
              <a:t>-</a:t>
            </a:r>
            <a:r>
              <a:rPr kumimoji="0" lang="zh-CN" altLang="en-US" sz="2400">
                <a:solidFill>
                  <a:srgbClr val="0000FF"/>
                </a:solidFill>
              </a:rPr>
              <a:t>浓度曲线</a:t>
            </a:r>
          </a:p>
        </p:txBody>
      </p:sp>
    </p:spTree>
    <p:extLst>
      <p:ext uri="{BB962C8B-B14F-4D97-AF65-F5344CB8AC3E}">
        <p14:creationId xmlns:p14="http://schemas.microsoft.com/office/powerpoint/2010/main" val="2186990030"/>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CAE4AE86-04BB-4B50-A8BC-C7654B08AE5F}"/>
              </a:ext>
            </a:extLst>
          </p:cNvPr>
          <p:cNvSpPr>
            <a:spLocks noGrp="1"/>
          </p:cNvSpPr>
          <p:nvPr>
            <p:ph type="sldNum" sz="quarter" idx="12"/>
          </p:nvPr>
        </p:nvSpPr>
        <p:spPr/>
        <p:txBody>
          <a:bodyPr/>
          <a:lstStyle/>
          <a:p>
            <a:fld id="{39CD4195-9FBC-4E4C-A19C-043FBD3E83B9}" type="slidenum">
              <a:rPr lang="en-US" altLang="zh-CN"/>
              <a:pPr/>
              <a:t>155</a:t>
            </a:fld>
            <a:endParaRPr lang="en-US" altLang="zh-CN"/>
          </a:p>
        </p:txBody>
      </p:sp>
      <p:sp>
        <p:nvSpPr>
          <p:cNvPr id="727044" name="Rectangle 4">
            <a:extLst>
              <a:ext uri="{FF2B5EF4-FFF2-40B4-BE49-F238E27FC236}">
                <a16:creationId xmlns:a16="http://schemas.microsoft.com/office/drawing/2014/main" id="{64BC30D8-07EF-4321-9256-80650DD4DCB5}"/>
              </a:ext>
            </a:extLst>
          </p:cNvPr>
          <p:cNvSpPr>
            <a:spLocks noChangeArrowheads="1"/>
          </p:cNvSpPr>
          <p:nvPr/>
        </p:nvSpPr>
        <p:spPr bwMode="auto">
          <a:xfrm>
            <a:off x="3429000" y="2028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727045" name="Picture 5">
            <a:extLst>
              <a:ext uri="{FF2B5EF4-FFF2-40B4-BE49-F238E27FC236}">
                <a16:creationId xmlns:a16="http://schemas.microsoft.com/office/drawing/2014/main" id="{9FAD7119-02B7-4D5E-A237-BBAF486A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9045" t="1639" b="1639"/>
          <a:stretch>
            <a:fillRect/>
          </a:stretch>
        </p:blipFill>
        <p:spPr bwMode="auto">
          <a:xfrm>
            <a:off x="395288" y="1773238"/>
            <a:ext cx="3386137" cy="4343400"/>
          </a:xfrm>
          <a:prstGeom prst="rect">
            <a:avLst/>
          </a:prstGeom>
          <a:noFill/>
          <a:extLst>
            <a:ext uri="{909E8E84-426E-40DD-AFC4-6F175D3DCCD1}">
              <a14:hiddenFill xmlns:a14="http://schemas.microsoft.com/office/drawing/2010/main">
                <a:solidFill>
                  <a:srgbClr val="FFFFFF"/>
                </a:solidFill>
              </a14:hiddenFill>
            </a:ext>
          </a:extLst>
        </p:spPr>
      </p:pic>
      <p:sp>
        <p:nvSpPr>
          <p:cNvPr id="727047" name="Rectangle 7">
            <a:extLst>
              <a:ext uri="{FF2B5EF4-FFF2-40B4-BE49-F238E27FC236}">
                <a16:creationId xmlns:a16="http://schemas.microsoft.com/office/drawing/2014/main" id="{03E521B4-FB84-4EFC-819C-C1B4FDCBC35C}"/>
              </a:ext>
            </a:extLst>
          </p:cNvPr>
          <p:cNvSpPr>
            <a:spLocks noChangeArrowheads="1"/>
          </p:cNvSpPr>
          <p:nvPr/>
        </p:nvSpPr>
        <p:spPr bwMode="blackWhite">
          <a:xfrm>
            <a:off x="611188" y="692150"/>
            <a:ext cx="3448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0000"/>
                </a:solidFill>
              </a:rPr>
              <a:t>粘度与温度的关系</a:t>
            </a:r>
          </a:p>
        </p:txBody>
      </p:sp>
      <p:sp>
        <p:nvSpPr>
          <p:cNvPr id="727049" name="Rectangle 9">
            <a:extLst>
              <a:ext uri="{FF2B5EF4-FFF2-40B4-BE49-F238E27FC236}">
                <a16:creationId xmlns:a16="http://schemas.microsoft.com/office/drawing/2014/main" id="{8224B7EE-3631-42F1-AA7E-ECAA8A33151B}"/>
              </a:ext>
            </a:extLst>
          </p:cNvPr>
          <p:cNvSpPr>
            <a:spLocks noChangeArrowheads="1"/>
          </p:cNvSpPr>
          <p:nvPr/>
        </p:nvSpPr>
        <p:spPr bwMode="blackWhite">
          <a:xfrm>
            <a:off x="4211638" y="1916113"/>
            <a:ext cx="4535487" cy="40195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0" lang="zh-CN" altLang="en-US" sz="2800"/>
              <a:t>聚对二甲酰对苯二胺溶液的黏度</a:t>
            </a:r>
            <a:r>
              <a:rPr kumimoji="0" lang="en-US" altLang="zh-CN" sz="2800"/>
              <a:t>-</a:t>
            </a:r>
            <a:r>
              <a:rPr kumimoji="0" lang="zh-CN" altLang="en-US" sz="2800"/>
              <a:t>温度曲线。液晶态的粘度随温度的升高而下降，到某一温度下出现一极小值，高于这个温度，粘度又开始上升，出现极大值后，粘度又随温度升高而降低</a:t>
            </a:r>
          </a:p>
        </p:txBody>
      </p:sp>
      <p:sp>
        <p:nvSpPr>
          <p:cNvPr id="727050" name="Rectangle 10">
            <a:extLst>
              <a:ext uri="{FF2B5EF4-FFF2-40B4-BE49-F238E27FC236}">
                <a16:creationId xmlns:a16="http://schemas.microsoft.com/office/drawing/2014/main" id="{0C828258-0FF2-4C0C-9A29-5217A9FDBA5A}"/>
              </a:ext>
            </a:extLst>
          </p:cNvPr>
          <p:cNvSpPr>
            <a:spLocks noChangeArrowheads="1"/>
          </p:cNvSpPr>
          <p:nvPr/>
        </p:nvSpPr>
        <p:spPr bwMode="blackWhite">
          <a:xfrm>
            <a:off x="971550" y="6092825"/>
            <a:ext cx="2176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rgbClr val="FF0000"/>
                </a:solidFill>
              </a:rPr>
              <a:t>黏度</a:t>
            </a:r>
            <a:r>
              <a:rPr kumimoji="0" lang="en-US" altLang="zh-CN" sz="2400">
                <a:solidFill>
                  <a:srgbClr val="FF0000"/>
                </a:solidFill>
              </a:rPr>
              <a:t>-</a:t>
            </a:r>
            <a:r>
              <a:rPr kumimoji="0" lang="zh-CN" altLang="en-US" sz="2400">
                <a:solidFill>
                  <a:srgbClr val="FF0000"/>
                </a:solidFill>
              </a:rPr>
              <a:t>温度曲线</a:t>
            </a:r>
          </a:p>
        </p:txBody>
      </p:sp>
    </p:spTree>
    <p:extLst>
      <p:ext uri="{BB962C8B-B14F-4D97-AF65-F5344CB8AC3E}">
        <p14:creationId xmlns:p14="http://schemas.microsoft.com/office/powerpoint/2010/main" val="899751046"/>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D6ECD925-5865-4585-ADB0-BF2F6F5410B0}"/>
              </a:ext>
            </a:extLst>
          </p:cNvPr>
          <p:cNvSpPr>
            <a:spLocks noGrp="1"/>
          </p:cNvSpPr>
          <p:nvPr>
            <p:ph type="sldNum" sz="quarter" idx="12"/>
          </p:nvPr>
        </p:nvSpPr>
        <p:spPr/>
        <p:txBody>
          <a:bodyPr/>
          <a:lstStyle/>
          <a:p>
            <a:fld id="{E9C1D894-C37E-489D-B513-C19BF6874EE7}" type="slidenum">
              <a:rPr lang="en-US" altLang="zh-CN"/>
              <a:pPr/>
              <a:t>156</a:t>
            </a:fld>
            <a:endParaRPr lang="en-US" altLang="zh-CN"/>
          </a:p>
        </p:txBody>
      </p:sp>
      <p:sp>
        <p:nvSpPr>
          <p:cNvPr id="693250" name="Rectangle 2">
            <a:extLst>
              <a:ext uri="{FF2B5EF4-FFF2-40B4-BE49-F238E27FC236}">
                <a16:creationId xmlns:a16="http://schemas.microsoft.com/office/drawing/2014/main" id="{02727687-C2B7-44E0-8800-12B976F31249}"/>
              </a:ext>
            </a:extLst>
          </p:cNvPr>
          <p:cNvSpPr>
            <a:spLocks noChangeArrowheads="1"/>
          </p:cNvSpPr>
          <p:nvPr/>
        </p:nvSpPr>
        <p:spPr bwMode="auto">
          <a:xfrm>
            <a:off x="539750" y="1484313"/>
            <a:ext cx="7777163" cy="8794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15000"/>
              </a:lnSpc>
            </a:pPr>
            <a:r>
              <a:rPr kumimoji="0" lang="zh-CN" altLang="en-US" sz="2400"/>
              <a:t>向列型</a:t>
            </a:r>
            <a:r>
              <a:rPr lang="zh-CN" altLang="en-US" sz="2400"/>
              <a:t>高分子液晶溶液具有高浓度下的低粘度和在低剪切速率下的高取向度的特性。</a:t>
            </a:r>
            <a:endParaRPr lang="zh-CN" altLang="en-US" sz="2400">
              <a:latin typeface="Times New Roman" panose="02020603050405020304" pitchFamily="18" charset="0"/>
              <a:ea typeface="宋体" panose="02010600030101010101" pitchFamily="2" charset="-122"/>
            </a:endParaRPr>
          </a:p>
        </p:txBody>
      </p:sp>
      <p:sp>
        <p:nvSpPr>
          <p:cNvPr id="693251" name="Rectangle 3">
            <a:extLst>
              <a:ext uri="{FF2B5EF4-FFF2-40B4-BE49-F238E27FC236}">
                <a16:creationId xmlns:a16="http://schemas.microsoft.com/office/drawing/2014/main" id="{E204F2F3-D7CD-425A-B9E0-0FC1A68EF78D}"/>
              </a:ext>
            </a:extLst>
          </p:cNvPr>
          <p:cNvSpPr>
            <a:spLocks noChangeArrowheads="1"/>
          </p:cNvSpPr>
          <p:nvPr/>
        </p:nvSpPr>
        <p:spPr bwMode="auto">
          <a:xfrm>
            <a:off x="900113" y="660400"/>
            <a:ext cx="41036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a:solidFill>
                  <a:srgbClr val="FF0000"/>
                </a:solidFill>
              </a:rPr>
              <a:t>液晶纺丝</a:t>
            </a:r>
          </a:p>
        </p:txBody>
      </p:sp>
      <p:sp>
        <p:nvSpPr>
          <p:cNvPr id="693252" name="Rectangle 4">
            <a:extLst>
              <a:ext uri="{FF2B5EF4-FFF2-40B4-BE49-F238E27FC236}">
                <a16:creationId xmlns:a16="http://schemas.microsoft.com/office/drawing/2014/main" id="{331F0BC6-8DF6-4E40-877E-8BE2B6FECD86}"/>
              </a:ext>
            </a:extLst>
          </p:cNvPr>
          <p:cNvSpPr>
            <a:spLocks noChangeArrowheads="1"/>
          </p:cNvSpPr>
          <p:nvPr/>
        </p:nvSpPr>
        <p:spPr bwMode="auto">
          <a:xfrm>
            <a:off x="611188" y="5013325"/>
            <a:ext cx="7777162" cy="1333570"/>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sz="2400" dirty="0"/>
              <a:t>高强度纤维</a:t>
            </a:r>
            <a:r>
              <a:rPr lang="en-US" altLang="zh-CN" sz="2400" dirty="0"/>
              <a:t>Kevlar-</a:t>
            </a:r>
            <a:r>
              <a:rPr lang="zh-CN" altLang="en-US" sz="2400" dirty="0"/>
              <a:t>聚对苯二甲酰对苯二胺（</a:t>
            </a:r>
            <a:r>
              <a:rPr lang="en-US" altLang="zh-CN" sz="2400" dirty="0"/>
              <a:t>PPTA</a:t>
            </a:r>
            <a:r>
              <a:rPr lang="zh-CN" altLang="en-US" sz="2400" dirty="0"/>
              <a:t>）的液晶纺丝具有很高的比强度，是用来制作防弹衣和风帆的首选材料</a:t>
            </a:r>
          </a:p>
        </p:txBody>
      </p:sp>
      <p:sp>
        <p:nvSpPr>
          <p:cNvPr id="693253" name="Rectangle 5">
            <a:extLst>
              <a:ext uri="{FF2B5EF4-FFF2-40B4-BE49-F238E27FC236}">
                <a16:creationId xmlns:a16="http://schemas.microsoft.com/office/drawing/2014/main" id="{692A50E0-83F9-4719-8B13-F08362BEDB38}"/>
              </a:ext>
            </a:extLst>
          </p:cNvPr>
          <p:cNvSpPr>
            <a:spLocks noChangeArrowheads="1"/>
          </p:cNvSpPr>
          <p:nvPr/>
        </p:nvSpPr>
        <p:spPr bwMode="auto">
          <a:xfrm>
            <a:off x="539750" y="2636838"/>
            <a:ext cx="7848600" cy="21415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15000"/>
              </a:lnSpc>
            </a:pPr>
            <a:r>
              <a:rPr lang="zh-CN" altLang="en-US" sz="2400"/>
              <a:t>液晶纺丝，一方面解决了通常高分子溶液纺丝时高浓度带来的高粘度的问题；另一方面液晶的易取向性和高取向度保证了采用较低的牵伸倍数就可以取得满意的取向效果，从而避免高倍牵伸时产生的应力和受到的损伤</a:t>
            </a:r>
            <a:r>
              <a:rPr lang="en-US" altLang="zh-CN" sz="2400"/>
              <a:t>,</a:t>
            </a:r>
            <a:r>
              <a:rPr lang="zh-CN" altLang="en-US" sz="2400"/>
              <a:t>所制得的纤维强度高、模量高、综合性能优异。</a:t>
            </a:r>
            <a:endParaRPr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55897432"/>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A81619A6-C02C-4DB7-8C78-AE8224D497A4}"/>
              </a:ext>
            </a:extLst>
          </p:cNvPr>
          <p:cNvSpPr>
            <a:spLocks noGrp="1"/>
          </p:cNvSpPr>
          <p:nvPr>
            <p:ph type="sldNum" sz="quarter" idx="12"/>
          </p:nvPr>
        </p:nvSpPr>
        <p:spPr/>
        <p:txBody>
          <a:bodyPr/>
          <a:lstStyle/>
          <a:p>
            <a:fld id="{471E1D0D-D2F7-4517-908E-CAE3518D9C8F}" type="slidenum">
              <a:rPr lang="en-US" altLang="zh-CN"/>
              <a:pPr/>
              <a:t>157</a:t>
            </a:fld>
            <a:endParaRPr lang="en-US" altLang="zh-CN"/>
          </a:p>
        </p:txBody>
      </p:sp>
      <p:pic>
        <p:nvPicPr>
          <p:cNvPr id="692226" name="Picture 2" descr="79399">
            <a:extLst>
              <a:ext uri="{FF2B5EF4-FFF2-40B4-BE49-F238E27FC236}">
                <a16:creationId xmlns:a16="http://schemas.microsoft.com/office/drawing/2014/main" id="{E8BB4757-9E48-4531-9495-FEB2B8E70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2565400"/>
            <a:ext cx="33115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92227" name="Picture 3" descr="liMFDhZLvUdI">
            <a:extLst>
              <a:ext uri="{FF2B5EF4-FFF2-40B4-BE49-F238E27FC236}">
                <a16:creationId xmlns:a16="http://schemas.microsoft.com/office/drawing/2014/main" id="{0E220ED7-710E-44DC-A399-5529B67C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3463"/>
            <a:ext cx="3995738" cy="3095625"/>
          </a:xfrm>
          <a:prstGeom prst="rect">
            <a:avLst/>
          </a:prstGeom>
          <a:noFill/>
          <a:extLst>
            <a:ext uri="{909E8E84-426E-40DD-AFC4-6F175D3DCCD1}">
              <a14:hiddenFill xmlns:a14="http://schemas.microsoft.com/office/drawing/2010/main">
                <a:solidFill>
                  <a:srgbClr val="FFFFFF"/>
                </a:solidFill>
              </a14:hiddenFill>
            </a:ext>
          </a:extLst>
        </p:spPr>
      </p:pic>
      <p:sp>
        <p:nvSpPr>
          <p:cNvPr id="692228" name="Text Box 4">
            <a:extLst>
              <a:ext uri="{FF2B5EF4-FFF2-40B4-BE49-F238E27FC236}">
                <a16:creationId xmlns:a16="http://schemas.microsoft.com/office/drawing/2014/main" id="{32609499-DBBA-4966-9B42-52366F05524B}"/>
              </a:ext>
            </a:extLst>
          </p:cNvPr>
          <p:cNvSpPr txBox="1">
            <a:spLocks noChangeArrowheads="1"/>
          </p:cNvSpPr>
          <p:nvPr/>
        </p:nvSpPr>
        <p:spPr bwMode="auto">
          <a:xfrm>
            <a:off x="5219700" y="333375"/>
            <a:ext cx="345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dirty="0">
                <a:solidFill>
                  <a:srgbClr val="FF0000"/>
                </a:solidFill>
              </a:rPr>
              <a:t>液晶显示</a:t>
            </a:r>
          </a:p>
        </p:txBody>
      </p:sp>
      <p:sp>
        <p:nvSpPr>
          <p:cNvPr id="692229" name="Rectangle 5">
            <a:extLst>
              <a:ext uri="{FF2B5EF4-FFF2-40B4-BE49-F238E27FC236}">
                <a16:creationId xmlns:a16="http://schemas.microsoft.com/office/drawing/2014/main" id="{051073E7-260C-4497-B806-182A8BF722DB}"/>
              </a:ext>
            </a:extLst>
          </p:cNvPr>
          <p:cNvSpPr>
            <a:spLocks noChangeArrowheads="1"/>
          </p:cNvSpPr>
          <p:nvPr/>
        </p:nvSpPr>
        <p:spPr bwMode="auto">
          <a:xfrm>
            <a:off x="5364163" y="1196975"/>
            <a:ext cx="3600450" cy="131127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偏振片只允许偏振方向与它方向平行的光透过。两个偏振片的偏振化方向相互垂直，因此光不能通过第二个偏振片。</a:t>
            </a:r>
            <a:endParaRPr kumimoji="0" lang="zh-CN" altLang="en-US" sz="1800"/>
          </a:p>
        </p:txBody>
      </p:sp>
      <p:sp>
        <p:nvSpPr>
          <p:cNvPr id="692230" name="Rectangle 6">
            <a:extLst>
              <a:ext uri="{FF2B5EF4-FFF2-40B4-BE49-F238E27FC236}">
                <a16:creationId xmlns:a16="http://schemas.microsoft.com/office/drawing/2014/main" id="{ED88399F-86DB-4F8B-8529-FF1BA38F54C9}"/>
              </a:ext>
            </a:extLst>
          </p:cNvPr>
          <p:cNvSpPr>
            <a:spLocks noChangeArrowheads="1"/>
          </p:cNvSpPr>
          <p:nvPr/>
        </p:nvSpPr>
        <p:spPr bwMode="auto">
          <a:xfrm>
            <a:off x="323850" y="404813"/>
            <a:ext cx="4791075" cy="314007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把向列型液晶放在两个偏振片之间，棒状分子的排列是彼此平行的。在玻璃上涂一层特殊物质（配向膜）形成沟槽，液晶分子按照沟槽的方向来排列。上下沟槽呈十字交错，即上层的液晶分子的排列是横向的，下层的液晶分子排列是纵向的，从整体来看，液晶分子的排列就像螺旋形的扭转排列。这种螺旋结构的液晶具有调制光线偏振方向的特性，光线最终可以从下端射出。液晶面板显示白色</a:t>
            </a:r>
            <a:r>
              <a:rPr kumimoji="0" lang="zh-CN" altLang="en-US" b="0"/>
              <a:t>。</a:t>
            </a:r>
            <a:r>
              <a:rPr kumimoji="0" lang="zh-CN" altLang="en-US" sz="1600" b="0"/>
              <a:t> </a:t>
            </a:r>
          </a:p>
        </p:txBody>
      </p:sp>
      <p:sp>
        <p:nvSpPr>
          <p:cNvPr id="692231" name="Rectangle 7">
            <a:extLst>
              <a:ext uri="{FF2B5EF4-FFF2-40B4-BE49-F238E27FC236}">
                <a16:creationId xmlns:a16="http://schemas.microsoft.com/office/drawing/2014/main" id="{CB8F4800-4CC4-4DCE-9F4F-1FA32D682946}"/>
              </a:ext>
            </a:extLst>
          </p:cNvPr>
          <p:cNvSpPr>
            <a:spLocks noChangeArrowheads="1"/>
          </p:cNvSpPr>
          <p:nvPr/>
        </p:nvSpPr>
        <p:spPr bwMode="auto">
          <a:xfrm>
            <a:off x="3779838" y="5373688"/>
            <a:ext cx="5113337" cy="131127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a:t>如果两玻璃板之间被加上电压，则分子排列方向将与电场方向平行，光线通过液晶分子空隙维持原方向，被下方偏光板遮蔽，光线被吸收无法透出，液晶面板显示黑色</a:t>
            </a:r>
            <a:r>
              <a:rPr kumimoji="0" lang="zh-CN" altLang="en-US" b="0"/>
              <a:t> </a:t>
            </a:r>
          </a:p>
        </p:txBody>
      </p:sp>
    </p:spTree>
    <p:extLst>
      <p:ext uri="{BB962C8B-B14F-4D97-AF65-F5344CB8AC3E}">
        <p14:creationId xmlns:p14="http://schemas.microsoft.com/office/powerpoint/2010/main" val="3729470896"/>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6DCEE35B-458D-4E43-ACA0-DF5E4393A71F}"/>
              </a:ext>
            </a:extLst>
          </p:cNvPr>
          <p:cNvSpPr>
            <a:spLocks noGrp="1"/>
          </p:cNvSpPr>
          <p:nvPr>
            <p:ph type="sldNum" sz="quarter" idx="12"/>
          </p:nvPr>
        </p:nvSpPr>
        <p:spPr/>
        <p:txBody>
          <a:bodyPr/>
          <a:lstStyle/>
          <a:p>
            <a:fld id="{6ABE8D64-E958-43E0-AC4B-64B9E0518C69}" type="slidenum">
              <a:rPr lang="en-US" altLang="zh-CN"/>
              <a:pPr/>
              <a:t>158</a:t>
            </a:fld>
            <a:endParaRPr lang="en-US" altLang="zh-CN"/>
          </a:p>
        </p:txBody>
      </p:sp>
      <p:sp>
        <p:nvSpPr>
          <p:cNvPr id="908290" name="Rectangle 2">
            <a:extLst>
              <a:ext uri="{FF2B5EF4-FFF2-40B4-BE49-F238E27FC236}">
                <a16:creationId xmlns:a16="http://schemas.microsoft.com/office/drawing/2014/main" id="{9BE61FB0-1895-4C29-9B5D-3C2D5F1979A3}"/>
              </a:ext>
            </a:extLst>
          </p:cNvPr>
          <p:cNvSpPr>
            <a:spLocks noChangeArrowheads="1"/>
          </p:cNvSpPr>
          <p:nvPr/>
        </p:nvSpPr>
        <p:spPr bwMode="auto">
          <a:xfrm>
            <a:off x="468313" y="1484313"/>
            <a:ext cx="7993062" cy="18827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400"/>
              <a:t>一般的高分子凝聚态是线团相互穿透的多链凝聚态，在一条链的空间大约有几十条链的质心落在其中，每一条链上的链单元既受到一条链上相隔较远的链内链单元的作用力，又受到相邻链链单元作用力</a:t>
            </a:r>
          </a:p>
        </p:txBody>
      </p:sp>
      <p:sp>
        <p:nvSpPr>
          <p:cNvPr id="908291" name="Rectangle 3">
            <a:extLst>
              <a:ext uri="{FF2B5EF4-FFF2-40B4-BE49-F238E27FC236}">
                <a16:creationId xmlns:a16="http://schemas.microsoft.com/office/drawing/2014/main" id="{82900969-CA23-4DC2-AD7A-8A8B6E4DB359}"/>
              </a:ext>
            </a:extLst>
          </p:cNvPr>
          <p:cNvSpPr>
            <a:spLocks noChangeArrowheads="1"/>
          </p:cNvSpPr>
          <p:nvPr/>
        </p:nvSpPr>
        <p:spPr bwMode="auto">
          <a:xfrm>
            <a:off x="684213" y="692150"/>
            <a:ext cx="5688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dirty="0">
                <a:solidFill>
                  <a:srgbClr val="FF0000"/>
                </a:solidFill>
              </a:rPr>
              <a:t>高分子单链凝聚态</a:t>
            </a:r>
            <a:r>
              <a:rPr lang="zh-CN" altLang="en-US" dirty="0"/>
              <a:t> </a:t>
            </a:r>
          </a:p>
        </p:txBody>
      </p:sp>
      <p:sp>
        <p:nvSpPr>
          <p:cNvPr id="908292" name="Rectangle 4">
            <a:extLst>
              <a:ext uri="{FF2B5EF4-FFF2-40B4-BE49-F238E27FC236}">
                <a16:creationId xmlns:a16="http://schemas.microsoft.com/office/drawing/2014/main" id="{45C5A1EA-7A3A-4CBC-BF8E-E818816E01B0}"/>
              </a:ext>
            </a:extLst>
          </p:cNvPr>
          <p:cNvSpPr>
            <a:spLocks noChangeArrowheads="1"/>
          </p:cNvSpPr>
          <p:nvPr/>
        </p:nvSpPr>
        <p:spPr bwMode="auto">
          <a:xfrm>
            <a:off x="539750" y="3716338"/>
            <a:ext cx="7920038" cy="23209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pPr>
            <a:r>
              <a:rPr lang="zh-CN" altLang="en-US" sz="2400"/>
              <a:t>单链凝聚态是单个分子链以一种凝聚态（液态、高弹态、晶态）存在，它是高分子特有的。一个孤立的小分子不存在分子间的相互作用，当然没有分子凝聚态；一个高分子链有成千上万个单体单元，存在链单元间的相互作用，可以形成单链凝聚态</a:t>
            </a:r>
          </a:p>
        </p:txBody>
      </p:sp>
    </p:spTree>
    <p:extLst>
      <p:ext uri="{BB962C8B-B14F-4D97-AF65-F5344CB8AC3E}">
        <p14:creationId xmlns:p14="http://schemas.microsoft.com/office/powerpoint/2010/main" val="476103641"/>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64F4212-A104-4658-B4D4-0DEB1AEC8829}"/>
              </a:ext>
            </a:extLst>
          </p:cNvPr>
          <p:cNvSpPr>
            <a:spLocks noGrp="1"/>
          </p:cNvSpPr>
          <p:nvPr>
            <p:ph type="sldNum" sz="quarter" idx="12"/>
          </p:nvPr>
        </p:nvSpPr>
        <p:spPr/>
        <p:txBody>
          <a:bodyPr/>
          <a:lstStyle/>
          <a:p>
            <a:fld id="{F3B65532-5981-4E9A-8DB4-F18333B4CDE0}" type="slidenum">
              <a:rPr lang="en-US" altLang="zh-CN" smtClean="0"/>
              <a:pPr/>
              <a:t>159</a:t>
            </a:fld>
            <a:endParaRPr lang="en-US" altLang="zh-CN"/>
          </a:p>
        </p:txBody>
      </p:sp>
      <p:sp>
        <p:nvSpPr>
          <p:cNvPr id="5" name="矩形 4">
            <a:extLst>
              <a:ext uri="{FF2B5EF4-FFF2-40B4-BE49-F238E27FC236}">
                <a16:creationId xmlns:a16="http://schemas.microsoft.com/office/drawing/2014/main" id="{9810F90B-90EB-4D3A-9093-A2AEED57C672}"/>
              </a:ext>
            </a:extLst>
          </p:cNvPr>
          <p:cNvSpPr/>
          <p:nvPr/>
        </p:nvSpPr>
        <p:spPr>
          <a:xfrm>
            <a:off x="1196752" y="2132856"/>
            <a:ext cx="6750496" cy="400110"/>
          </a:xfrm>
          <a:prstGeom prst="rect">
            <a:avLst/>
          </a:prstGeom>
        </p:spPr>
        <p:txBody>
          <a:bodyPr wrap="square">
            <a:spAutoFit/>
          </a:bodyPr>
          <a:lstStyle/>
          <a:p>
            <a:r>
              <a:rPr lang="en-GB" altLang="zh-CN" dirty="0"/>
              <a:t>https://www.bilibili.com/video/av19713971</a:t>
            </a:r>
            <a:endParaRPr lang="zh-CN" altLang="en-US" dirty="0"/>
          </a:p>
        </p:txBody>
      </p:sp>
      <p:sp>
        <p:nvSpPr>
          <p:cNvPr id="6" name="矩形 5">
            <a:extLst>
              <a:ext uri="{FF2B5EF4-FFF2-40B4-BE49-F238E27FC236}">
                <a16:creationId xmlns:a16="http://schemas.microsoft.com/office/drawing/2014/main" id="{ABA17655-8AD8-42DB-82F5-DF6E1A4FD02E}"/>
              </a:ext>
            </a:extLst>
          </p:cNvPr>
          <p:cNvSpPr/>
          <p:nvPr/>
        </p:nvSpPr>
        <p:spPr>
          <a:xfrm>
            <a:off x="1196752" y="3924925"/>
            <a:ext cx="6174432" cy="400110"/>
          </a:xfrm>
          <a:prstGeom prst="rect">
            <a:avLst/>
          </a:prstGeom>
        </p:spPr>
        <p:txBody>
          <a:bodyPr wrap="square">
            <a:spAutoFit/>
          </a:bodyPr>
          <a:lstStyle/>
          <a:p>
            <a:r>
              <a:rPr lang="en-GB" altLang="zh-CN" dirty="0"/>
              <a:t>https://www.bilibili.com/video/av25478200/</a:t>
            </a:r>
            <a:endParaRPr lang="zh-CN" altLang="en-US" dirty="0"/>
          </a:p>
        </p:txBody>
      </p:sp>
    </p:spTree>
    <p:extLst>
      <p:ext uri="{BB962C8B-B14F-4D97-AF65-F5344CB8AC3E}">
        <p14:creationId xmlns:p14="http://schemas.microsoft.com/office/powerpoint/2010/main" val="7278802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3">
            <a:extLst>
              <a:ext uri="{FF2B5EF4-FFF2-40B4-BE49-F238E27FC236}">
                <a16:creationId xmlns:a16="http://schemas.microsoft.com/office/drawing/2014/main" id="{3A405616-FBEA-480F-BDDB-EAD9ED72FD9A}"/>
              </a:ext>
            </a:extLst>
          </p:cNvPr>
          <p:cNvSpPr>
            <a:spLocks noGrp="1"/>
          </p:cNvSpPr>
          <p:nvPr>
            <p:ph type="sldNum" sz="quarter" idx="12"/>
          </p:nvPr>
        </p:nvSpPr>
        <p:spPr/>
        <p:txBody>
          <a:bodyPr/>
          <a:lstStyle/>
          <a:p>
            <a:fld id="{18F9B437-8FAD-4034-845D-45D847811FD6}" type="slidenum">
              <a:rPr lang="en-US" altLang="zh-CN"/>
              <a:pPr/>
              <a:t>16</a:t>
            </a:fld>
            <a:endParaRPr lang="en-US" altLang="zh-CN"/>
          </a:p>
        </p:txBody>
      </p:sp>
      <p:sp>
        <p:nvSpPr>
          <p:cNvPr id="443394" name="Text Box 2">
            <a:extLst>
              <a:ext uri="{FF2B5EF4-FFF2-40B4-BE49-F238E27FC236}">
                <a16:creationId xmlns:a16="http://schemas.microsoft.com/office/drawing/2014/main" id="{F2311300-C523-40AD-9679-20B91C6E89B4}"/>
              </a:ext>
            </a:extLst>
          </p:cNvPr>
          <p:cNvSpPr txBox="1">
            <a:spLocks noChangeArrowheads="1"/>
          </p:cNvSpPr>
          <p:nvPr/>
        </p:nvSpPr>
        <p:spPr bwMode="auto">
          <a:xfrm>
            <a:off x="827088" y="3429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等规立构</a:t>
            </a:r>
            <a:r>
              <a:rPr lang="en-US" altLang="zh-CN" sz="2400">
                <a:solidFill>
                  <a:srgbClr val="FF0000"/>
                </a:solidFill>
              </a:rPr>
              <a:t>PS</a:t>
            </a:r>
            <a:r>
              <a:rPr lang="zh-CN" altLang="en-US" sz="2400">
                <a:solidFill>
                  <a:srgbClr val="FF0000"/>
                </a:solidFill>
              </a:rPr>
              <a:t>既有尖锐的衍射峰，又有很钝的衍射峰。</a:t>
            </a:r>
          </a:p>
        </p:txBody>
      </p:sp>
      <p:grpSp>
        <p:nvGrpSpPr>
          <p:cNvPr id="443396" name="Group 4">
            <a:extLst>
              <a:ext uri="{FF2B5EF4-FFF2-40B4-BE49-F238E27FC236}">
                <a16:creationId xmlns:a16="http://schemas.microsoft.com/office/drawing/2014/main" id="{B2360EF5-EE74-4D07-A268-004755B97301}"/>
              </a:ext>
            </a:extLst>
          </p:cNvPr>
          <p:cNvGrpSpPr>
            <a:grpSpLocks/>
          </p:cNvGrpSpPr>
          <p:nvPr/>
        </p:nvGrpSpPr>
        <p:grpSpPr bwMode="auto">
          <a:xfrm>
            <a:off x="3635375" y="188913"/>
            <a:ext cx="4981575" cy="3125429"/>
            <a:chOff x="1344" y="351"/>
            <a:chExt cx="3252" cy="2839"/>
          </a:xfrm>
        </p:grpSpPr>
        <p:sp>
          <p:nvSpPr>
            <p:cNvPr id="443397" name="Text Box 5">
              <a:extLst>
                <a:ext uri="{FF2B5EF4-FFF2-40B4-BE49-F238E27FC236}">
                  <a16:creationId xmlns:a16="http://schemas.microsoft.com/office/drawing/2014/main" id="{47987C50-CBAD-44D6-BF9A-00D21645CE75}"/>
                </a:ext>
              </a:extLst>
            </p:cNvPr>
            <p:cNvSpPr txBox="1">
              <a:spLocks noChangeArrowheads="1"/>
            </p:cNvSpPr>
            <p:nvPr/>
          </p:nvSpPr>
          <p:spPr bwMode="auto">
            <a:xfrm>
              <a:off x="1565" y="2771"/>
              <a:ext cx="1848" cy="419"/>
            </a:xfrm>
            <a:prstGeom prst="rect">
              <a:avLst/>
            </a:prstGeom>
            <a:solidFill>
              <a:srgbClr val="FDD5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a:solidFill>
                    <a:schemeClr val="bg2"/>
                  </a:solidFill>
                </a:rPr>
                <a:t>等规</a:t>
              </a:r>
              <a:r>
                <a:rPr lang="en-US" altLang="zh-CN" sz="2400">
                  <a:solidFill>
                    <a:schemeClr val="bg2"/>
                  </a:solidFill>
                </a:rPr>
                <a:t>PS</a:t>
              </a:r>
              <a:r>
                <a:rPr lang="zh-CN" altLang="en-US" sz="2400">
                  <a:solidFill>
                    <a:schemeClr val="bg2"/>
                  </a:solidFill>
                </a:rPr>
                <a:t>的衍射曲线</a:t>
              </a:r>
            </a:p>
          </p:txBody>
        </p:sp>
        <p:sp>
          <p:nvSpPr>
            <p:cNvPr id="443398" name="Freeform 6">
              <a:extLst>
                <a:ext uri="{FF2B5EF4-FFF2-40B4-BE49-F238E27FC236}">
                  <a16:creationId xmlns:a16="http://schemas.microsoft.com/office/drawing/2014/main" id="{B82A0073-C23A-4BDD-BA6D-168CE7C4826F}"/>
                </a:ext>
              </a:extLst>
            </p:cNvPr>
            <p:cNvSpPr>
              <a:spLocks/>
            </p:cNvSpPr>
            <p:nvPr/>
          </p:nvSpPr>
          <p:spPr bwMode="auto">
            <a:xfrm>
              <a:off x="1690" y="454"/>
              <a:ext cx="2642" cy="1840"/>
            </a:xfrm>
            <a:custGeom>
              <a:avLst/>
              <a:gdLst>
                <a:gd name="T0" fmla="*/ 0 w 2642"/>
                <a:gd name="T1" fmla="*/ 1840 h 1840"/>
                <a:gd name="T2" fmla="*/ 96 w 2642"/>
                <a:gd name="T3" fmla="*/ 1792 h 1840"/>
                <a:gd name="T4" fmla="*/ 240 w 2642"/>
                <a:gd name="T5" fmla="*/ 1744 h 1840"/>
                <a:gd name="T6" fmla="*/ 288 w 2642"/>
                <a:gd name="T7" fmla="*/ 1696 h 1840"/>
                <a:gd name="T8" fmla="*/ 336 w 2642"/>
                <a:gd name="T9" fmla="*/ 1600 h 1840"/>
                <a:gd name="T10" fmla="*/ 432 w 2642"/>
                <a:gd name="T11" fmla="*/ 1600 h 1840"/>
                <a:gd name="T12" fmla="*/ 480 w 2642"/>
                <a:gd name="T13" fmla="*/ 1696 h 1840"/>
                <a:gd name="T14" fmla="*/ 576 w 2642"/>
                <a:gd name="T15" fmla="*/ 1744 h 1840"/>
                <a:gd name="T16" fmla="*/ 672 w 2642"/>
                <a:gd name="T17" fmla="*/ 1696 h 1840"/>
                <a:gd name="T18" fmla="*/ 720 w 2642"/>
                <a:gd name="T19" fmla="*/ 1648 h 1840"/>
                <a:gd name="T20" fmla="*/ 816 w 2642"/>
                <a:gd name="T21" fmla="*/ 1600 h 1840"/>
                <a:gd name="T22" fmla="*/ 912 w 2642"/>
                <a:gd name="T23" fmla="*/ 1648 h 1840"/>
                <a:gd name="T24" fmla="*/ 1008 w 2642"/>
                <a:gd name="T25" fmla="*/ 1648 h 1840"/>
                <a:gd name="T26" fmla="*/ 1056 w 2642"/>
                <a:gd name="T27" fmla="*/ 1600 h 1840"/>
                <a:gd name="T28" fmla="*/ 1104 w 2642"/>
                <a:gd name="T29" fmla="*/ 1504 h 1840"/>
                <a:gd name="T30" fmla="*/ 1152 w 2642"/>
                <a:gd name="T31" fmla="*/ 1264 h 1840"/>
                <a:gd name="T32" fmla="*/ 1200 w 2642"/>
                <a:gd name="T33" fmla="*/ 1360 h 1840"/>
                <a:gd name="T34" fmla="*/ 1344 w 2642"/>
                <a:gd name="T35" fmla="*/ 1360 h 1840"/>
                <a:gd name="T36" fmla="*/ 1488 w 2642"/>
                <a:gd name="T37" fmla="*/ 976 h 1840"/>
                <a:gd name="T38" fmla="*/ 1632 w 2642"/>
                <a:gd name="T39" fmla="*/ 256 h 1840"/>
                <a:gd name="T40" fmla="*/ 1632 w 2642"/>
                <a:gd name="T41" fmla="*/ 160 h 1840"/>
                <a:gd name="T42" fmla="*/ 1680 w 2642"/>
                <a:gd name="T43" fmla="*/ 64 h 1840"/>
                <a:gd name="T44" fmla="*/ 1728 w 2642"/>
                <a:gd name="T45" fmla="*/ 544 h 1840"/>
                <a:gd name="T46" fmla="*/ 1776 w 2642"/>
                <a:gd name="T47" fmla="*/ 928 h 1840"/>
                <a:gd name="T48" fmla="*/ 1872 w 2642"/>
                <a:gd name="T49" fmla="*/ 928 h 1840"/>
                <a:gd name="T50" fmla="*/ 1920 w 2642"/>
                <a:gd name="T51" fmla="*/ 304 h 1840"/>
                <a:gd name="T52" fmla="*/ 2016 w 2642"/>
                <a:gd name="T53" fmla="*/ 976 h 1840"/>
                <a:gd name="T54" fmla="*/ 2160 w 2642"/>
                <a:gd name="T55" fmla="*/ 1264 h 1840"/>
                <a:gd name="T56" fmla="*/ 2256 w 2642"/>
                <a:gd name="T57" fmla="*/ 1264 h 1840"/>
                <a:gd name="T58" fmla="*/ 2304 w 2642"/>
                <a:gd name="T59" fmla="*/ 1168 h 1840"/>
                <a:gd name="T60" fmla="*/ 2352 w 2642"/>
                <a:gd name="T61" fmla="*/ 1312 h 1840"/>
                <a:gd name="T62" fmla="*/ 2642 w 2642"/>
                <a:gd name="T63" fmla="*/ 1622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2" h="1840">
                  <a:moveTo>
                    <a:pt x="0" y="1840"/>
                  </a:moveTo>
                  <a:cubicBezTo>
                    <a:pt x="28" y="1824"/>
                    <a:pt x="56" y="1808"/>
                    <a:pt x="96" y="1792"/>
                  </a:cubicBezTo>
                  <a:cubicBezTo>
                    <a:pt x="136" y="1776"/>
                    <a:pt x="208" y="1760"/>
                    <a:pt x="240" y="1744"/>
                  </a:cubicBezTo>
                  <a:cubicBezTo>
                    <a:pt x="272" y="1728"/>
                    <a:pt x="272" y="1720"/>
                    <a:pt x="288" y="1696"/>
                  </a:cubicBezTo>
                  <a:cubicBezTo>
                    <a:pt x="304" y="1672"/>
                    <a:pt x="312" y="1616"/>
                    <a:pt x="336" y="1600"/>
                  </a:cubicBezTo>
                  <a:cubicBezTo>
                    <a:pt x="360" y="1584"/>
                    <a:pt x="408" y="1584"/>
                    <a:pt x="432" y="1600"/>
                  </a:cubicBezTo>
                  <a:cubicBezTo>
                    <a:pt x="456" y="1616"/>
                    <a:pt x="456" y="1672"/>
                    <a:pt x="480" y="1696"/>
                  </a:cubicBezTo>
                  <a:cubicBezTo>
                    <a:pt x="504" y="1720"/>
                    <a:pt x="544" y="1744"/>
                    <a:pt x="576" y="1744"/>
                  </a:cubicBezTo>
                  <a:cubicBezTo>
                    <a:pt x="608" y="1744"/>
                    <a:pt x="648" y="1712"/>
                    <a:pt x="672" y="1696"/>
                  </a:cubicBezTo>
                  <a:cubicBezTo>
                    <a:pt x="696" y="1680"/>
                    <a:pt x="696" y="1664"/>
                    <a:pt x="720" y="1648"/>
                  </a:cubicBezTo>
                  <a:cubicBezTo>
                    <a:pt x="744" y="1632"/>
                    <a:pt x="784" y="1600"/>
                    <a:pt x="816" y="1600"/>
                  </a:cubicBezTo>
                  <a:cubicBezTo>
                    <a:pt x="848" y="1600"/>
                    <a:pt x="880" y="1640"/>
                    <a:pt x="912" y="1648"/>
                  </a:cubicBezTo>
                  <a:cubicBezTo>
                    <a:pt x="944" y="1656"/>
                    <a:pt x="984" y="1656"/>
                    <a:pt x="1008" y="1648"/>
                  </a:cubicBezTo>
                  <a:cubicBezTo>
                    <a:pt x="1032" y="1640"/>
                    <a:pt x="1040" y="1624"/>
                    <a:pt x="1056" y="1600"/>
                  </a:cubicBezTo>
                  <a:cubicBezTo>
                    <a:pt x="1072" y="1576"/>
                    <a:pt x="1088" y="1560"/>
                    <a:pt x="1104" y="1504"/>
                  </a:cubicBezTo>
                  <a:cubicBezTo>
                    <a:pt x="1120" y="1448"/>
                    <a:pt x="1136" y="1288"/>
                    <a:pt x="1152" y="1264"/>
                  </a:cubicBezTo>
                  <a:cubicBezTo>
                    <a:pt x="1168" y="1240"/>
                    <a:pt x="1168" y="1344"/>
                    <a:pt x="1200" y="1360"/>
                  </a:cubicBezTo>
                  <a:cubicBezTo>
                    <a:pt x="1232" y="1376"/>
                    <a:pt x="1296" y="1424"/>
                    <a:pt x="1344" y="1360"/>
                  </a:cubicBezTo>
                  <a:cubicBezTo>
                    <a:pt x="1392" y="1296"/>
                    <a:pt x="1440" y="1160"/>
                    <a:pt x="1488" y="976"/>
                  </a:cubicBezTo>
                  <a:cubicBezTo>
                    <a:pt x="1536" y="792"/>
                    <a:pt x="1608" y="392"/>
                    <a:pt x="1632" y="256"/>
                  </a:cubicBezTo>
                  <a:cubicBezTo>
                    <a:pt x="1656" y="120"/>
                    <a:pt x="1624" y="192"/>
                    <a:pt x="1632" y="160"/>
                  </a:cubicBezTo>
                  <a:cubicBezTo>
                    <a:pt x="1640" y="128"/>
                    <a:pt x="1664" y="0"/>
                    <a:pt x="1680" y="64"/>
                  </a:cubicBezTo>
                  <a:cubicBezTo>
                    <a:pt x="1696" y="128"/>
                    <a:pt x="1712" y="400"/>
                    <a:pt x="1728" y="544"/>
                  </a:cubicBezTo>
                  <a:cubicBezTo>
                    <a:pt x="1744" y="688"/>
                    <a:pt x="1752" y="864"/>
                    <a:pt x="1776" y="928"/>
                  </a:cubicBezTo>
                  <a:cubicBezTo>
                    <a:pt x="1800" y="992"/>
                    <a:pt x="1848" y="1032"/>
                    <a:pt x="1872" y="928"/>
                  </a:cubicBezTo>
                  <a:cubicBezTo>
                    <a:pt x="1896" y="824"/>
                    <a:pt x="1896" y="296"/>
                    <a:pt x="1920" y="304"/>
                  </a:cubicBezTo>
                  <a:cubicBezTo>
                    <a:pt x="1944" y="312"/>
                    <a:pt x="1976" y="816"/>
                    <a:pt x="2016" y="976"/>
                  </a:cubicBezTo>
                  <a:cubicBezTo>
                    <a:pt x="2056" y="1136"/>
                    <a:pt x="2120" y="1216"/>
                    <a:pt x="2160" y="1264"/>
                  </a:cubicBezTo>
                  <a:cubicBezTo>
                    <a:pt x="2200" y="1312"/>
                    <a:pt x="2232" y="1280"/>
                    <a:pt x="2256" y="1264"/>
                  </a:cubicBezTo>
                  <a:cubicBezTo>
                    <a:pt x="2280" y="1248"/>
                    <a:pt x="2288" y="1160"/>
                    <a:pt x="2304" y="1168"/>
                  </a:cubicBezTo>
                  <a:cubicBezTo>
                    <a:pt x="2320" y="1176"/>
                    <a:pt x="2296" y="1236"/>
                    <a:pt x="2352" y="1312"/>
                  </a:cubicBezTo>
                  <a:cubicBezTo>
                    <a:pt x="2408" y="1388"/>
                    <a:pt x="2582" y="1558"/>
                    <a:pt x="2642" y="1622"/>
                  </a:cubicBezTo>
                </a:path>
              </a:pathLst>
            </a:custGeom>
            <a:noFill/>
            <a:ln w="381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399" name="Freeform 7">
              <a:extLst>
                <a:ext uri="{FF2B5EF4-FFF2-40B4-BE49-F238E27FC236}">
                  <a16:creationId xmlns:a16="http://schemas.microsoft.com/office/drawing/2014/main" id="{C0270B69-9FC0-459D-8FF5-FA224B02B7CF}"/>
                </a:ext>
              </a:extLst>
            </p:cNvPr>
            <p:cNvSpPr>
              <a:spLocks/>
            </p:cNvSpPr>
            <p:nvPr/>
          </p:nvSpPr>
          <p:spPr bwMode="auto">
            <a:xfrm>
              <a:off x="1690" y="1702"/>
              <a:ext cx="2688" cy="576"/>
            </a:xfrm>
            <a:custGeom>
              <a:avLst/>
              <a:gdLst>
                <a:gd name="T0" fmla="*/ 0 w 2688"/>
                <a:gd name="T1" fmla="*/ 576 h 576"/>
                <a:gd name="T2" fmla="*/ 624 w 2688"/>
                <a:gd name="T3" fmla="*/ 480 h 576"/>
                <a:gd name="T4" fmla="*/ 1008 w 2688"/>
                <a:gd name="T5" fmla="*/ 384 h 576"/>
                <a:gd name="T6" fmla="*/ 1392 w 2688"/>
                <a:gd name="T7" fmla="*/ 96 h 576"/>
                <a:gd name="T8" fmla="*/ 1584 w 2688"/>
                <a:gd name="T9" fmla="*/ 0 h 576"/>
                <a:gd name="T10" fmla="*/ 1824 w 2688"/>
                <a:gd name="T11" fmla="*/ 96 h 576"/>
                <a:gd name="T12" fmla="*/ 2064 w 2688"/>
                <a:gd name="T13" fmla="*/ 288 h 576"/>
                <a:gd name="T14" fmla="*/ 2688 w 2688"/>
                <a:gd name="T15" fmla="*/ 384 h 5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8" h="576">
                  <a:moveTo>
                    <a:pt x="0" y="576"/>
                  </a:moveTo>
                  <a:cubicBezTo>
                    <a:pt x="228" y="544"/>
                    <a:pt x="456" y="512"/>
                    <a:pt x="624" y="480"/>
                  </a:cubicBezTo>
                  <a:cubicBezTo>
                    <a:pt x="792" y="448"/>
                    <a:pt x="880" y="448"/>
                    <a:pt x="1008" y="384"/>
                  </a:cubicBezTo>
                  <a:cubicBezTo>
                    <a:pt x="1136" y="320"/>
                    <a:pt x="1296" y="160"/>
                    <a:pt x="1392" y="96"/>
                  </a:cubicBezTo>
                  <a:cubicBezTo>
                    <a:pt x="1488" y="32"/>
                    <a:pt x="1512" y="0"/>
                    <a:pt x="1584" y="0"/>
                  </a:cubicBezTo>
                  <a:cubicBezTo>
                    <a:pt x="1656" y="0"/>
                    <a:pt x="1744" y="48"/>
                    <a:pt x="1824" y="96"/>
                  </a:cubicBezTo>
                  <a:cubicBezTo>
                    <a:pt x="1904" y="144"/>
                    <a:pt x="1920" y="240"/>
                    <a:pt x="2064" y="288"/>
                  </a:cubicBezTo>
                  <a:cubicBezTo>
                    <a:pt x="2208" y="336"/>
                    <a:pt x="2584" y="368"/>
                    <a:pt x="2688" y="384"/>
                  </a:cubicBezTo>
                </a:path>
              </a:pathLst>
            </a:custGeom>
            <a:noFill/>
            <a:ln w="38100" cap="flat" cmpd="sng">
              <a:solidFill>
                <a:srgbClr val="6600FF"/>
              </a:solidFill>
              <a:prstDash val="dash"/>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0" name="Line 8">
              <a:extLst>
                <a:ext uri="{FF2B5EF4-FFF2-40B4-BE49-F238E27FC236}">
                  <a16:creationId xmlns:a16="http://schemas.microsoft.com/office/drawing/2014/main" id="{F83F2539-8A77-4249-A2FF-69838789C8D2}"/>
                </a:ext>
              </a:extLst>
            </p:cNvPr>
            <p:cNvSpPr>
              <a:spLocks noChangeShapeType="1"/>
            </p:cNvSpPr>
            <p:nvPr/>
          </p:nvSpPr>
          <p:spPr bwMode="auto">
            <a:xfrm flipV="1">
              <a:off x="1690" y="2086"/>
              <a:ext cx="2688" cy="19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1" name="Line 9">
              <a:extLst>
                <a:ext uri="{FF2B5EF4-FFF2-40B4-BE49-F238E27FC236}">
                  <a16:creationId xmlns:a16="http://schemas.microsoft.com/office/drawing/2014/main" id="{81109CE3-74C7-4350-A655-FF44CF0E34B4}"/>
                </a:ext>
              </a:extLst>
            </p:cNvPr>
            <p:cNvSpPr>
              <a:spLocks noChangeShapeType="1"/>
            </p:cNvSpPr>
            <p:nvPr/>
          </p:nvSpPr>
          <p:spPr bwMode="auto">
            <a:xfrm>
              <a:off x="1690" y="2278"/>
              <a:ext cx="0" cy="3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2" name="Line 10">
              <a:extLst>
                <a:ext uri="{FF2B5EF4-FFF2-40B4-BE49-F238E27FC236}">
                  <a16:creationId xmlns:a16="http://schemas.microsoft.com/office/drawing/2014/main" id="{5EF6E998-92A1-4631-B9B9-09E54E55A185}"/>
                </a:ext>
              </a:extLst>
            </p:cNvPr>
            <p:cNvSpPr>
              <a:spLocks noChangeShapeType="1"/>
            </p:cNvSpPr>
            <p:nvPr/>
          </p:nvSpPr>
          <p:spPr bwMode="auto">
            <a:xfrm>
              <a:off x="4378" y="2086"/>
              <a:ext cx="0" cy="52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3" name="Line 11">
              <a:extLst>
                <a:ext uri="{FF2B5EF4-FFF2-40B4-BE49-F238E27FC236}">
                  <a16:creationId xmlns:a16="http://schemas.microsoft.com/office/drawing/2014/main" id="{09DF41A4-59E1-4512-A3A6-EF426A9FD002}"/>
                </a:ext>
              </a:extLst>
            </p:cNvPr>
            <p:cNvSpPr>
              <a:spLocks noChangeShapeType="1"/>
            </p:cNvSpPr>
            <p:nvPr/>
          </p:nvSpPr>
          <p:spPr bwMode="auto">
            <a:xfrm flipH="1">
              <a:off x="1690" y="2614"/>
              <a:ext cx="2688"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4" name="Line 12">
              <a:extLst>
                <a:ext uri="{FF2B5EF4-FFF2-40B4-BE49-F238E27FC236}">
                  <a16:creationId xmlns:a16="http://schemas.microsoft.com/office/drawing/2014/main" id="{22495BD6-AE25-4080-96EA-4F6F0785CEF7}"/>
                </a:ext>
              </a:extLst>
            </p:cNvPr>
            <p:cNvSpPr>
              <a:spLocks noChangeShapeType="1"/>
            </p:cNvSpPr>
            <p:nvPr/>
          </p:nvSpPr>
          <p:spPr bwMode="auto">
            <a:xfrm>
              <a:off x="2986" y="1846"/>
              <a:ext cx="0" cy="336"/>
            </a:xfrm>
            <a:prstGeom prst="line">
              <a:avLst/>
            </a:prstGeom>
            <a:noFill/>
            <a:ln w="38100">
              <a:solidFill>
                <a:schemeClr val="accent2"/>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05" name="Text Box 13">
              <a:extLst>
                <a:ext uri="{FF2B5EF4-FFF2-40B4-BE49-F238E27FC236}">
                  <a16:creationId xmlns:a16="http://schemas.microsoft.com/office/drawing/2014/main" id="{34836029-33C6-4899-80BB-9A672F286FBE}"/>
                </a:ext>
              </a:extLst>
            </p:cNvPr>
            <p:cNvSpPr txBox="1">
              <a:spLocks noChangeArrowheads="1"/>
            </p:cNvSpPr>
            <p:nvPr/>
          </p:nvSpPr>
          <p:spPr bwMode="auto">
            <a:xfrm>
              <a:off x="4320" y="1887"/>
              <a:ext cx="22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B</a:t>
              </a:r>
            </a:p>
          </p:txBody>
        </p:sp>
        <p:sp>
          <p:nvSpPr>
            <p:cNvPr id="443406" name="Text Box 14">
              <a:extLst>
                <a:ext uri="{FF2B5EF4-FFF2-40B4-BE49-F238E27FC236}">
                  <a16:creationId xmlns:a16="http://schemas.microsoft.com/office/drawing/2014/main" id="{29F84155-F1B9-4BE9-8F67-ED5CDD8BEBBC}"/>
                </a:ext>
              </a:extLst>
            </p:cNvPr>
            <p:cNvSpPr txBox="1">
              <a:spLocks noChangeArrowheads="1"/>
            </p:cNvSpPr>
            <p:nvPr/>
          </p:nvSpPr>
          <p:spPr bwMode="auto">
            <a:xfrm>
              <a:off x="4368" y="2030"/>
              <a:ext cx="2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A</a:t>
              </a:r>
            </a:p>
          </p:txBody>
        </p:sp>
        <p:sp>
          <p:nvSpPr>
            <p:cNvPr id="443407" name="Text Box 15">
              <a:extLst>
                <a:ext uri="{FF2B5EF4-FFF2-40B4-BE49-F238E27FC236}">
                  <a16:creationId xmlns:a16="http://schemas.microsoft.com/office/drawing/2014/main" id="{0E2BF714-C2FF-4A88-9D32-88FAE54FD916}"/>
                </a:ext>
              </a:extLst>
            </p:cNvPr>
            <p:cNvSpPr txBox="1">
              <a:spLocks noChangeArrowheads="1"/>
            </p:cNvSpPr>
            <p:nvPr/>
          </p:nvSpPr>
          <p:spPr bwMode="auto">
            <a:xfrm>
              <a:off x="2880" y="1584"/>
              <a:ext cx="264"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000099"/>
                  </a:solidFill>
                  <a:latin typeface="Times New Roman" panose="02020603050405020304" pitchFamily="18" charset="0"/>
                  <a:ea typeface="宋体" panose="02010600030101010101" pitchFamily="2" charset="-122"/>
                </a:rPr>
                <a:t>C</a:t>
              </a:r>
            </a:p>
          </p:txBody>
        </p:sp>
        <p:sp>
          <p:nvSpPr>
            <p:cNvPr id="443408" name="Text Box 16">
              <a:extLst>
                <a:ext uri="{FF2B5EF4-FFF2-40B4-BE49-F238E27FC236}">
                  <a16:creationId xmlns:a16="http://schemas.microsoft.com/office/drawing/2014/main" id="{EFB93462-A83A-419F-ACFC-B6B43E054D26}"/>
                </a:ext>
              </a:extLst>
            </p:cNvPr>
            <p:cNvSpPr txBox="1">
              <a:spLocks noChangeArrowheads="1"/>
            </p:cNvSpPr>
            <p:nvPr/>
          </p:nvSpPr>
          <p:spPr bwMode="auto">
            <a:xfrm>
              <a:off x="2890" y="2195"/>
              <a:ext cx="22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E</a:t>
              </a:r>
            </a:p>
          </p:txBody>
        </p:sp>
        <p:sp>
          <p:nvSpPr>
            <p:cNvPr id="443409" name="Text Box 17">
              <a:extLst>
                <a:ext uri="{FF2B5EF4-FFF2-40B4-BE49-F238E27FC236}">
                  <a16:creationId xmlns:a16="http://schemas.microsoft.com/office/drawing/2014/main" id="{91A3DE10-95CF-4990-BF15-EBD24B05B226}"/>
                </a:ext>
              </a:extLst>
            </p:cNvPr>
            <p:cNvSpPr txBox="1">
              <a:spLocks noChangeArrowheads="1"/>
            </p:cNvSpPr>
            <p:nvPr/>
          </p:nvSpPr>
          <p:spPr bwMode="auto">
            <a:xfrm>
              <a:off x="1440" y="2175"/>
              <a:ext cx="2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D</a:t>
              </a:r>
            </a:p>
          </p:txBody>
        </p:sp>
        <p:sp>
          <p:nvSpPr>
            <p:cNvPr id="443410" name="Text Box 18">
              <a:extLst>
                <a:ext uri="{FF2B5EF4-FFF2-40B4-BE49-F238E27FC236}">
                  <a16:creationId xmlns:a16="http://schemas.microsoft.com/office/drawing/2014/main" id="{FBAF5D8D-8944-4832-BE15-D233E7FBFB52}"/>
                </a:ext>
              </a:extLst>
            </p:cNvPr>
            <p:cNvSpPr txBox="1">
              <a:spLocks noChangeArrowheads="1"/>
            </p:cNvSpPr>
            <p:nvPr/>
          </p:nvSpPr>
          <p:spPr bwMode="auto">
            <a:xfrm>
              <a:off x="3120" y="351"/>
              <a:ext cx="345"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211</a:t>
              </a:r>
            </a:p>
          </p:txBody>
        </p:sp>
        <p:sp>
          <p:nvSpPr>
            <p:cNvPr id="443411" name="Text Box 19">
              <a:extLst>
                <a:ext uri="{FF2B5EF4-FFF2-40B4-BE49-F238E27FC236}">
                  <a16:creationId xmlns:a16="http://schemas.microsoft.com/office/drawing/2014/main" id="{862642F7-A646-4651-906D-1F588BAD62E6}"/>
                </a:ext>
              </a:extLst>
            </p:cNvPr>
            <p:cNvSpPr txBox="1">
              <a:spLocks noChangeArrowheads="1"/>
            </p:cNvSpPr>
            <p:nvPr/>
          </p:nvSpPr>
          <p:spPr bwMode="auto">
            <a:xfrm>
              <a:off x="3456" y="590"/>
              <a:ext cx="344"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220</a:t>
              </a:r>
            </a:p>
          </p:txBody>
        </p:sp>
        <p:sp>
          <p:nvSpPr>
            <p:cNvPr id="443412" name="Text Box 20">
              <a:extLst>
                <a:ext uri="{FF2B5EF4-FFF2-40B4-BE49-F238E27FC236}">
                  <a16:creationId xmlns:a16="http://schemas.microsoft.com/office/drawing/2014/main" id="{C0CC29E3-2D08-4AF1-88C2-BFA9389557F1}"/>
                </a:ext>
              </a:extLst>
            </p:cNvPr>
            <p:cNvSpPr txBox="1">
              <a:spLocks noChangeArrowheads="1"/>
            </p:cNvSpPr>
            <p:nvPr/>
          </p:nvSpPr>
          <p:spPr bwMode="auto">
            <a:xfrm>
              <a:off x="3840" y="1407"/>
              <a:ext cx="344"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300</a:t>
              </a:r>
            </a:p>
          </p:txBody>
        </p:sp>
        <p:sp>
          <p:nvSpPr>
            <p:cNvPr id="443413" name="Text Box 21">
              <a:extLst>
                <a:ext uri="{FF2B5EF4-FFF2-40B4-BE49-F238E27FC236}">
                  <a16:creationId xmlns:a16="http://schemas.microsoft.com/office/drawing/2014/main" id="{F5F82587-5999-49AC-B95B-0311D1D18BA6}"/>
                </a:ext>
              </a:extLst>
            </p:cNvPr>
            <p:cNvSpPr txBox="1">
              <a:spLocks noChangeArrowheads="1"/>
            </p:cNvSpPr>
            <p:nvPr/>
          </p:nvSpPr>
          <p:spPr bwMode="auto">
            <a:xfrm>
              <a:off x="2650" y="1332"/>
              <a:ext cx="344"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410</a:t>
              </a:r>
            </a:p>
            <a:p>
              <a:r>
                <a:rPr lang="en-US" altLang="zh-CN" sz="1800">
                  <a:solidFill>
                    <a:srgbClr val="000099"/>
                  </a:solidFill>
                  <a:latin typeface="Times New Roman" panose="02020603050405020304" pitchFamily="18" charset="0"/>
                  <a:ea typeface="宋体" panose="02010600030101010101" pitchFamily="2" charset="-122"/>
                </a:rPr>
                <a:t>311</a:t>
              </a:r>
            </a:p>
          </p:txBody>
        </p:sp>
        <p:sp>
          <p:nvSpPr>
            <p:cNvPr id="443414" name="Text Box 22">
              <a:extLst>
                <a:ext uri="{FF2B5EF4-FFF2-40B4-BE49-F238E27FC236}">
                  <a16:creationId xmlns:a16="http://schemas.microsoft.com/office/drawing/2014/main" id="{78E6C824-5E6B-4053-AD3B-AFC55F88021D}"/>
                </a:ext>
              </a:extLst>
            </p:cNvPr>
            <p:cNvSpPr txBox="1">
              <a:spLocks noChangeArrowheads="1"/>
            </p:cNvSpPr>
            <p:nvPr/>
          </p:nvSpPr>
          <p:spPr bwMode="auto">
            <a:xfrm>
              <a:off x="2256" y="1694"/>
              <a:ext cx="344"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330</a:t>
              </a:r>
            </a:p>
            <a:p>
              <a:r>
                <a:rPr lang="en-US" altLang="zh-CN" sz="1800">
                  <a:solidFill>
                    <a:srgbClr val="000099"/>
                  </a:solidFill>
                  <a:latin typeface="Times New Roman" panose="02020603050405020304" pitchFamily="18" charset="0"/>
                  <a:ea typeface="宋体" panose="02010600030101010101" pitchFamily="2" charset="-122"/>
                </a:rPr>
                <a:t>321</a:t>
              </a:r>
            </a:p>
          </p:txBody>
        </p:sp>
        <p:sp>
          <p:nvSpPr>
            <p:cNvPr id="443415" name="Text Box 23">
              <a:extLst>
                <a:ext uri="{FF2B5EF4-FFF2-40B4-BE49-F238E27FC236}">
                  <a16:creationId xmlns:a16="http://schemas.microsoft.com/office/drawing/2014/main" id="{7A178CF9-87D7-4CEC-8F9C-E215AD056833}"/>
                </a:ext>
              </a:extLst>
            </p:cNvPr>
            <p:cNvSpPr txBox="1">
              <a:spLocks noChangeArrowheads="1"/>
            </p:cNvSpPr>
            <p:nvPr/>
          </p:nvSpPr>
          <p:spPr bwMode="auto">
            <a:xfrm>
              <a:off x="1834" y="1621"/>
              <a:ext cx="344" cy="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222</a:t>
              </a:r>
            </a:p>
            <a:p>
              <a:r>
                <a:rPr lang="en-US" altLang="zh-CN" sz="1800">
                  <a:solidFill>
                    <a:srgbClr val="000099"/>
                  </a:solidFill>
                  <a:latin typeface="Times New Roman" panose="02020603050405020304" pitchFamily="18" charset="0"/>
                  <a:ea typeface="宋体" panose="02010600030101010101" pitchFamily="2" charset="-122"/>
                </a:rPr>
                <a:t>421</a:t>
              </a:r>
            </a:p>
          </p:txBody>
        </p:sp>
        <p:sp>
          <p:nvSpPr>
            <p:cNvPr id="443416" name="Text Box 24">
              <a:extLst>
                <a:ext uri="{FF2B5EF4-FFF2-40B4-BE49-F238E27FC236}">
                  <a16:creationId xmlns:a16="http://schemas.microsoft.com/office/drawing/2014/main" id="{0549A314-1576-4CD7-8821-394E410FEA45}"/>
                </a:ext>
              </a:extLst>
            </p:cNvPr>
            <p:cNvSpPr txBox="1">
              <a:spLocks noChangeArrowheads="1"/>
            </p:cNvSpPr>
            <p:nvPr/>
          </p:nvSpPr>
          <p:spPr bwMode="auto">
            <a:xfrm>
              <a:off x="2976" y="1887"/>
              <a:ext cx="502"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6600FF"/>
                  </a:solidFill>
                  <a:latin typeface="Times New Roman" panose="02020603050405020304" pitchFamily="18" charset="0"/>
                  <a:ea typeface="宋体" panose="02010600030101010101" pitchFamily="2" charset="-122"/>
                </a:rPr>
                <a:t>(</a:t>
              </a:r>
              <a:r>
                <a:rPr lang="en-US" altLang="zh-CN" sz="1800">
                  <a:solidFill>
                    <a:srgbClr val="000099"/>
                  </a:solidFill>
                  <a:latin typeface="Times New Roman" panose="02020603050405020304" pitchFamily="18" charset="0"/>
                  <a:ea typeface="宋体" panose="02010600030101010101" pitchFamily="2" charset="-122"/>
                </a:rPr>
                <a:t>Ia)20</a:t>
              </a:r>
            </a:p>
          </p:txBody>
        </p:sp>
        <p:sp>
          <p:nvSpPr>
            <p:cNvPr id="443417" name="Line 25">
              <a:extLst>
                <a:ext uri="{FF2B5EF4-FFF2-40B4-BE49-F238E27FC236}">
                  <a16:creationId xmlns:a16="http://schemas.microsoft.com/office/drawing/2014/main" id="{501556A5-C9A6-4913-9F27-F5A8F0CE82EE}"/>
                </a:ext>
              </a:extLst>
            </p:cNvPr>
            <p:cNvSpPr>
              <a:spLocks noChangeShapeType="1"/>
            </p:cNvSpPr>
            <p:nvPr/>
          </p:nvSpPr>
          <p:spPr bwMode="auto">
            <a:xfrm flipV="1">
              <a:off x="1546" y="982"/>
              <a:ext cx="0" cy="576"/>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18" name="Text Box 26">
              <a:extLst>
                <a:ext uri="{FF2B5EF4-FFF2-40B4-BE49-F238E27FC236}">
                  <a16:creationId xmlns:a16="http://schemas.microsoft.com/office/drawing/2014/main" id="{1CF42A17-BF5E-4966-8E75-0257341B6546}"/>
                </a:ext>
              </a:extLst>
            </p:cNvPr>
            <p:cNvSpPr txBox="1">
              <a:spLocks noChangeArrowheads="1"/>
            </p:cNvSpPr>
            <p:nvPr/>
          </p:nvSpPr>
          <p:spPr bwMode="auto">
            <a:xfrm>
              <a:off x="1344" y="774"/>
              <a:ext cx="421"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solidFill>
                    <a:srgbClr val="000099"/>
                  </a:solidFill>
                  <a:latin typeface="Times New Roman" panose="02020603050405020304" pitchFamily="18" charset="0"/>
                  <a:ea typeface="宋体" panose="02010600030101010101" pitchFamily="2" charset="-122"/>
                </a:rPr>
                <a:t>强度</a:t>
              </a:r>
            </a:p>
          </p:txBody>
        </p:sp>
        <p:sp>
          <p:nvSpPr>
            <p:cNvPr id="443419" name="Line 27">
              <a:extLst>
                <a:ext uri="{FF2B5EF4-FFF2-40B4-BE49-F238E27FC236}">
                  <a16:creationId xmlns:a16="http://schemas.microsoft.com/office/drawing/2014/main" id="{FA47B8D8-E74E-40D3-B6C0-7FD91377BC93}"/>
                </a:ext>
              </a:extLst>
            </p:cNvPr>
            <p:cNvSpPr>
              <a:spLocks noChangeShapeType="1"/>
            </p:cNvSpPr>
            <p:nvPr/>
          </p:nvSpPr>
          <p:spPr bwMode="auto">
            <a:xfrm flipH="1">
              <a:off x="2842" y="2710"/>
              <a:ext cx="672"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3420" name="Text Box 28">
              <a:extLst>
                <a:ext uri="{FF2B5EF4-FFF2-40B4-BE49-F238E27FC236}">
                  <a16:creationId xmlns:a16="http://schemas.microsoft.com/office/drawing/2014/main" id="{BC55356D-DAD5-4250-93D5-D13FB1B500EB}"/>
                </a:ext>
              </a:extLst>
            </p:cNvPr>
            <p:cNvSpPr txBox="1">
              <a:spLocks noChangeArrowheads="1"/>
            </p:cNvSpPr>
            <p:nvPr/>
          </p:nvSpPr>
          <p:spPr bwMode="auto">
            <a:xfrm>
              <a:off x="3504" y="2655"/>
              <a:ext cx="345"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99"/>
                  </a:solidFill>
                  <a:latin typeface="Times New Roman" panose="02020603050405020304" pitchFamily="18" charset="0"/>
                  <a:ea typeface="宋体" panose="02010600030101010101" pitchFamily="2" charset="-122"/>
                </a:rPr>
                <a:t>2</a:t>
              </a:r>
              <a:r>
                <a:rPr lang="en-US" altLang="zh-CN" sz="1800">
                  <a:solidFill>
                    <a:srgbClr val="000099"/>
                  </a:solidFill>
                  <a:latin typeface="Times New Roman" panose="02020603050405020304" pitchFamily="18" charset="0"/>
                  <a:ea typeface="宋体" panose="02010600030101010101" pitchFamily="2" charset="-122"/>
                  <a:cs typeface="Times New Roman" panose="02020603050405020304" pitchFamily="18" charset="0"/>
                </a:rPr>
                <a:t>θ</a:t>
              </a:r>
              <a:endParaRPr lang="en-US" altLang="zh-CN" sz="1800">
                <a:solidFill>
                  <a:srgbClr val="000099"/>
                </a:solidFill>
                <a:latin typeface="Times New Roman" panose="02020603050405020304" pitchFamily="18" charset="0"/>
                <a:ea typeface="宋体" panose="02010600030101010101" pitchFamily="2" charset="-122"/>
              </a:endParaRPr>
            </a:p>
          </p:txBody>
        </p:sp>
      </p:grpSp>
      <p:pic>
        <p:nvPicPr>
          <p:cNvPr id="443421" name="Picture 29" descr="026">
            <a:extLst>
              <a:ext uri="{FF2B5EF4-FFF2-40B4-BE49-F238E27FC236}">
                <a16:creationId xmlns:a16="http://schemas.microsoft.com/office/drawing/2014/main" id="{347841E9-B7A8-43AD-92D1-BB2D06586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54" b="2533"/>
          <a:stretch>
            <a:fillRect/>
          </a:stretch>
        </p:blipFill>
        <p:spPr bwMode="auto">
          <a:xfrm>
            <a:off x="539750" y="1196975"/>
            <a:ext cx="2736850" cy="2016125"/>
          </a:xfrm>
          <a:prstGeom prst="rect">
            <a:avLst/>
          </a:prstGeom>
          <a:noFill/>
          <a:ln w="9525">
            <a:solidFill>
              <a:srgbClr val="6AF723"/>
            </a:solidFill>
            <a:miter lim="800000"/>
            <a:headEnd/>
            <a:tailEnd/>
          </a:ln>
          <a:extLst>
            <a:ext uri="{909E8E84-426E-40DD-AFC4-6F175D3DCCD1}">
              <a14:hiddenFill xmlns:a14="http://schemas.microsoft.com/office/drawing/2010/main">
                <a:solidFill>
                  <a:srgbClr val="FFFFFF"/>
                </a:solidFill>
              </a14:hiddenFill>
            </a:ext>
          </a:extLst>
        </p:spPr>
      </p:pic>
      <p:sp>
        <p:nvSpPr>
          <p:cNvPr id="443422" name="Rectangle 30">
            <a:extLst>
              <a:ext uri="{FF2B5EF4-FFF2-40B4-BE49-F238E27FC236}">
                <a16:creationId xmlns:a16="http://schemas.microsoft.com/office/drawing/2014/main" id="{D05B8D1D-C26B-42EA-B1E9-16C59E277295}"/>
              </a:ext>
            </a:extLst>
          </p:cNvPr>
          <p:cNvSpPr>
            <a:spLocks noChangeArrowheads="1"/>
          </p:cNvSpPr>
          <p:nvPr/>
        </p:nvSpPr>
        <p:spPr bwMode="blackWhite">
          <a:xfrm>
            <a:off x="468313" y="5084763"/>
            <a:ext cx="7918450" cy="1335087"/>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en-US" altLang="zh-CN" sz="2400">
                <a:latin typeface="Arial" panose="020B0604020202020204" pitchFamily="34" charset="0"/>
              </a:rPr>
              <a:t>——</a:t>
            </a:r>
            <a:r>
              <a:rPr kumimoji="0" lang="zh-CN" altLang="en-US" sz="2400">
                <a:latin typeface="Times New Roman" panose="02020603050405020304" pitchFamily="18" charset="0"/>
              </a:rPr>
              <a:t>结晶高分子材料：以晶态为主的高分子材料；</a:t>
            </a:r>
            <a:r>
              <a:rPr kumimoji="0" lang="zh-CN" altLang="en-US" sz="2400"/>
              <a:t>结晶高分子材料在高温下（超过熔点）也会熔融，变为无规线团的非晶态结构。</a:t>
            </a:r>
          </a:p>
        </p:txBody>
      </p:sp>
      <p:sp>
        <p:nvSpPr>
          <p:cNvPr id="443423" name="Rectangle 31">
            <a:extLst>
              <a:ext uri="{FF2B5EF4-FFF2-40B4-BE49-F238E27FC236}">
                <a16:creationId xmlns:a16="http://schemas.microsoft.com/office/drawing/2014/main" id="{D751B3DE-EEFB-434F-8484-C7C4C8F69E4B}"/>
              </a:ext>
            </a:extLst>
          </p:cNvPr>
          <p:cNvSpPr>
            <a:spLocks noChangeArrowheads="1"/>
          </p:cNvSpPr>
          <p:nvPr/>
        </p:nvSpPr>
        <p:spPr bwMode="auto">
          <a:xfrm>
            <a:off x="684213" y="176213"/>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FF0000"/>
                </a:solidFill>
              </a:rPr>
              <a:t>衍射曲线</a:t>
            </a:r>
          </a:p>
        </p:txBody>
      </p:sp>
      <p:sp>
        <p:nvSpPr>
          <p:cNvPr id="443425" name="Rectangle 33">
            <a:extLst>
              <a:ext uri="{FF2B5EF4-FFF2-40B4-BE49-F238E27FC236}">
                <a16:creationId xmlns:a16="http://schemas.microsoft.com/office/drawing/2014/main" id="{FD1FD118-CDE2-4620-96B8-5D5FAB1DB518}"/>
              </a:ext>
            </a:extLst>
          </p:cNvPr>
          <p:cNvSpPr>
            <a:spLocks noChangeArrowheads="1"/>
          </p:cNvSpPr>
          <p:nvPr/>
        </p:nvSpPr>
        <p:spPr bwMode="blackWhite">
          <a:xfrm>
            <a:off x="468313" y="4005263"/>
            <a:ext cx="7920037" cy="9334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en-US" altLang="zh-CN" sz="2400">
                <a:latin typeface="Arial" panose="020B0604020202020204" pitchFamily="34" charset="0"/>
              </a:rPr>
              <a:t>——</a:t>
            </a:r>
            <a:r>
              <a:rPr kumimoji="0" lang="zh-CN" altLang="en-US" sz="2400"/>
              <a:t>非晶（无定形）高分子材料：非晶态或以非晶态占绝对优势的高分子材料；</a:t>
            </a:r>
            <a:endParaRPr kumimoji="0" lang="zh-CN" altLang="en-US" sz="2400">
              <a:latin typeface="Times New Roman" panose="02020603050405020304" pitchFamily="18" charset="0"/>
            </a:endParaRPr>
          </a:p>
        </p:txBody>
      </p:sp>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9D62A5B-CA16-481E-B81B-78DFAB168F7A}"/>
              </a:ext>
            </a:extLst>
          </p:cNvPr>
          <p:cNvSpPr>
            <a:spLocks noGrp="1"/>
          </p:cNvSpPr>
          <p:nvPr>
            <p:ph type="sldNum" sz="quarter" idx="12"/>
          </p:nvPr>
        </p:nvSpPr>
        <p:spPr/>
        <p:txBody>
          <a:bodyPr/>
          <a:lstStyle/>
          <a:p>
            <a:fld id="{AAA8A5C1-2258-489F-8DE9-AB5D60960BD6}" type="slidenum">
              <a:rPr lang="en-US" altLang="zh-CN" smtClean="0"/>
              <a:pPr/>
              <a:t>160</a:t>
            </a:fld>
            <a:endParaRPr lang="en-US" altLang="zh-CN"/>
          </a:p>
        </p:txBody>
      </p:sp>
      <p:sp>
        <p:nvSpPr>
          <p:cNvPr id="4" name="Rectangle 3">
            <a:extLst>
              <a:ext uri="{FF2B5EF4-FFF2-40B4-BE49-F238E27FC236}">
                <a16:creationId xmlns:a16="http://schemas.microsoft.com/office/drawing/2014/main" id="{7ACC308A-EAF5-4D05-B861-29634FB2984F}"/>
              </a:ext>
            </a:extLst>
          </p:cNvPr>
          <p:cNvSpPr>
            <a:spLocks noChangeArrowheads="1"/>
          </p:cNvSpPr>
          <p:nvPr/>
        </p:nvSpPr>
        <p:spPr bwMode="auto">
          <a:xfrm>
            <a:off x="2699792" y="2996952"/>
            <a:ext cx="42130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3200" dirty="0">
                <a:solidFill>
                  <a:srgbClr val="FF0000"/>
                </a:solidFill>
              </a:rPr>
              <a:t>2.4 </a:t>
            </a:r>
            <a:r>
              <a:rPr kumimoji="0" lang="zh-CN" altLang="en-US" sz="3200" dirty="0">
                <a:solidFill>
                  <a:srgbClr val="FF0000"/>
                </a:solidFill>
              </a:rPr>
              <a:t>聚合物</a:t>
            </a:r>
            <a:r>
              <a:rPr lang="zh-CN" altLang="en-US" sz="3200" dirty="0">
                <a:solidFill>
                  <a:srgbClr val="FF0000"/>
                </a:solidFill>
              </a:rPr>
              <a:t>的</a:t>
            </a:r>
            <a:r>
              <a:rPr lang="zh-CN" altLang="zh-CN" sz="3200" dirty="0">
                <a:solidFill>
                  <a:srgbClr val="FF0000"/>
                </a:solidFill>
              </a:rPr>
              <a:t>取向</a:t>
            </a:r>
            <a:r>
              <a:rPr lang="zh-CN" altLang="en-US" sz="3200" dirty="0">
                <a:solidFill>
                  <a:srgbClr val="FF0000"/>
                </a:solidFill>
              </a:rPr>
              <a:t>结构</a:t>
            </a:r>
          </a:p>
        </p:txBody>
      </p:sp>
    </p:spTree>
    <p:extLst>
      <p:ext uri="{BB962C8B-B14F-4D97-AF65-F5344CB8AC3E}">
        <p14:creationId xmlns:p14="http://schemas.microsoft.com/office/powerpoint/2010/main" val="3237472512"/>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7E931CB2-3B5D-494E-B667-9408F5EAA576}"/>
              </a:ext>
            </a:extLst>
          </p:cNvPr>
          <p:cNvSpPr>
            <a:spLocks noGrp="1"/>
          </p:cNvSpPr>
          <p:nvPr>
            <p:ph type="sldNum" sz="quarter" idx="12"/>
          </p:nvPr>
        </p:nvSpPr>
        <p:spPr/>
        <p:txBody>
          <a:bodyPr/>
          <a:lstStyle/>
          <a:p>
            <a:fld id="{D7B099B3-CFE4-4EB7-B21C-4EE6DA42BF54}" type="slidenum">
              <a:rPr lang="en-US" altLang="zh-CN"/>
              <a:pPr/>
              <a:t>161</a:t>
            </a:fld>
            <a:endParaRPr lang="en-US" altLang="zh-CN"/>
          </a:p>
        </p:txBody>
      </p:sp>
      <p:sp>
        <p:nvSpPr>
          <p:cNvPr id="882690" name="Text Box 2">
            <a:extLst>
              <a:ext uri="{FF2B5EF4-FFF2-40B4-BE49-F238E27FC236}">
                <a16:creationId xmlns:a16="http://schemas.microsoft.com/office/drawing/2014/main" id="{DA4F7176-626F-402B-8E11-095087C50C9C}"/>
              </a:ext>
            </a:extLst>
          </p:cNvPr>
          <p:cNvSpPr txBox="1">
            <a:spLocks noChangeArrowheads="1"/>
          </p:cNvSpPr>
          <p:nvPr/>
        </p:nvSpPr>
        <p:spPr bwMode="auto">
          <a:xfrm>
            <a:off x="539750" y="1628775"/>
            <a:ext cx="7993063" cy="86042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a:t>取向</a:t>
            </a:r>
            <a:r>
              <a:rPr lang="zh-CN" altLang="en-US" sz="2400"/>
              <a:t>：</a:t>
            </a:r>
            <a:r>
              <a:rPr lang="zh-CN" altLang="zh-CN" sz="2400"/>
              <a:t>在外力作用下，</a:t>
            </a:r>
            <a:r>
              <a:rPr lang="zh-CN" altLang="zh-CN" sz="2400">
                <a:solidFill>
                  <a:srgbClr val="FF0000"/>
                </a:solidFill>
              </a:rPr>
              <a:t>分子链</a:t>
            </a:r>
            <a:r>
              <a:rPr lang="zh-CN" altLang="en-US" sz="2400"/>
              <a:t>、</a:t>
            </a:r>
            <a:r>
              <a:rPr lang="zh-CN" altLang="en-US" sz="2400">
                <a:solidFill>
                  <a:srgbClr val="FF0000"/>
                </a:solidFill>
              </a:rPr>
              <a:t>链段</a:t>
            </a:r>
            <a:r>
              <a:rPr lang="zh-CN" altLang="en-US" sz="2400"/>
              <a:t>及结晶聚合物的</a:t>
            </a:r>
            <a:r>
              <a:rPr lang="zh-CN" altLang="en-US" sz="2400">
                <a:solidFill>
                  <a:srgbClr val="FF0000"/>
                </a:solidFill>
              </a:rPr>
              <a:t>晶片</a:t>
            </a:r>
            <a:r>
              <a:rPr lang="zh-CN" altLang="zh-CN" sz="2400"/>
              <a:t>沿外力方向择优排列。</a:t>
            </a:r>
            <a:r>
              <a:rPr lang="zh-CN" altLang="en-US" sz="2400"/>
              <a:t>是一维或二维有序结构 </a:t>
            </a:r>
          </a:p>
        </p:txBody>
      </p:sp>
      <p:sp>
        <p:nvSpPr>
          <p:cNvPr id="882692" name="Text Box 4">
            <a:extLst>
              <a:ext uri="{FF2B5EF4-FFF2-40B4-BE49-F238E27FC236}">
                <a16:creationId xmlns:a16="http://schemas.microsoft.com/office/drawing/2014/main" id="{36D975AB-2EE2-4DA5-A855-D0B3F4940484}"/>
              </a:ext>
            </a:extLst>
          </p:cNvPr>
          <p:cNvSpPr txBox="1">
            <a:spLocks noChangeArrowheads="1"/>
          </p:cNvSpPr>
          <p:nvPr/>
        </p:nvSpPr>
        <p:spPr bwMode="auto">
          <a:xfrm>
            <a:off x="611188" y="3644900"/>
            <a:ext cx="8208962" cy="23209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dirty="0"/>
              <a:t>取向</a:t>
            </a:r>
            <a:r>
              <a:rPr lang="zh-CN" altLang="en-US" sz="2400" dirty="0"/>
              <a:t>后材料呈现各相异性。①取向后，在取向方向上，材料的力学性能，如抗张强度等，显著增强，而在垂直于取向方向的方向上则降低。②光学性能，取向高分子材料呈现双折射现象，即与取向方向平行和垂直的两个方向上的折射率不同，它们的差值称为双折射率（</a:t>
            </a:r>
            <a:r>
              <a:rPr lang="en-US" altLang="zh-CN" sz="2400" dirty="0" err="1">
                <a:solidFill>
                  <a:srgbClr val="FF0000"/>
                </a:solidFill>
                <a:latin typeface="Times New Roman" panose="02020603050405020304" pitchFamily="18" charset="0"/>
              </a:rPr>
              <a:t>Δn</a:t>
            </a:r>
            <a:r>
              <a:rPr lang="zh-CN" altLang="en-US" sz="2400" dirty="0">
                <a:solidFill>
                  <a:srgbClr val="FF0000"/>
                </a:solidFill>
                <a:latin typeface="Times New Roman" panose="02020603050405020304" pitchFamily="18" charset="0"/>
              </a:rPr>
              <a:t>＝</a:t>
            </a:r>
            <a:r>
              <a:rPr lang="en-US" altLang="zh-CN" sz="2400" dirty="0">
                <a:solidFill>
                  <a:srgbClr val="FF0000"/>
                </a:solidFill>
                <a:latin typeface="Times New Roman" panose="02020603050405020304" pitchFamily="18" charset="0"/>
              </a:rPr>
              <a:t>n</a:t>
            </a:r>
            <a:r>
              <a:rPr lang="en-US" altLang="zh-CN" sz="2400" baseline="-25000" dirty="0">
                <a:solidFill>
                  <a:srgbClr val="FF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a:t>
            </a:r>
            <a:r>
              <a:rPr lang="en-US" altLang="zh-CN" sz="2400" dirty="0">
                <a:solidFill>
                  <a:srgbClr val="FF0000"/>
                </a:solidFill>
                <a:latin typeface="Times New Roman" panose="02020603050405020304" pitchFamily="18" charset="0"/>
              </a:rPr>
              <a:t>n</a:t>
            </a:r>
            <a:r>
              <a:rPr lang="en-US" altLang="zh-CN" sz="2400" baseline="-25000" dirty="0">
                <a:solidFill>
                  <a:srgbClr val="FF0000"/>
                </a:solidFill>
                <a:latin typeface="Times New Roman" panose="02020603050405020304" pitchFamily="18" charset="0"/>
              </a:rPr>
              <a:t>⊥</a:t>
            </a:r>
            <a:r>
              <a:rPr lang="zh-CN" altLang="en-US" sz="2400" dirty="0"/>
              <a:t>） ，用来表征材料的光学各向异性。</a:t>
            </a:r>
          </a:p>
        </p:txBody>
      </p:sp>
      <p:sp>
        <p:nvSpPr>
          <p:cNvPr id="882693" name="Rectangle 5">
            <a:extLst>
              <a:ext uri="{FF2B5EF4-FFF2-40B4-BE49-F238E27FC236}">
                <a16:creationId xmlns:a16="http://schemas.microsoft.com/office/drawing/2014/main" id="{3FF1141F-D024-4BDF-86D9-99E00464A0EC}"/>
              </a:ext>
            </a:extLst>
          </p:cNvPr>
          <p:cNvSpPr>
            <a:spLocks noChangeArrowheads="1"/>
          </p:cNvSpPr>
          <p:nvPr/>
        </p:nvSpPr>
        <p:spPr bwMode="blackWhite">
          <a:xfrm>
            <a:off x="755650" y="2781300"/>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t>聚合物取向方法</a:t>
            </a:r>
          </a:p>
        </p:txBody>
      </p:sp>
      <p:sp>
        <p:nvSpPr>
          <p:cNvPr id="882694" name="Rectangle 6">
            <a:extLst>
              <a:ext uri="{FF2B5EF4-FFF2-40B4-BE49-F238E27FC236}">
                <a16:creationId xmlns:a16="http://schemas.microsoft.com/office/drawing/2014/main" id="{388C3306-FB7D-4A39-9D9E-41970455F1FD}"/>
              </a:ext>
            </a:extLst>
          </p:cNvPr>
          <p:cNvSpPr>
            <a:spLocks noChangeArrowheads="1"/>
          </p:cNvSpPr>
          <p:nvPr/>
        </p:nvSpPr>
        <p:spPr bwMode="blackWhite">
          <a:xfrm>
            <a:off x="3708400" y="2492375"/>
            <a:ext cx="2740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solidFill>
                  <a:srgbClr val="0066FF"/>
                </a:solidFill>
              </a:rPr>
              <a:t>双轴拉伸或吹塑的薄膜</a:t>
            </a:r>
          </a:p>
        </p:txBody>
      </p:sp>
      <p:sp>
        <p:nvSpPr>
          <p:cNvPr id="882695" name="Rectangle 7">
            <a:extLst>
              <a:ext uri="{FF2B5EF4-FFF2-40B4-BE49-F238E27FC236}">
                <a16:creationId xmlns:a16="http://schemas.microsoft.com/office/drawing/2014/main" id="{E02D9A8F-33D4-4724-A363-D4F1AFB258FD}"/>
              </a:ext>
            </a:extLst>
          </p:cNvPr>
          <p:cNvSpPr>
            <a:spLocks noChangeArrowheads="1"/>
          </p:cNvSpPr>
          <p:nvPr/>
        </p:nvSpPr>
        <p:spPr bwMode="blackWhite">
          <a:xfrm>
            <a:off x="3708400" y="278130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a:solidFill>
                  <a:srgbClr val="0066FF"/>
                </a:solidFill>
              </a:rPr>
              <a:t>纤维</a:t>
            </a:r>
          </a:p>
        </p:txBody>
      </p:sp>
      <p:sp>
        <p:nvSpPr>
          <p:cNvPr id="882696" name="Rectangle 8">
            <a:extLst>
              <a:ext uri="{FF2B5EF4-FFF2-40B4-BE49-F238E27FC236}">
                <a16:creationId xmlns:a16="http://schemas.microsoft.com/office/drawing/2014/main" id="{228174F4-8D75-44CC-8C24-EF726B84053C}"/>
              </a:ext>
            </a:extLst>
          </p:cNvPr>
          <p:cNvSpPr>
            <a:spLocks noChangeArrowheads="1"/>
          </p:cNvSpPr>
          <p:nvPr/>
        </p:nvSpPr>
        <p:spPr bwMode="blackWhite">
          <a:xfrm>
            <a:off x="3708400" y="3141663"/>
            <a:ext cx="2740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a:solidFill>
                  <a:srgbClr val="0066FF"/>
                </a:solidFill>
              </a:rPr>
              <a:t>熔融挤出的管材和棒材</a:t>
            </a:r>
          </a:p>
        </p:txBody>
      </p:sp>
      <p:sp>
        <p:nvSpPr>
          <p:cNvPr id="882697" name="AutoShape 9">
            <a:extLst>
              <a:ext uri="{FF2B5EF4-FFF2-40B4-BE49-F238E27FC236}">
                <a16:creationId xmlns:a16="http://schemas.microsoft.com/office/drawing/2014/main" id="{8436DC3E-7699-48E8-9529-FBAE4DCA68DF}"/>
              </a:ext>
            </a:extLst>
          </p:cNvPr>
          <p:cNvSpPr>
            <a:spLocks/>
          </p:cNvSpPr>
          <p:nvPr/>
        </p:nvSpPr>
        <p:spPr bwMode="auto">
          <a:xfrm>
            <a:off x="3132138" y="2636838"/>
            <a:ext cx="431800" cy="863600"/>
          </a:xfrm>
          <a:prstGeom prst="leftBrace">
            <a:avLst>
              <a:gd name="adj1" fmla="val 16667"/>
              <a:gd name="adj2" fmla="val 47319"/>
            </a:avLst>
          </a:prstGeom>
          <a:solidFill>
            <a:srgbClr val="99FF66"/>
          </a:solidFill>
          <a:ln w="38100">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2698" name="Rectangle 10">
            <a:extLst>
              <a:ext uri="{FF2B5EF4-FFF2-40B4-BE49-F238E27FC236}">
                <a16:creationId xmlns:a16="http://schemas.microsoft.com/office/drawing/2014/main" id="{4919C6AE-7CCB-4B75-88C1-29B56020B0D6}"/>
              </a:ext>
            </a:extLst>
          </p:cNvPr>
          <p:cNvSpPr>
            <a:spLocks noChangeArrowheads="1"/>
          </p:cNvSpPr>
          <p:nvPr/>
        </p:nvSpPr>
        <p:spPr bwMode="auto">
          <a:xfrm>
            <a:off x="611188" y="6092825"/>
            <a:ext cx="7777162" cy="458788"/>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15000"/>
              </a:lnSpc>
            </a:pPr>
            <a:r>
              <a:rPr kumimoji="0" lang="zh-CN" altLang="en-US" sz="2400"/>
              <a:t>使用温度提高，密度、玻璃化温度、结晶度提高</a:t>
            </a:r>
          </a:p>
        </p:txBody>
      </p:sp>
      <p:sp>
        <p:nvSpPr>
          <p:cNvPr id="882699" name="Rectangle 11">
            <a:extLst>
              <a:ext uri="{FF2B5EF4-FFF2-40B4-BE49-F238E27FC236}">
                <a16:creationId xmlns:a16="http://schemas.microsoft.com/office/drawing/2014/main" id="{6FFA6530-37BF-4B83-B994-ADEEC955A783}"/>
              </a:ext>
            </a:extLst>
          </p:cNvPr>
          <p:cNvSpPr>
            <a:spLocks noChangeArrowheads="1"/>
          </p:cNvSpPr>
          <p:nvPr/>
        </p:nvSpPr>
        <p:spPr bwMode="auto">
          <a:xfrm>
            <a:off x="468313" y="981075"/>
            <a:ext cx="6911975" cy="53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2800" dirty="0">
                <a:solidFill>
                  <a:srgbClr val="000066"/>
                </a:solidFill>
                <a:latin typeface="楷体_GB2312" pitchFamily="1" charset="-122"/>
                <a:ea typeface="楷体_GB2312" pitchFamily="1" charset="-122"/>
              </a:rPr>
              <a:t>高聚物的</a:t>
            </a:r>
            <a:r>
              <a:rPr lang="zh-CN" altLang="en-US" sz="2800" dirty="0">
                <a:solidFill>
                  <a:srgbClr val="000066"/>
                </a:solidFill>
                <a:latin typeface="楷体_GB2312" pitchFamily="1" charset="-122"/>
                <a:ea typeface="楷体_GB2312" pitchFamily="1" charset="-122"/>
              </a:rPr>
              <a:t>的</a:t>
            </a:r>
            <a:r>
              <a:rPr lang="zh-CN" altLang="zh-CN" sz="2800" dirty="0">
                <a:solidFill>
                  <a:srgbClr val="000066"/>
                </a:solidFill>
                <a:latin typeface="楷体_GB2312" pitchFamily="1" charset="-122"/>
                <a:ea typeface="楷体_GB2312" pitchFamily="1" charset="-122"/>
              </a:rPr>
              <a:t>取向</a:t>
            </a:r>
            <a:r>
              <a:rPr lang="zh-CN" altLang="en-US" sz="2800" dirty="0">
                <a:solidFill>
                  <a:srgbClr val="000066"/>
                </a:solidFill>
                <a:latin typeface="楷体_GB2312" pitchFamily="1" charset="-122"/>
                <a:ea typeface="楷体_GB2312" pitchFamily="1" charset="-122"/>
              </a:rPr>
              <a:t>现象和</a:t>
            </a:r>
            <a:r>
              <a:rPr lang="zh-CN" altLang="zh-CN" sz="2800" dirty="0">
                <a:solidFill>
                  <a:srgbClr val="000066"/>
                </a:solidFill>
                <a:latin typeface="楷体_GB2312" pitchFamily="1" charset="-122"/>
                <a:ea typeface="楷体_GB2312" pitchFamily="1" charset="-122"/>
              </a:rPr>
              <a:t>取向</a:t>
            </a:r>
            <a:r>
              <a:rPr lang="zh-CN" altLang="en-US" sz="2800" dirty="0">
                <a:solidFill>
                  <a:srgbClr val="000066"/>
                </a:solidFill>
                <a:latin typeface="楷体_GB2312" pitchFamily="1" charset="-122"/>
                <a:ea typeface="楷体_GB2312" pitchFamily="1" charset="-122"/>
              </a:rPr>
              <a:t>单元</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646EB084-845E-495F-8623-9CB21F298CD3}"/>
              </a:ext>
            </a:extLst>
          </p:cNvPr>
          <p:cNvSpPr>
            <a:spLocks noGrp="1"/>
          </p:cNvSpPr>
          <p:nvPr>
            <p:ph type="sldNum" sz="quarter" idx="12"/>
          </p:nvPr>
        </p:nvSpPr>
        <p:spPr/>
        <p:txBody>
          <a:bodyPr/>
          <a:lstStyle/>
          <a:p>
            <a:fld id="{DFFEE9D3-D706-425D-B56D-630ADB5FBE87}" type="slidenum">
              <a:rPr lang="en-US" altLang="zh-CN"/>
              <a:pPr/>
              <a:t>162</a:t>
            </a:fld>
            <a:endParaRPr lang="en-US" altLang="zh-CN"/>
          </a:p>
        </p:txBody>
      </p:sp>
      <p:sp>
        <p:nvSpPr>
          <p:cNvPr id="883714" name="Rectangle 2">
            <a:extLst>
              <a:ext uri="{FF2B5EF4-FFF2-40B4-BE49-F238E27FC236}">
                <a16:creationId xmlns:a16="http://schemas.microsoft.com/office/drawing/2014/main" id="{3A9DCA05-95A0-47C3-9C8A-E1E2C1BBA888}"/>
              </a:ext>
            </a:extLst>
          </p:cNvPr>
          <p:cNvSpPr>
            <a:spLocks noChangeArrowheads="1"/>
          </p:cNvSpPr>
          <p:nvPr/>
        </p:nvSpPr>
        <p:spPr bwMode="auto">
          <a:xfrm>
            <a:off x="611188" y="765175"/>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取向单元</a:t>
            </a:r>
            <a:endParaRPr lang="zh-CN" altLang="en-US" sz="3600">
              <a:solidFill>
                <a:srgbClr val="FF0000"/>
              </a:solidFill>
            </a:endParaRPr>
          </a:p>
        </p:txBody>
      </p:sp>
      <p:sp>
        <p:nvSpPr>
          <p:cNvPr id="883716" name="Text Box 4">
            <a:extLst>
              <a:ext uri="{FF2B5EF4-FFF2-40B4-BE49-F238E27FC236}">
                <a16:creationId xmlns:a16="http://schemas.microsoft.com/office/drawing/2014/main" id="{123B3354-DFD7-4F22-8B69-818CF5D91BFF}"/>
              </a:ext>
            </a:extLst>
          </p:cNvPr>
          <p:cNvSpPr txBox="1">
            <a:spLocks noChangeArrowheads="1"/>
          </p:cNvSpPr>
          <p:nvPr/>
        </p:nvSpPr>
        <p:spPr bwMode="auto">
          <a:xfrm>
            <a:off x="539750" y="1844675"/>
            <a:ext cx="3600450" cy="4953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非晶态高聚物的取向单元</a:t>
            </a:r>
          </a:p>
        </p:txBody>
      </p:sp>
      <p:sp>
        <p:nvSpPr>
          <p:cNvPr id="883717" name="Text Box 5">
            <a:extLst>
              <a:ext uri="{FF2B5EF4-FFF2-40B4-BE49-F238E27FC236}">
                <a16:creationId xmlns:a16="http://schemas.microsoft.com/office/drawing/2014/main" id="{E78806FF-446A-418B-87B1-4251007D455C}"/>
              </a:ext>
            </a:extLst>
          </p:cNvPr>
          <p:cNvSpPr txBox="1">
            <a:spLocks noChangeArrowheads="1"/>
          </p:cNvSpPr>
          <p:nvPr/>
        </p:nvSpPr>
        <p:spPr bwMode="auto">
          <a:xfrm>
            <a:off x="450427" y="2709530"/>
            <a:ext cx="5417717" cy="1282787"/>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400"/>
              <a:t>链段取向：链段取向时，链段沿外场方向平行排列，而大分子链的排列可能是杂乱的。</a:t>
            </a:r>
            <a:r>
              <a:rPr kumimoji="0" lang="zh-CN" altLang="en-US" sz="2400"/>
              <a:t>如在高弹态下拉伸。 </a:t>
            </a:r>
          </a:p>
        </p:txBody>
      </p:sp>
      <p:sp>
        <p:nvSpPr>
          <p:cNvPr id="883718" name="Text Box 6">
            <a:extLst>
              <a:ext uri="{FF2B5EF4-FFF2-40B4-BE49-F238E27FC236}">
                <a16:creationId xmlns:a16="http://schemas.microsoft.com/office/drawing/2014/main" id="{E2A1C930-235C-4A9D-96FC-35B1DEABB37E}"/>
              </a:ext>
            </a:extLst>
          </p:cNvPr>
          <p:cNvSpPr txBox="1">
            <a:spLocks noChangeArrowheads="1"/>
          </p:cNvSpPr>
          <p:nvPr/>
        </p:nvSpPr>
        <p:spPr bwMode="auto">
          <a:xfrm>
            <a:off x="468312" y="4508500"/>
            <a:ext cx="5399831" cy="173672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zh-CN" altLang="en-US" sz="2400"/>
              <a:t>分子链取向：分子链取向时，整个分子链沿着外场方向平行排列。</a:t>
            </a:r>
            <a:r>
              <a:rPr kumimoji="0" lang="zh-CN" altLang="en-US" sz="2400"/>
              <a:t>如：在粘流态下，外力可使整个分子链取向，</a:t>
            </a:r>
            <a:r>
              <a:rPr kumimoji="0" lang="zh-CN" altLang="en-US" sz="2400">
                <a:solidFill>
                  <a:srgbClr val="FF0000"/>
                </a:solidFill>
              </a:rPr>
              <a:t>但链段可能没有取向</a:t>
            </a:r>
            <a:r>
              <a:rPr kumimoji="0" lang="zh-CN" altLang="en-US" sz="2400"/>
              <a:t>。 </a:t>
            </a:r>
          </a:p>
        </p:txBody>
      </p:sp>
      <p:pic>
        <p:nvPicPr>
          <p:cNvPr id="883719" name="Picture 7">
            <a:extLst>
              <a:ext uri="{FF2B5EF4-FFF2-40B4-BE49-F238E27FC236}">
                <a16:creationId xmlns:a16="http://schemas.microsoft.com/office/drawing/2014/main" id="{C81E4436-04C9-4CD1-AF21-2213C6DA0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2495" y="332656"/>
            <a:ext cx="1468437" cy="2736850"/>
          </a:xfrm>
          <a:prstGeom prst="rect">
            <a:avLst/>
          </a:prstGeom>
          <a:noFill/>
          <a:extLst>
            <a:ext uri="{909E8E84-426E-40DD-AFC4-6F175D3DCCD1}">
              <a14:hiddenFill xmlns:a14="http://schemas.microsoft.com/office/drawing/2010/main">
                <a:solidFill>
                  <a:srgbClr val="FFFFFF"/>
                </a:solidFill>
              </a14:hiddenFill>
            </a:ext>
          </a:extLst>
        </p:spPr>
      </p:pic>
      <p:pic>
        <p:nvPicPr>
          <p:cNvPr id="883720" name="Picture 8">
            <a:extLst>
              <a:ext uri="{FF2B5EF4-FFF2-40B4-BE49-F238E27FC236}">
                <a16:creationId xmlns:a16="http://schemas.microsoft.com/office/drawing/2014/main" id="{CE487DFD-E5A3-4E9F-A07D-09CBCDAC1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3381940"/>
            <a:ext cx="1455738" cy="2881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4569097A-5455-4779-9B59-2781050E32BE}"/>
              </a:ext>
            </a:extLst>
          </p:cNvPr>
          <p:cNvSpPr>
            <a:spLocks noGrp="1"/>
          </p:cNvSpPr>
          <p:nvPr>
            <p:ph type="sldNum" sz="quarter" idx="12"/>
          </p:nvPr>
        </p:nvSpPr>
        <p:spPr/>
        <p:txBody>
          <a:bodyPr/>
          <a:lstStyle/>
          <a:p>
            <a:fld id="{3C65C687-5387-4BBE-A79F-5089A80B4FF0}" type="slidenum">
              <a:rPr lang="en-US" altLang="zh-CN"/>
              <a:pPr/>
              <a:t>163</a:t>
            </a:fld>
            <a:endParaRPr lang="en-US" altLang="zh-CN"/>
          </a:p>
        </p:txBody>
      </p:sp>
      <p:sp>
        <p:nvSpPr>
          <p:cNvPr id="900098" name="Text Box 2">
            <a:extLst>
              <a:ext uri="{FF2B5EF4-FFF2-40B4-BE49-F238E27FC236}">
                <a16:creationId xmlns:a16="http://schemas.microsoft.com/office/drawing/2014/main" id="{331AE04A-92E8-42B1-BE89-92B4B3959756}"/>
              </a:ext>
            </a:extLst>
          </p:cNvPr>
          <p:cNvSpPr txBox="1">
            <a:spLocks noChangeArrowheads="1"/>
          </p:cNvSpPr>
          <p:nvPr/>
        </p:nvSpPr>
        <p:spPr bwMode="auto">
          <a:xfrm>
            <a:off x="468313" y="549275"/>
            <a:ext cx="7416800" cy="8604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晶态高聚物的取向单元有非晶区中的链段或整链取向外，还可能有微晶的取向 </a:t>
            </a:r>
          </a:p>
        </p:txBody>
      </p:sp>
      <p:sp>
        <p:nvSpPr>
          <p:cNvPr id="900099" name="Text Box 3">
            <a:extLst>
              <a:ext uri="{FF2B5EF4-FFF2-40B4-BE49-F238E27FC236}">
                <a16:creationId xmlns:a16="http://schemas.microsoft.com/office/drawing/2014/main" id="{039287F8-C68B-40AB-B73E-D68A1FBD99E2}"/>
              </a:ext>
            </a:extLst>
          </p:cNvPr>
          <p:cNvSpPr txBox="1">
            <a:spLocks noChangeArrowheads="1"/>
          </p:cNvSpPr>
          <p:nvPr/>
        </p:nvSpPr>
        <p:spPr bwMode="auto">
          <a:xfrm>
            <a:off x="539750" y="1628775"/>
            <a:ext cx="4248150" cy="5318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①</a:t>
            </a:r>
            <a:r>
              <a:rPr kumimoji="0" lang="zh-CN" altLang="en-US" sz="2400"/>
              <a:t>形成新的取向和折叠链片晶</a:t>
            </a:r>
          </a:p>
        </p:txBody>
      </p:sp>
      <p:sp>
        <p:nvSpPr>
          <p:cNvPr id="900100" name="Text Box 4">
            <a:extLst>
              <a:ext uri="{FF2B5EF4-FFF2-40B4-BE49-F238E27FC236}">
                <a16:creationId xmlns:a16="http://schemas.microsoft.com/office/drawing/2014/main" id="{6300C282-5649-455B-A78F-D37E7CDEA030}"/>
              </a:ext>
            </a:extLst>
          </p:cNvPr>
          <p:cNvSpPr txBox="1">
            <a:spLocks noChangeArrowheads="1"/>
          </p:cNvSpPr>
          <p:nvPr/>
        </p:nvSpPr>
        <p:spPr bwMode="auto">
          <a:xfrm>
            <a:off x="5148263" y="1628775"/>
            <a:ext cx="2808287" cy="4953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a:t>②</a:t>
            </a:r>
            <a:r>
              <a:rPr kumimoji="0" lang="zh-CN" altLang="en-US" sz="2400"/>
              <a:t>形成伸直链片晶 </a:t>
            </a:r>
          </a:p>
        </p:txBody>
      </p:sp>
      <p:pic>
        <p:nvPicPr>
          <p:cNvPr id="900101" name="Picture 5" descr="图片1">
            <a:extLst>
              <a:ext uri="{FF2B5EF4-FFF2-40B4-BE49-F238E27FC236}">
                <a16:creationId xmlns:a16="http://schemas.microsoft.com/office/drawing/2014/main" id="{8C4B88C1-30D9-4757-8E7C-F68E4D044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349500"/>
            <a:ext cx="4897438" cy="1990725"/>
          </a:xfrm>
          <a:prstGeom prst="rect">
            <a:avLst/>
          </a:prstGeom>
          <a:noFill/>
          <a:extLst>
            <a:ext uri="{909E8E84-426E-40DD-AFC4-6F175D3DCCD1}">
              <a14:hiddenFill xmlns:a14="http://schemas.microsoft.com/office/drawing/2010/main">
                <a:solidFill>
                  <a:srgbClr val="FFFFFF"/>
                </a:solidFill>
              </a14:hiddenFill>
            </a:ext>
          </a:extLst>
        </p:spPr>
      </p:pic>
      <p:sp>
        <p:nvSpPr>
          <p:cNvPr id="900102" name="Text Box 6">
            <a:extLst>
              <a:ext uri="{FF2B5EF4-FFF2-40B4-BE49-F238E27FC236}">
                <a16:creationId xmlns:a16="http://schemas.microsoft.com/office/drawing/2014/main" id="{07014315-CC69-4515-8F5F-8BFC5475482F}"/>
              </a:ext>
            </a:extLst>
          </p:cNvPr>
          <p:cNvSpPr txBox="1">
            <a:spLocks noChangeArrowheads="1"/>
          </p:cNvSpPr>
          <p:nvPr/>
        </p:nvSpPr>
        <p:spPr bwMode="auto">
          <a:xfrm>
            <a:off x="1619250" y="5013325"/>
            <a:ext cx="2160588" cy="9334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en-US" altLang="zh-CN" sz="2400"/>
              <a:t>③</a:t>
            </a:r>
            <a:r>
              <a:rPr kumimoji="0" lang="zh-CN" altLang="en-US" sz="2400"/>
              <a:t>球晶变为微纤结构</a:t>
            </a:r>
          </a:p>
        </p:txBody>
      </p:sp>
      <p:pic>
        <p:nvPicPr>
          <p:cNvPr id="900103" name="Picture 7" descr="1">
            <a:extLst>
              <a:ext uri="{FF2B5EF4-FFF2-40B4-BE49-F238E27FC236}">
                <a16:creationId xmlns:a16="http://schemas.microsoft.com/office/drawing/2014/main" id="{42BA2654-076A-420D-A591-7F23BCC4B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4076700"/>
            <a:ext cx="3241675" cy="2444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a:extLst>
              <a:ext uri="{FF2B5EF4-FFF2-40B4-BE49-F238E27FC236}">
                <a16:creationId xmlns:a16="http://schemas.microsoft.com/office/drawing/2014/main" id="{407F189A-98AA-47EF-9453-A59E72E3EE17}"/>
              </a:ext>
            </a:extLst>
          </p:cNvPr>
          <p:cNvSpPr>
            <a:spLocks noGrp="1"/>
          </p:cNvSpPr>
          <p:nvPr>
            <p:ph type="sldNum" sz="quarter" idx="12"/>
          </p:nvPr>
        </p:nvSpPr>
        <p:spPr/>
        <p:txBody>
          <a:bodyPr/>
          <a:lstStyle/>
          <a:p>
            <a:fld id="{C82AC17F-5CB6-4626-A2E6-031743681F8A}" type="slidenum">
              <a:rPr lang="en-US" altLang="zh-CN"/>
              <a:pPr/>
              <a:t>164</a:t>
            </a:fld>
            <a:endParaRPr lang="en-US" altLang="zh-CN"/>
          </a:p>
        </p:txBody>
      </p:sp>
      <p:sp>
        <p:nvSpPr>
          <p:cNvPr id="901122" name="Rectangle 2">
            <a:extLst>
              <a:ext uri="{FF2B5EF4-FFF2-40B4-BE49-F238E27FC236}">
                <a16:creationId xmlns:a16="http://schemas.microsoft.com/office/drawing/2014/main" id="{0A6EBB93-DCD2-4C2A-A61D-C779D6C82152}"/>
              </a:ext>
            </a:extLst>
          </p:cNvPr>
          <p:cNvSpPr>
            <a:spLocks noChangeArrowheads="1"/>
          </p:cNvSpPr>
          <p:nvPr/>
        </p:nvSpPr>
        <p:spPr bwMode="auto">
          <a:xfrm>
            <a:off x="395288" y="1052513"/>
            <a:ext cx="8288337" cy="5191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solidFill>
                  <a:srgbClr val="FF0000"/>
                </a:solidFill>
              </a:rPr>
              <a:t>按外力作用方式，</a:t>
            </a:r>
            <a:r>
              <a:rPr kumimoji="0" lang="zh-CN" altLang="en-US" sz="2800">
                <a:solidFill>
                  <a:srgbClr val="FF0000"/>
                </a:solidFill>
              </a:rPr>
              <a:t>取向</a:t>
            </a:r>
            <a:r>
              <a:rPr lang="zh-CN" altLang="en-US" sz="2800">
                <a:solidFill>
                  <a:srgbClr val="FF0000"/>
                </a:solidFill>
              </a:rPr>
              <a:t>可分为</a:t>
            </a:r>
            <a:r>
              <a:rPr kumimoji="0" lang="zh-CN" altLang="en-US" sz="2800">
                <a:solidFill>
                  <a:srgbClr val="FF0000"/>
                </a:solidFill>
              </a:rPr>
              <a:t>单轴取向和双轴取向</a:t>
            </a:r>
          </a:p>
        </p:txBody>
      </p:sp>
      <p:sp>
        <p:nvSpPr>
          <p:cNvPr id="901123" name="Rectangle 3">
            <a:extLst>
              <a:ext uri="{FF2B5EF4-FFF2-40B4-BE49-F238E27FC236}">
                <a16:creationId xmlns:a16="http://schemas.microsoft.com/office/drawing/2014/main" id="{A28A1078-EC41-493D-A457-2042F9BEF115}"/>
              </a:ext>
            </a:extLst>
          </p:cNvPr>
          <p:cNvSpPr>
            <a:spLocks noChangeArrowheads="1"/>
          </p:cNvSpPr>
          <p:nvPr/>
        </p:nvSpPr>
        <p:spPr bwMode="auto">
          <a:xfrm>
            <a:off x="755650" y="1844675"/>
            <a:ext cx="3960813" cy="20923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zh-CN" altLang="en-US" sz="2800">
                <a:solidFill>
                  <a:srgbClr val="FF0000"/>
                </a:solidFill>
              </a:rPr>
              <a:t>单轴取向</a:t>
            </a:r>
            <a:r>
              <a:rPr kumimoji="0" lang="zh-CN" altLang="en-US" sz="2800"/>
              <a:t>：材料只沿某一方向拉伸，长度增加，宽度和厚度减小</a:t>
            </a:r>
            <a:r>
              <a:rPr kumimoji="0" lang="en-US" altLang="zh-CN" sz="2800"/>
              <a:t>--</a:t>
            </a:r>
            <a:r>
              <a:rPr kumimoji="0" lang="zh-CN" altLang="en-US" sz="2800"/>
              <a:t>纤维的牵伸</a:t>
            </a:r>
          </a:p>
        </p:txBody>
      </p:sp>
      <p:pic>
        <p:nvPicPr>
          <p:cNvPr id="901124" name="Picture 4" descr="1">
            <a:extLst>
              <a:ext uri="{FF2B5EF4-FFF2-40B4-BE49-F238E27FC236}">
                <a16:creationId xmlns:a16="http://schemas.microsoft.com/office/drawing/2014/main" id="{333E2361-0384-4A92-A8F7-8FD40886D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744" r="51884" b="17258"/>
          <a:stretch>
            <a:fillRect/>
          </a:stretch>
        </p:blipFill>
        <p:spPr bwMode="auto">
          <a:xfrm>
            <a:off x="5435600" y="1916113"/>
            <a:ext cx="2449513" cy="2384425"/>
          </a:xfrm>
          <a:prstGeom prst="rect">
            <a:avLst/>
          </a:prstGeom>
          <a:noFill/>
          <a:extLst>
            <a:ext uri="{909E8E84-426E-40DD-AFC4-6F175D3DCCD1}">
              <a14:hiddenFill xmlns:a14="http://schemas.microsoft.com/office/drawing/2010/main">
                <a:solidFill>
                  <a:srgbClr val="FFFFFF"/>
                </a:solidFill>
              </a14:hiddenFill>
            </a:ext>
          </a:extLst>
        </p:spPr>
      </p:pic>
      <p:sp>
        <p:nvSpPr>
          <p:cNvPr id="901125" name="Text Box 5">
            <a:extLst>
              <a:ext uri="{FF2B5EF4-FFF2-40B4-BE49-F238E27FC236}">
                <a16:creationId xmlns:a16="http://schemas.microsoft.com/office/drawing/2014/main" id="{2C4E88E0-7178-4382-A7EA-AC5DF7CF340E}"/>
              </a:ext>
            </a:extLst>
          </p:cNvPr>
          <p:cNvSpPr txBox="1">
            <a:spLocks noChangeArrowheads="1"/>
          </p:cNvSpPr>
          <p:nvPr/>
        </p:nvSpPr>
        <p:spPr bwMode="auto">
          <a:xfrm>
            <a:off x="971550" y="4365625"/>
            <a:ext cx="1871663" cy="557213"/>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latin typeface="Arial" panose="020B0604020202020204" pitchFamily="34" charset="0"/>
              </a:rPr>
              <a:t>纤维纺丝</a:t>
            </a:r>
          </a:p>
        </p:txBody>
      </p:sp>
      <p:grpSp>
        <p:nvGrpSpPr>
          <p:cNvPr id="901126" name="Group 6">
            <a:extLst>
              <a:ext uri="{FF2B5EF4-FFF2-40B4-BE49-F238E27FC236}">
                <a16:creationId xmlns:a16="http://schemas.microsoft.com/office/drawing/2014/main" id="{FC39E085-9A31-4E0C-9EE2-A723BECE8438}"/>
              </a:ext>
            </a:extLst>
          </p:cNvPr>
          <p:cNvGrpSpPr>
            <a:grpSpLocks/>
          </p:cNvGrpSpPr>
          <p:nvPr/>
        </p:nvGrpSpPr>
        <p:grpSpPr bwMode="auto">
          <a:xfrm>
            <a:off x="4427538" y="4652963"/>
            <a:ext cx="3095625" cy="76200"/>
            <a:chOff x="1584" y="2208"/>
            <a:chExt cx="2112" cy="48"/>
          </a:xfrm>
        </p:grpSpPr>
        <p:sp>
          <p:nvSpPr>
            <p:cNvPr id="901127" name="Rectangle 7">
              <a:extLst>
                <a:ext uri="{FF2B5EF4-FFF2-40B4-BE49-F238E27FC236}">
                  <a16:creationId xmlns:a16="http://schemas.microsoft.com/office/drawing/2014/main" id="{10FF49F6-95A7-472E-9FA2-C85443AD700B}"/>
                </a:ext>
              </a:extLst>
            </p:cNvPr>
            <p:cNvSpPr>
              <a:spLocks noChangeArrowheads="1"/>
            </p:cNvSpPr>
            <p:nvPr/>
          </p:nvSpPr>
          <p:spPr bwMode="auto">
            <a:xfrm>
              <a:off x="1584" y="2208"/>
              <a:ext cx="1824" cy="48"/>
            </a:xfrm>
            <a:prstGeom prst="rect">
              <a:avLst/>
            </a:prstGeom>
            <a:solidFill>
              <a:srgbClr val="99FF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28" name="Line 8">
              <a:extLst>
                <a:ext uri="{FF2B5EF4-FFF2-40B4-BE49-F238E27FC236}">
                  <a16:creationId xmlns:a16="http://schemas.microsoft.com/office/drawing/2014/main" id="{BE9CB7A2-7729-4C21-AA66-5A0554E30799}"/>
                </a:ext>
              </a:extLst>
            </p:cNvPr>
            <p:cNvSpPr>
              <a:spLocks noChangeShapeType="1"/>
            </p:cNvSpPr>
            <p:nvPr/>
          </p:nvSpPr>
          <p:spPr bwMode="auto">
            <a:xfrm>
              <a:off x="3408" y="2230"/>
              <a:ext cx="288" cy="0"/>
            </a:xfrm>
            <a:prstGeom prst="line">
              <a:avLst/>
            </a:prstGeom>
            <a:noFill/>
            <a:ln w="12700" cap="sq">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01129" name="Group 9">
            <a:extLst>
              <a:ext uri="{FF2B5EF4-FFF2-40B4-BE49-F238E27FC236}">
                <a16:creationId xmlns:a16="http://schemas.microsoft.com/office/drawing/2014/main" id="{DD4609FA-7C32-44B9-8350-92688ED6BE43}"/>
              </a:ext>
            </a:extLst>
          </p:cNvPr>
          <p:cNvGrpSpPr>
            <a:grpSpLocks/>
          </p:cNvGrpSpPr>
          <p:nvPr/>
        </p:nvGrpSpPr>
        <p:grpSpPr bwMode="auto">
          <a:xfrm>
            <a:off x="4267200" y="5181600"/>
            <a:ext cx="3446463" cy="1295400"/>
            <a:chOff x="1536" y="3216"/>
            <a:chExt cx="2064" cy="624"/>
          </a:xfrm>
        </p:grpSpPr>
        <p:sp>
          <p:nvSpPr>
            <p:cNvPr id="901130" name="Rectangle 10">
              <a:extLst>
                <a:ext uri="{FF2B5EF4-FFF2-40B4-BE49-F238E27FC236}">
                  <a16:creationId xmlns:a16="http://schemas.microsoft.com/office/drawing/2014/main" id="{59BB45D0-F955-43E4-B29A-CC6155D4C774}"/>
                </a:ext>
              </a:extLst>
            </p:cNvPr>
            <p:cNvSpPr>
              <a:spLocks noChangeArrowheads="1"/>
            </p:cNvSpPr>
            <p:nvPr/>
          </p:nvSpPr>
          <p:spPr bwMode="auto">
            <a:xfrm>
              <a:off x="1824" y="3216"/>
              <a:ext cx="1440" cy="624"/>
            </a:xfrm>
            <a:prstGeom prst="rect">
              <a:avLst/>
            </a:prstGeom>
            <a:solidFill>
              <a:srgbClr val="CC99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1" name="Line 11">
              <a:extLst>
                <a:ext uri="{FF2B5EF4-FFF2-40B4-BE49-F238E27FC236}">
                  <a16:creationId xmlns:a16="http://schemas.microsoft.com/office/drawing/2014/main" id="{4095B544-4C92-4E7C-9395-331C2AFF9C99}"/>
                </a:ext>
              </a:extLst>
            </p:cNvPr>
            <p:cNvSpPr>
              <a:spLocks noChangeShapeType="1"/>
            </p:cNvSpPr>
            <p:nvPr/>
          </p:nvSpPr>
          <p:spPr bwMode="auto">
            <a:xfrm>
              <a:off x="3264" y="3312"/>
              <a:ext cx="336"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2" name="Line 12">
              <a:extLst>
                <a:ext uri="{FF2B5EF4-FFF2-40B4-BE49-F238E27FC236}">
                  <a16:creationId xmlns:a16="http://schemas.microsoft.com/office/drawing/2014/main" id="{8A2C3689-7B2A-474C-93CA-B8C61111534A}"/>
                </a:ext>
              </a:extLst>
            </p:cNvPr>
            <p:cNvSpPr>
              <a:spLocks noChangeShapeType="1"/>
            </p:cNvSpPr>
            <p:nvPr/>
          </p:nvSpPr>
          <p:spPr bwMode="auto">
            <a:xfrm>
              <a:off x="3264" y="3408"/>
              <a:ext cx="336"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3" name="Line 13">
              <a:extLst>
                <a:ext uri="{FF2B5EF4-FFF2-40B4-BE49-F238E27FC236}">
                  <a16:creationId xmlns:a16="http://schemas.microsoft.com/office/drawing/2014/main" id="{1B4813E7-FABB-4E7B-8BCF-7602CEB7EFA7}"/>
                </a:ext>
              </a:extLst>
            </p:cNvPr>
            <p:cNvSpPr>
              <a:spLocks noChangeShapeType="1"/>
            </p:cNvSpPr>
            <p:nvPr/>
          </p:nvSpPr>
          <p:spPr bwMode="auto">
            <a:xfrm>
              <a:off x="3264" y="3504"/>
              <a:ext cx="336"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4" name="Line 14">
              <a:extLst>
                <a:ext uri="{FF2B5EF4-FFF2-40B4-BE49-F238E27FC236}">
                  <a16:creationId xmlns:a16="http://schemas.microsoft.com/office/drawing/2014/main" id="{339F7785-BBF7-47A9-AC1F-6AB5D50FAC24}"/>
                </a:ext>
              </a:extLst>
            </p:cNvPr>
            <p:cNvSpPr>
              <a:spLocks noChangeShapeType="1"/>
            </p:cNvSpPr>
            <p:nvPr/>
          </p:nvSpPr>
          <p:spPr bwMode="auto">
            <a:xfrm>
              <a:off x="3264" y="3600"/>
              <a:ext cx="336"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5" name="Line 15">
              <a:extLst>
                <a:ext uri="{FF2B5EF4-FFF2-40B4-BE49-F238E27FC236}">
                  <a16:creationId xmlns:a16="http://schemas.microsoft.com/office/drawing/2014/main" id="{D0DE77DF-847F-40F3-A971-0B93C328FCCC}"/>
                </a:ext>
              </a:extLst>
            </p:cNvPr>
            <p:cNvSpPr>
              <a:spLocks noChangeShapeType="1"/>
            </p:cNvSpPr>
            <p:nvPr/>
          </p:nvSpPr>
          <p:spPr bwMode="auto">
            <a:xfrm>
              <a:off x="3264" y="3696"/>
              <a:ext cx="336"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6" name="Line 16">
              <a:extLst>
                <a:ext uri="{FF2B5EF4-FFF2-40B4-BE49-F238E27FC236}">
                  <a16:creationId xmlns:a16="http://schemas.microsoft.com/office/drawing/2014/main" id="{EC660955-902F-48DC-98FE-9AB62252AB15}"/>
                </a:ext>
              </a:extLst>
            </p:cNvPr>
            <p:cNvSpPr>
              <a:spLocks noChangeShapeType="1"/>
            </p:cNvSpPr>
            <p:nvPr/>
          </p:nvSpPr>
          <p:spPr bwMode="auto">
            <a:xfrm flipH="1">
              <a:off x="1536" y="3312"/>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7" name="Line 17">
              <a:extLst>
                <a:ext uri="{FF2B5EF4-FFF2-40B4-BE49-F238E27FC236}">
                  <a16:creationId xmlns:a16="http://schemas.microsoft.com/office/drawing/2014/main" id="{E1C7024C-5916-4F7D-AC61-ED08AF0D1B17}"/>
                </a:ext>
              </a:extLst>
            </p:cNvPr>
            <p:cNvSpPr>
              <a:spLocks noChangeShapeType="1"/>
            </p:cNvSpPr>
            <p:nvPr/>
          </p:nvSpPr>
          <p:spPr bwMode="auto">
            <a:xfrm flipH="1">
              <a:off x="1536" y="3408"/>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8" name="Line 18">
              <a:extLst>
                <a:ext uri="{FF2B5EF4-FFF2-40B4-BE49-F238E27FC236}">
                  <a16:creationId xmlns:a16="http://schemas.microsoft.com/office/drawing/2014/main" id="{ABB707C1-7B6E-41F7-9E12-522D474DB9CD}"/>
                </a:ext>
              </a:extLst>
            </p:cNvPr>
            <p:cNvSpPr>
              <a:spLocks noChangeShapeType="1"/>
            </p:cNvSpPr>
            <p:nvPr/>
          </p:nvSpPr>
          <p:spPr bwMode="auto">
            <a:xfrm flipH="1">
              <a:off x="1536" y="3504"/>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39" name="Line 19">
              <a:extLst>
                <a:ext uri="{FF2B5EF4-FFF2-40B4-BE49-F238E27FC236}">
                  <a16:creationId xmlns:a16="http://schemas.microsoft.com/office/drawing/2014/main" id="{67F251B6-48A0-4F10-98F6-46CF215EABD9}"/>
                </a:ext>
              </a:extLst>
            </p:cNvPr>
            <p:cNvSpPr>
              <a:spLocks noChangeShapeType="1"/>
            </p:cNvSpPr>
            <p:nvPr/>
          </p:nvSpPr>
          <p:spPr bwMode="auto">
            <a:xfrm flipH="1">
              <a:off x="1536" y="3600"/>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140" name="Line 20">
              <a:extLst>
                <a:ext uri="{FF2B5EF4-FFF2-40B4-BE49-F238E27FC236}">
                  <a16:creationId xmlns:a16="http://schemas.microsoft.com/office/drawing/2014/main" id="{BD837C11-F00D-4BA2-81C3-13BEC6B5966C}"/>
                </a:ext>
              </a:extLst>
            </p:cNvPr>
            <p:cNvSpPr>
              <a:spLocks noChangeShapeType="1"/>
            </p:cNvSpPr>
            <p:nvPr/>
          </p:nvSpPr>
          <p:spPr bwMode="auto">
            <a:xfrm flipH="1">
              <a:off x="1536" y="3696"/>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01141" name="Text Box 21">
            <a:extLst>
              <a:ext uri="{FF2B5EF4-FFF2-40B4-BE49-F238E27FC236}">
                <a16:creationId xmlns:a16="http://schemas.microsoft.com/office/drawing/2014/main" id="{93880704-632C-46B7-B1D9-891FE6259271}"/>
              </a:ext>
            </a:extLst>
          </p:cNvPr>
          <p:cNvSpPr txBox="1">
            <a:spLocks noChangeArrowheads="1"/>
          </p:cNvSpPr>
          <p:nvPr/>
        </p:nvSpPr>
        <p:spPr bwMode="auto">
          <a:xfrm>
            <a:off x="900113" y="5516563"/>
            <a:ext cx="2735262" cy="557212"/>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latin typeface="Arial" panose="020B0604020202020204" pitchFamily="34" charset="0"/>
              </a:rPr>
              <a:t>薄膜的单向拉伸</a:t>
            </a:r>
          </a:p>
        </p:txBody>
      </p:sp>
      <p:sp>
        <p:nvSpPr>
          <p:cNvPr id="901142" name="Rectangle 22">
            <a:extLst>
              <a:ext uri="{FF2B5EF4-FFF2-40B4-BE49-F238E27FC236}">
                <a16:creationId xmlns:a16="http://schemas.microsoft.com/office/drawing/2014/main" id="{508C9F56-59FD-47FA-9EF1-7912D3A7E070}"/>
              </a:ext>
            </a:extLst>
          </p:cNvPr>
          <p:cNvSpPr>
            <a:spLocks noChangeArrowheads="1"/>
          </p:cNvSpPr>
          <p:nvPr/>
        </p:nvSpPr>
        <p:spPr bwMode="auto">
          <a:xfrm>
            <a:off x="539750" y="404813"/>
            <a:ext cx="6911975" cy="53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lang="zh-CN" altLang="zh-CN" sz="3200" dirty="0">
                <a:solidFill>
                  <a:srgbClr val="000066"/>
                </a:solidFill>
                <a:latin typeface="楷体_GB2312" pitchFamily="1" charset="-122"/>
                <a:ea typeface="楷体_GB2312" pitchFamily="1" charset="-122"/>
              </a:rPr>
              <a:t>取向</a:t>
            </a:r>
            <a:r>
              <a:rPr lang="zh-CN" altLang="en-US" sz="3200" dirty="0">
                <a:solidFill>
                  <a:srgbClr val="000066"/>
                </a:solidFill>
                <a:latin typeface="楷体_GB2312" pitchFamily="1" charset="-122"/>
                <a:ea typeface="楷体_GB2312" pitchFamily="1" charset="-122"/>
              </a:rPr>
              <a:t>方式和</a:t>
            </a:r>
            <a:r>
              <a:rPr lang="zh-CN" altLang="zh-CN" sz="3200" dirty="0">
                <a:solidFill>
                  <a:srgbClr val="000066"/>
                </a:solidFill>
                <a:latin typeface="楷体_GB2312" pitchFamily="1" charset="-122"/>
                <a:ea typeface="楷体_GB2312" pitchFamily="1" charset="-122"/>
              </a:rPr>
              <a:t>取向</a:t>
            </a:r>
            <a:r>
              <a:rPr lang="zh-CN" altLang="en-US" sz="3200" dirty="0">
                <a:solidFill>
                  <a:srgbClr val="000066"/>
                </a:solidFill>
                <a:latin typeface="楷体_GB2312" pitchFamily="1" charset="-122"/>
                <a:ea typeface="楷体_GB2312" pitchFamily="1" charset="-122"/>
              </a:rPr>
              <a:t>过程</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5">
            <a:extLst>
              <a:ext uri="{FF2B5EF4-FFF2-40B4-BE49-F238E27FC236}">
                <a16:creationId xmlns:a16="http://schemas.microsoft.com/office/drawing/2014/main" id="{CA6DB7B6-40FD-4DB7-9DF2-5524E613F823}"/>
              </a:ext>
            </a:extLst>
          </p:cNvPr>
          <p:cNvSpPr>
            <a:spLocks noGrp="1"/>
          </p:cNvSpPr>
          <p:nvPr>
            <p:ph type="sldNum" sz="quarter" idx="12"/>
          </p:nvPr>
        </p:nvSpPr>
        <p:spPr/>
        <p:txBody>
          <a:bodyPr/>
          <a:lstStyle/>
          <a:p>
            <a:fld id="{EAD8E142-9557-4526-A5FC-FD5E793B8316}" type="slidenum">
              <a:rPr lang="en-US" altLang="zh-CN"/>
              <a:pPr/>
              <a:t>165</a:t>
            </a:fld>
            <a:endParaRPr lang="en-US" altLang="zh-CN"/>
          </a:p>
        </p:txBody>
      </p:sp>
      <p:sp>
        <p:nvSpPr>
          <p:cNvPr id="887810" name="Rectangle 2">
            <a:extLst>
              <a:ext uri="{FF2B5EF4-FFF2-40B4-BE49-F238E27FC236}">
                <a16:creationId xmlns:a16="http://schemas.microsoft.com/office/drawing/2014/main" id="{B0379684-2646-4B83-AE60-83436A283B44}"/>
              </a:ext>
            </a:extLst>
          </p:cNvPr>
          <p:cNvSpPr>
            <a:spLocks noChangeArrowheads="1"/>
          </p:cNvSpPr>
          <p:nvPr/>
        </p:nvSpPr>
        <p:spPr bwMode="auto">
          <a:xfrm>
            <a:off x="387350" y="836613"/>
            <a:ext cx="8756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a:solidFill>
                  <a:srgbClr val="FF0000"/>
                </a:solidFill>
              </a:rPr>
              <a:t>按外力作用方式方式，</a:t>
            </a:r>
            <a:r>
              <a:rPr kumimoji="0" lang="zh-CN" altLang="en-US" sz="2800">
                <a:solidFill>
                  <a:srgbClr val="FF0000"/>
                </a:solidFill>
              </a:rPr>
              <a:t>取向</a:t>
            </a:r>
            <a:r>
              <a:rPr lang="zh-CN" altLang="en-US" sz="2800">
                <a:solidFill>
                  <a:srgbClr val="FF0000"/>
                </a:solidFill>
              </a:rPr>
              <a:t>可分为</a:t>
            </a:r>
            <a:r>
              <a:rPr kumimoji="0" lang="zh-CN" altLang="en-US" sz="2800">
                <a:solidFill>
                  <a:srgbClr val="FF0000"/>
                </a:solidFill>
              </a:rPr>
              <a:t>单轴取向和双轴取向</a:t>
            </a:r>
          </a:p>
        </p:txBody>
      </p:sp>
      <p:sp>
        <p:nvSpPr>
          <p:cNvPr id="887811" name="Rectangle 3">
            <a:extLst>
              <a:ext uri="{FF2B5EF4-FFF2-40B4-BE49-F238E27FC236}">
                <a16:creationId xmlns:a16="http://schemas.microsoft.com/office/drawing/2014/main" id="{E74BDB56-0AF3-44C8-B1D3-F9FE97F73B03}"/>
              </a:ext>
            </a:extLst>
          </p:cNvPr>
          <p:cNvSpPr>
            <a:spLocks noChangeArrowheads="1"/>
          </p:cNvSpPr>
          <p:nvPr/>
        </p:nvSpPr>
        <p:spPr bwMode="auto">
          <a:xfrm>
            <a:off x="684213" y="1773238"/>
            <a:ext cx="5183187" cy="23209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0" lang="zh-CN" altLang="en-US" sz="2400">
                <a:solidFill>
                  <a:srgbClr val="FF0000"/>
                </a:solidFill>
              </a:rPr>
              <a:t>双轴取向</a:t>
            </a:r>
            <a:r>
              <a:rPr kumimoji="0" lang="zh-CN" altLang="en-US" sz="2400"/>
              <a:t>：材料沿两个互相垂直的方向（</a:t>
            </a:r>
            <a:r>
              <a:rPr kumimoji="0" lang="en-US" altLang="zh-CN" sz="2400"/>
              <a:t>X,Y)</a:t>
            </a:r>
            <a:r>
              <a:rPr kumimoji="0" lang="zh-CN" altLang="en-US" sz="2400"/>
              <a:t>拉伸，面积增加，厚度减小，高分子链或链段倾向于与拉伸平面平行排列，但是在</a:t>
            </a:r>
            <a:r>
              <a:rPr kumimoji="0" lang="en-US" altLang="zh-CN" sz="2400"/>
              <a:t>x</a:t>
            </a:r>
            <a:r>
              <a:rPr kumimoji="0" lang="zh-CN" altLang="en-US" sz="2400"/>
              <a:t>，</a:t>
            </a:r>
            <a:r>
              <a:rPr kumimoji="0" lang="en-US" altLang="zh-CN" sz="2400"/>
              <a:t>y</a:t>
            </a:r>
            <a:r>
              <a:rPr kumimoji="0" lang="zh-CN" altLang="en-US" sz="2400"/>
              <a:t>面上无序</a:t>
            </a:r>
            <a:r>
              <a:rPr kumimoji="0" lang="en-US" altLang="zh-CN" sz="2400"/>
              <a:t>--</a:t>
            </a:r>
            <a:r>
              <a:rPr kumimoji="0" lang="zh-CN" altLang="en-US" sz="2400"/>
              <a:t>双轴拉伸或吹塑的薄膜</a:t>
            </a:r>
          </a:p>
        </p:txBody>
      </p:sp>
      <p:pic>
        <p:nvPicPr>
          <p:cNvPr id="887812" name="Picture 4" descr="1">
            <a:extLst>
              <a:ext uri="{FF2B5EF4-FFF2-40B4-BE49-F238E27FC236}">
                <a16:creationId xmlns:a16="http://schemas.microsoft.com/office/drawing/2014/main" id="{87761088-DB31-4892-A8DB-DA591C87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71" b="14859"/>
          <a:stretch>
            <a:fillRect/>
          </a:stretch>
        </p:blipFill>
        <p:spPr bwMode="auto">
          <a:xfrm>
            <a:off x="5795963" y="1844675"/>
            <a:ext cx="2879725" cy="2592388"/>
          </a:xfrm>
          <a:prstGeom prst="rect">
            <a:avLst/>
          </a:prstGeom>
          <a:noFill/>
          <a:extLst>
            <a:ext uri="{909E8E84-426E-40DD-AFC4-6F175D3DCCD1}">
              <a14:hiddenFill xmlns:a14="http://schemas.microsoft.com/office/drawing/2010/main">
                <a:solidFill>
                  <a:srgbClr val="FFFFFF"/>
                </a:solidFill>
              </a14:hiddenFill>
            </a:ext>
          </a:extLst>
        </p:spPr>
      </p:pic>
      <p:grpSp>
        <p:nvGrpSpPr>
          <p:cNvPr id="887813" name="Group 5">
            <a:extLst>
              <a:ext uri="{FF2B5EF4-FFF2-40B4-BE49-F238E27FC236}">
                <a16:creationId xmlns:a16="http://schemas.microsoft.com/office/drawing/2014/main" id="{C0AC6940-CA01-4539-AE4C-950E7DAE1DD9}"/>
              </a:ext>
            </a:extLst>
          </p:cNvPr>
          <p:cNvGrpSpPr>
            <a:grpSpLocks/>
          </p:cNvGrpSpPr>
          <p:nvPr/>
        </p:nvGrpSpPr>
        <p:grpSpPr bwMode="auto">
          <a:xfrm>
            <a:off x="2627313" y="4581525"/>
            <a:ext cx="3516312" cy="1600200"/>
            <a:chOff x="1440" y="2256"/>
            <a:chExt cx="2400" cy="1152"/>
          </a:xfrm>
        </p:grpSpPr>
        <p:sp>
          <p:nvSpPr>
            <p:cNvPr id="887814" name="Rectangle 6">
              <a:extLst>
                <a:ext uri="{FF2B5EF4-FFF2-40B4-BE49-F238E27FC236}">
                  <a16:creationId xmlns:a16="http://schemas.microsoft.com/office/drawing/2014/main" id="{6824D9D4-6EDB-4BAE-A592-BCE1D80E0A4A}"/>
                </a:ext>
              </a:extLst>
            </p:cNvPr>
            <p:cNvSpPr>
              <a:spLocks noChangeArrowheads="1"/>
            </p:cNvSpPr>
            <p:nvPr/>
          </p:nvSpPr>
          <p:spPr bwMode="auto">
            <a:xfrm>
              <a:off x="1680" y="2448"/>
              <a:ext cx="1872" cy="768"/>
            </a:xfrm>
            <a:prstGeom prst="rect">
              <a:avLst/>
            </a:prstGeom>
            <a:solidFill>
              <a:srgbClr val="FF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5" name="Line 7">
              <a:extLst>
                <a:ext uri="{FF2B5EF4-FFF2-40B4-BE49-F238E27FC236}">
                  <a16:creationId xmlns:a16="http://schemas.microsoft.com/office/drawing/2014/main" id="{D8BAE156-116F-4234-9152-DEB326F8ED6C}"/>
                </a:ext>
              </a:extLst>
            </p:cNvPr>
            <p:cNvSpPr>
              <a:spLocks noChangeShapeType="1"/>
            </p:cNvSpPr>
            <p:nvPr/>
          </p:nvSpPr>
          <p:spPr bwMode="auto">
            <a:xfrm>
              <a:off x="3552" y="2592"/>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6" name="Line 8">
              <a:extLst>
                <a:ext uri="{FF2B5EF4-FFF2-40B4-BE49-F238E27FC236}">
                  <a16:creationId xmlns:a16="http://schemas.microsoft.com/office/drawing/2014/main" id="{64EB1CF3-5DF2-48F4-8578-50DAE90FF459}"/>
                </a:ext>
              </a:extLst>
            </p:cNvPr>
            <p:cNvSpPr>
              <a:spLocks noChangeShapeType="1"/>
            </p:cNvSpPr>
            <p:nvPr/>
          </p:nvSpPr>
          <p:spPr bwMode="auto">
            <a:xfrm>
              <a:off x="3552" y="2736"/>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7" name="Line 9">
              <a:extLst>
                <a:ext uri="{FF2B5EF4-FFF2-40B4-BE49-F238E27FC236}">
                  <a16:creationId xmlns:a16="http://schemas.microsoft.com/office/drawing/2014/main" id="{B8CBE603-F9FF-4D73-8B5B-ADF43BACD47B}"/>
                </a:ext>
              </a:extLst>
            </p:cNvPr>
            <p:cNvSpPr>
              <a:spLocks noChangeShapeType="1"/>
            </p:cNvSpPr>
            <p:nvPr/>
          </p:nvSpPr>
          <p:spPr bwMode="auto">
            <a:xfrm>
              <a:off x="3552" y="2880"/>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8" name="Line 10">
              <a:extLst>
                <a:ext uri="{FF2B5EF4-FFF2-40B4-BE49-F238E27FC236}">
                  <a16:creationId xmlns:a16="http://schemas.microsoft.com/office/drawing/2014/main" id="{B4013491-08B2-454B-8DC5-4C795840C2E8}"/>
                </a:ext>
              </a:extLst>
            </p:cNvPr>
            <p:cNvSpPr>
              <a:spLocks noChangeShapeType="1"/>
            </p:cNvSpPr>
            <p:nvPr/>
          </p:nvSpPr>
          <p:spPr bwMode="auto">
            <a:xfrm>
              <a:off x="3552" y="3024"/>
              <a:ext cx="288"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9" name="Line 11">
              <a:extLst>
                <a:ext uri="{FF2B5EF4-FFF2-40B4-BE49-F238E27FC236}">
                  <a16:creationId xmlns:a16="http://schemas.microsoft.com/office/drawing/2014/main" id="{EC03B8DD-DC19-400C-A723-38E39C3F63EA}"/>
                </a:ext>
              </a:extLst>
            </p:cNvPr>
            <p:cNvSpPr>
              <a:spLocks noChangeShapeType="1"/>
            </p:cNvSpPr>
            <p:nvPr/>
          </p:nvSpPr>
          <p:spPr bwMode="auto">
            <a:xfrm flipH="1">
              <a:off x="1440" y="2592"/>
              <a:ext cx="240"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0" name="Line 12">
              <a:extLst>
                <a:ext uri="{FF2B5EF4-FFF2-40B4-BE49-F238E27FC236}">
                  <a16:creationId xmlns:a16="http://schemas.microsoft.com/office/drawing/2014/main" id="{4F8893AA-4007-4F47-944D-A25D6C55D881}"/>
                </a:ext>
              </a:extLst>
            </p:cNvPr>
            <p:cNvSpPr>
              <a:spLocks noChangeShapeType="1"/>
            </p:cNvSpPr>
            <p:nvPr/>
          </p:nvSpPr>
          <p:spPr bwMode="auto">
            <a:xfrm flipH="1">
              <a:off x="1440" y="2736"/>
              <a:ext cx="240"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1" name="Line 13">
              <a:extLst>
                <a:ext uri="{FF2B5EF4-FFF2-40B4-BE49-F238E27FC236}">
                  <a16:creationId xmlns:a16="http://schemas.microsoft.com/office/drawing/2014/main" id="{6888B34A-4949-4895-A7CD-57CC980B3299}"/>
                </a:ext>
              </a:extLst>
            </p:cNvPr>
            <p:cNvSpPr>
              <a:spLocks noChangeShapeType="1"/>
            </p:cNvSpPr>
            <p:nvPr/>
          </p:nvSpPr>
          <p:spPr bwMode="auto">
            <a:xfrm flipH="1">
              <a:off x="1440" y="2880"/>
              <a:ext cx="240"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2" name="Line 14">
              <a:extLst>
                <a:ext uri="{FF2B5EF4-FFF2-40B4-BE49-F238E27FC236}">
                  <a16:creationId xmlns:a16="http://schemas.microsoft.com/office/drawing/2014/main" id="{066F3EFE-B8B6-4628-9A55-3A336029120A}"/>
                </a:ext>
              </a:extLst>
            </p:cNvPr>
            <p:cNvSpPr>
              <a:spLocks noChangeShapeType="1"/>
            </p:cNvSpPr>
            <p:nvPr/>
          </p:nvSpPr>
          <p:spPr bwMode="auto">
            <a:xfrm flipH="1">
              <a:off x="1440" y="3024"/>
              <a:ext cx="240" cy="0"/>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3" name="Line 15">
              <a:extLst>
                <a:ext uri="{FF2B5EF4-FFF2-40B4-BE49-F238E27FC236}">
                  <a16:creationId xmlns:a16="http://schemas.microsoft.com/office/drawing/2014/main" id="{46351C56-F8AA-427C-8025-5766184B3E4B}"/>
                </a:ext>
              </a:extLst>
            </p:cNvPr>
            <p:cNvSpPr>
              <a:spLocks noChangeShapeType="1"/>
            </p:cNvSpPr>
            <p:nvPr/>
          </p:nvSpPr>
          <p:spPr bwMode="auto">
            <a:xfrm flipV="1">
              <a:off x="1920"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4" name="Line 16">
              <a:extLst>
                <a:ext uri="{FF2B5EF4-FFF2-40B4-BE49-F238E27FC236}">
                  <a16:creationId xmlns:a16="http://schemas.microsoft.com/office/drawing/2014/main" id="{AC1222B8-E5BC-48D2-B5B0-D017D89F7053}"/>
                </a:ext>
              </a:extLst>
            </p:cNvPr>
            <p:cNvSpPr>
              <a:spLocks noChangeShapeType="1"/>
            </p:cNvSpPr>
            <p:nvPr/>
          </p:nvSpPr>
          <p:spPr bwMode="auto">
            <a:xfrm flipV="1">
              <a:off x="2112"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5" name="Line 17">
              <a:extLst>
                <a:ext uri="{FF2B5EF4-FFF2-40B4-BE49-F238E27FC236}">
                  <a16:creationId xmlns:a16="http://schemas.microsoft.com/office/drawing/2014/main" id="{A29F3886-593D-499D-A1B3-FE4279DF99E7}"/>
                </a:ext>
              </a:extLst>
            </p:cNvPr>
            <p:cNvSpPr>
              <a:spLocks noChangeShapeType="1"/>
            </p:cNvSpPr>
            <p:nvPr/>
          </p:nvSpPr>
          <p:spPr bwMode="auto">
            <a:xfrm flipV="1">
              <a:off x="2304"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6" name="Line 18">
              <a:extLst>
                <a:ext uri="{FF2B5EF4-FFF2-40B4-BE49-F238E27FC236}">
                  <a16:creationId xmlns:a16="http://schemas.microsoft.com/office/drawing/2014/main" id="{CA510B09-4386-4A61-9976-C352BF3D2A93}"/>
                </a:ext>
              </a:extLst>
            </p:cNvPr>
            <p:cNvSpPr>
              <a:spLocks noChangeShapeType="1"/>
            </p:cNvSpPr>
            <p:nvPr/>
          </p:nvSpPr>
          <p:spPr bwMode="auto">
            <a:xfrm flipV="1">
              <a:off x="2496"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7" name="Line 19">
              <a:extLst>
                <a:ext uri="{FF2B5EF4-FFF2-40B4-BE49-F238E27FC236}">
                  <a16:creationId xmlns:a16="http://schemas.microsoft.com/office/drawing/2014/main" id="{38935EC4-A4CE-4629-B162-E7D3D70BF90C}"/>
                </a:ext>
              </a:extLst>
            </p:cNvPr>
            <p:cNvSpPr>
              <a:spLocks noChangeShapeType="1"/>
            </p:cNvSpPr>
            <p:nvPr/>
          </p:nvSpPr>
          <p:spPr bwMode="auto">
            <a:xfrm flipV="1">
              <a:off x="2688"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8" name="Line 20">
              <a:extLst>
                <a:ext uri="{FF2B5EF4-FFF2-40B4-BE49-F238E27FC236}">
                  <a16:creationId xmlns:a16="http://schemas.microsoft.com/office/drawing/2014/main" id="{2559A0E6-81F0-40A6-A0F0-3D2A0D02E322}"/>
                </a:ext>
              </a:extLst>
            </p:cNvPr>
            <p:cNvSpPr>
              <a:spLocks noChangeShapeType="1"/>
            </p:cNvSpPr>
            <p:nvPr/>
          </p:nvSpPr>
          <p:spPr bwMode="auto">
            <a:xfrm flipV="1">
              <a:off x="2880"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29" name="Line 21">
              <a:extLst>
                <a:ext uri="{FF2B5EF4-FFF2-40B4-BE49-F238E27FC236}">
                  <a16:creationId xmlns:a16="http://schemas.microsoft.com/office/drawing/2014/main" id="{6D081182-960E-4163-847F-F357393FAEE9}"/>
                </a:ext>
              </a:extLst>
            </p:cNvPr>
            <p:cNvSpPr>
              <a:spLocks noChangeShapeType="1"/>
            </p:cNvSpPr>
            <p:nvPr/>
          </p:nvSpPr>
          <p:spPr bwMode="auto">
            <a:xfrm flipV="1">
              <a:off x="3072"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0" name="Line 22">
              <a:extLst>
                <a:ext uri="{FF2B5EF4-FFF2-40B4-BE49-F238E27FC236}">
                  <a16:creationId xmlns:a16="http://schemas.microsoft.com/office/drawing/2014/main" id="{19DAFD60-90D4-40EE-99D6-EF948F20E4AC}"/>
                </a:ext>
              </a:extLst>
            </p:cNvPr>
            <p:cNvSpPr>
              <a:spLocks noChangeShapeType="1"/>
            </p:cNvSpPr>
            <p:nvPr/>
          </p:nvSpPr>
          <p:spPr bwMode="auto">
            <a:xfrm flipV="1">
              <a:off x="3264" y="225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1" name="Line 23">
              <a:extLst>
                <a:ext uri="{FF2B5EF4-FFF2-40B4-BE49-F238E27FC236}">
                  <a16:creationId xmlns:a16="http://schemas.microsoft.com/office/drawing/2014/main" id="{1E5107E1-899F-449D-891C-3480BD852C8A}"/>
                </a:ext>
              </a:extLst>
            </p:cNvPr>
            <p:cNvSpPr>
              <a:spLocks noChangeShapeType="1"/>
            </p:cNvSpPr>
            <p:nvPr/>
          </p:nvSpPr>
          <p:spPr bwMode="auto">
            <a:xfrm>
              <a:off x="1920"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2" name="Line 24">
              <a:extLst>
                <a:ext uri="{FF2B5EF4-FFF2-40B4-BE49-F238E27FC236}">
                  <a16:creationId xmlns:a16="http://schemas.microsoft.com/office/drawing/2014/main" id="{37E3F1FF-FD64-4091-9BD3-6781B6406A26}"/>
                </a:ext>
              </a:extLst>
            </p:cNvPr>
            <p:cNvSpPr>
              <a:spLocks noChangeShapeType="1"/>
            </p:cNvSpPr>
            <p:nvPr/>
          </p:nvSpPr>
          <p:spPr bwMode="auto">
            <a:xfrm>
              <a:off x="2112"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3" name="Line 25">
              <a:extLst>
                <a:ext uri="{FF2B5EF4-FFF2-40B4-BE49-F238E27FC236}">
                  <a16:creationId xmlns:a16="http://schemas.microsoft.com/office/drawing/2014/main" id="{77ABF7AF-CBAC-4721-BF9D-DF2F4C8E6906}"/>
                </a:ext>
              </a:extLst>
            </p:cNvPr>
            <p:cNvSpPr>
              <a:spLocks noChangeShapeType="1"/>
            </p:cNvSpPr>
            <p:nvPr/>
          </p:nvSpPr>
          <p:spPr bwMode="auto">
            <a:xfrm>
              <a:off x="2304"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4" name="Line 26">
              <a:extLst>
                <a:ext uri="{FF2B5EF4-FFF2-40B4-BE49-F238E27FC236}">
                  <a16:creationId xmlns:a16="http://schemas.microsoft.com/office/drawing/2014/main" id="{23B5DA60-51FF-42A4-947E-0F7B0C50F577}"/>
                </a:ext>
              </a:extLst>
            </p:cNvPr>
            <p:cNvSpPr>
              <a:spLocks noChangeShapeType="1"/>
            </p:cNvSpPr>
            <p:nvPr/>
          </p:nvSpPr>
          <p:spPr bwMode="auto">
            <a:xfrm>
              <a:off x="2496"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5" name="Line 27">
              <a:extLst>
                <a:ext uri="{FF2B5EF4-FFF2-40B4-BE49-F238E27FC236}">
                  <a16:creationId xmlns:a16="http://schemas.microsoft.com/office/drawing/2014/main" id="{E168F9F1-C961-4894-B63D-9A3FA0BD20B2}"/>
                </a:ext>
              </a:extLst>
            </p:cNvPr>
            <p:cNvSpPr>
              <a:spLocks noChangeShapeType="1"/>
            </p:cNvSpPr>
            <p:nvPr/>
          </p:nvSpPr>
          <p:spPr bwMode="auto">
            <a:xfrm>
              <a:off x="2688"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6" name="Line 28">
              <a:extLst>
                <a:ext uri="{FF2B5EF4-FFF2-40B4-BE49-F238E27FC236}">
                  <a16:creationId xmlns:a16="http://schemas.microsoft.com/office/drawing/2014/main" id="{98C9A204-9BA8-4DEF-8A34-E1C837236450}"/>
                </a:ext>
              </a:extLst>
            </p:cNvPr>
            <p:cNvSpPr>
              <a:spLocks noChangeShapeType="1"/>
            </p:cNvSpPr>
            <p:nvPr/>
          </p:nvSpPr>
          <p:spPr bwMode="auto">
            <a:xfrm>
              <a:off x="3072"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7" name="Line 29">
              <a:extLst>
                <a:ext uri="{FF2B5EF4-FFF2-40B4-BE49-F238E27FC236}">
                  <a16:creationId xmlns:a16="http://schemas.microsoft.com/office/drawing/2014/main" id="{513EADE1-20C9-4D94-856F-A0EDBF175CC8}"/>
                </a:ext>
              </a:extLst>
            </p:cNvPr>
            <p:cNvSpPr>
              <a:spLocks noChangeShapeType="1"/>
            </p:cNvSpPr>
            <p:nvPr/>
          </p:nvSpPr>
          <p:spPr bwMode="auto">
            <a:xfrm>
              <a:off x="2880"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38" name="Line 30">
              <a:extLst>
                <a:ext uri="{FF2B5EF4-FFF2-40B4-BE49-F238E27FC236}">
                  <a16:creationId xmlns:a16="http://schemas.microsoft.com/office/drawing/2014/main" id="{D073B4BE-3552-4958-BE01-45814B46B61E}"/>
                </a:ext>
              </a:extLst>
            </p:cNvPr>
            <p:cNvSpPr>
              <a:spLocks noChangeShapeType="1"/>
            </p:cNvSpPr>
            <p:nvPr/>
          </p:nvSpPr>
          <p:spPr bwMode="auto">
            <a:xfrm>
              <a:off x="3264" y="3216"/>
              <a:ext cx="0" cy="192"/>
            </a:xfrm>
            <a:prstGeom prst="line">
              <a:avLst/>
            </a:prstGeom>
            <a:noFill/>
            <a:ln w="12700" cap="sq">
              <a:solidFill>
                <a:schemeClr val="tx1"/>
              </a:solidFill>
              <a:round/>
              <a:headEnd type="none" w="sm" len="sm"/>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87813"/>
                                        </p:tgtEl>
                                        <p:attrNameLst>
                                          <p:attrName>style.visibility</p:attrName>
                                        </p:attrNameLst>
                                      </p:cBhvr>
                                      <p:to>
                                        <p:strVal val="visible"/>
                                      </p:to>
                                    </p:set>
                                    <p:anim calcmode="lin" valueType="num">
                                      <p:cBhvr>
                                        <p:cTn id="7" dur="2000" fill="hold"/>
                                        <p:tgtEl>
                                          <p:spTgt spid="887813"/>
                                        </p:tgtEl>
                                        <p:attrNameLst>
                                          <p:attrName>ppt_w</p:attrName>
                                        </p:attrNameLst>
                                      </p:cBhvr>
                                      <p:tavLst>
                                        <p:tav tm="0">
                                          <p:val>
                                            <p:fltVal val="0"/>
                                          </p:val>
                                        </p:tav>
                                        <p:tav tm="100000">
                                          <p:val>
                                            <p:strVal val="#ppt_w"/>
                                          </p:val>
                                        </p:tav>
                                      </p:tavLst>
                                    </p:anim>
                                    <p:anim calcmode="lin" valueType="num">
                                      <p:cBhvr>
                                        <p:cTn id="8" dur="2000" fill="hold"/>
                                        <p:tgtEl>
                                          <p:spTgt spid="887813"/>
                                        </p:tgtEl>
                                        <p:attrNameLst>
                                          <p:attrName>ppt_h</p:attrName>
                                        </p:attrNameLst>
                                      </p:cBhvr>
                                      <p:tavLst>
                                        <p:tav tm="0">
                                          <p:val>
                                            <p:fltVal val="0"/>
                                          </p:val>
                                        </p:tav>
                                        <p:tav tm="100000">
                                          <p:val>
                                            <p:strVal val="#ppt_h"/>
                                          </p:val>
                                        </p:tav>
                                      </p:tavLst>
                                    </p:anim>
                                    <p:animEffect transition="in" filter="fade">
                                      <p:cBhvr>
                                        <p:cTn id="9" dur="2000"/>
                                        <p:tgtEl>
                                          <p:spTgt spid="88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198918C8-9E77-405F-9FB3-7CFD222CB140}"/>
              </a:ext>
            </a:extLst>
          </p:cNvPr>
          <p:cNvSpPr>
            <a:spLocks noGrp="1"/>
          </p:cNvSpPr>
          <p:nvPr>
            <p:ph type="sldNum" sz="quarter" idx="12"/>
          </p:nvPr>
        </p:nvSpPr>
        <p:spPr/>
        <p:txBody>
          <a:bodyPr/>
          <a:lstStyle/>
          <a:p>
            <a:fld id="{91110D58-5A62-4257-974B-A3826986EEF5}" type="slidenum">
              <a:rPr lang="en-US" altLang="zh-CN"/>
              <a:pPr/>
              <a:t>166</a:t>
            </a:fld>
            <a:endParaRPr lang="en-US" altLang="zh-CN"/>
          </a:p>
        </p:txBody>
      </p:sp>
      <p:sp>
        <p:nvSpPr>
          <p:cNvPr id="884738" name="Rectangle 2">
            <a:extLst>
              <a:ext uri="{FF2B5EF4-FFF2-40B4-BE49-F238E27FC236}">
                <a16:creationId xmlns:a16="http://schemas.microsoft.com/office/drawing/2014/main" id="{A02DC1E7-614F-443A-85B3-47DFFEFD2F5A}"/>
              </a:ext>
            </a:extLst>
          </p:cNvPr>
          <p:cNvSpPr>
            <a:spLocks noChangeArrowheads="1"/>
          </p:cNvSpPr>
          <p:nvPr/>
        </p:nvSpPr>
        <p:spPr bwMode="blackWhite">
          <a:xfrm>
            <a:off x="755650" y="692150"/>
            <a:ext cx="3671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取向与解取向问题</a:t>
            </a:r>
          </a:p>
        </p:txBody>
      </p:sp>
      <p:sp>
        <p:nvSpPr>
          <p:cNvPr id="884739" name="Rectangle 3">
            <a:extLst>
              <a:ext uri="{FF2B5EF4-FFF2-40B4-BE49-F238E27FC236}">
                <a16:creationId xmlns:a16="http://schemas.microsoft.com/office/drawing/2014/main" id="{AC70CC6F-1AEF-4B32-A7BE-C6CB37F7EAC4}"/>
              </a:ext>
            </a:extLst>
          </p:cNvPr>
          <p:cNvSpPr>
            <a:spLocks noChangeArrowheads="1"/>
          </p:cNvSpPr>
          <p:nvPr/>
        </p:nvSpPr>
        <p:spPr bwMode="auto">
          <a:xfrm>
            <a:off x="539750" y="1484313"/>
            <a:ext cx="7993063" cy="12255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t>非晶高分子的取向态在热力学上是一种非平衡态，存在取向与解取向的平衡。取向是有序化的过程，外力除去后，在热运动影响下，高分子链又趋向于无序</a:t>
            </a:r>
            <a:r>
              <a:rPr kumimoji="0" lang="en-US" altLang="zh-CN" sz="2400"/>
              <a:t>---</a:t>
            </a:r>
            <a:r>
              <a:rPr kumimoji="0" lang="zh-CN" altLang="en-US" sz="2400">
                <a:solidFill>
                  <a:srgbClr val="FF0000"/>
                </a:solidFill>
              </a:rPr>
              <a:t>解取向</a:t>
            </a:r>
          </a:p>
        </p:txBody>
      </p:sp>
      <p:sp>
        <p:nvSpPr>
          <p:cNvPr id="884740" name="Text Box 4">
            <a:extLst>
              <a:ext uri="{FF2B5EF4-FFF2-40B4-BE49-F238E27FC236}">
                <a16:creationId xmlns:a16="http://schemas.microsoft.com/office/drawing/2014/main" id="{A692527E-63D9-4388-BD88-30C70F7FB26E}"/>
              </a:ext>
            </a:extLst>
          </p:cNvPr>
          <p:cNvSpPr txBox="1">
            <a:spLocks noChangeArrowheads="1"/>
          </p:cNvSpPr>
          <p:nvPr/>
        </p:nvSpPr>
        <p:spPr bwMode="auto">
          <a:xfrm>
            <a:off x="539750" y="3500438"/>
            <a:ext cx="8064500" cy="2941637"/>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t>牵伸工艺可大幅度地提高纤维的强度，但牵伸也同时使断裂伸长率降低很多，使纤维缺乏弹性。为了使纤维既有适当强度又有适当弹性，利用分子取向慢而链段取向快的特点，首先用慢的取向过程（牵伸）使整个高分子链得到良好的取向，以达到高强度，然后用快的热处理过程（称为热定型）使链段解取向（链段取向快，解取向也快），使纤维获得弹性。</a:t>
            </a:r>
          </a:p>
        </p:txBody>
      </p:sp>
      <p:sp>
        <p:nvSpPr>
          <p:cNvPr id="884741" name="Rectangle 5">
            <a:extLst>
              <a:ext uri="{FF2B5EF4-FFF2-40B4-BE49-F238E27FC236}">
                <a16:creationId xmlns:a16="http://schemas.microsoft.com/office/drawing/2014/main" id="{300C49E0-43AC-4435-85B2-3A4891FF00D1}"/>
              </a:ext>
            </a:extLst>
          </p:cNvPr>
          <p:cNvSpPr>
            <a:spLocks noChangeArrowheads="1"/>
          </p:cNvSpPr>
          <p:nvPr/>
        </p:nvSpPr>
        <p:spPr bwMode="blackWhite">
          <a:xfrm>
            <a:off x="539750" y="2781300"/>
            <a:ext cx="5976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纤维的牵伸和热处理</a:t>
            </a:r>
            <a:r>
              <a:rPr lang="en-US" altLang="zh-CN" sz="3200">
                <a:solidFill>
                  <a:srgbClr val="FF0000"/>
                </a:solidFill>
              </a:rPr>
              <a:t>--</a:t>
            </a:r>
            <a:r>
              <a:rPr kumimoji="0" lang="zh-CN" altLang="en-US" sz="3200">
                <a:solidFill>
                  <a:srgbClr val="0000FF"/>
                </a:solidFill>
              </a:rPr>
              <a:t>热定型</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65B63B97-3379-472A-9902-32A1F6734217}"/>
              </a:ext>
            </a:extLst>
          </p:cNvPr>
          <p:cNvSpPr>
            <a:spLocks noGrp="1"/>
          </p:cNvSpPr>
          <p:nvPr>
            <p:ph type="sldNum" sz="quarter" idx="12"/>
          </p:nvPr>
        </p:nvSpPr>
        <p:spPr/>
        <p:txBody>
          <a:bodyPr/>
          <a:lstStyle/>
          <a:p>
            <a:fld id="{AE91461D-3412-4C41-B77E-259EA90F274F}" type="slidenum">
              <a:rPr lang="en-US" altLang="zh-CN"/>
              <a:pPr/>
              <a:t>167</a:t>
            </a:fld>
            <a:endParaRPr lang="en-US" altLang="zh-CN"/>
          </a:p>
        </p:txBody>
      </p:sp>
      <p:sp>
        <p:nvSpPr>
          <p:cNvPr id="902146" name="Rectangle 2">
            <a:extLst>
              <a:ext uri="{FF2B5EF4-FFF2-40B4-BE49-F238E27FC236}">
                <a16:creationId xmlns:a16="http://schemas.microsoft.com/office/drawing/2014/main" id="{21306703-32E6-441C-BDF9-726DB204715A}"/>
              </a:ext>
            </a:extLst>
          </p:cNvPr>
          <p:cNvSpPr>
            <a:spLocks noChangeArrowheads="1"/>
          </p:cNvSpPr>
          <p:nvPr/>
        </p:nvSpPr>
        <p:spPr bwMode="auto">
          <a:xfrm>
            <a:off x="611188" y="4724400"/>
            <a:ext cx="8137525" cy="16668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pPr>
            <a:r>
              <a:rPr kumimoji="0" lang="zh-CN" altLang="en-US" sz="2400"/>
              <a:t>结晶高分子（</a:t>
            </a:r>
            <a:r>
              <a:rPr kumimoji="0" lang="en-US" altLang="zh-CN" sz="2400"/>
              <a:t>1</a:t>
            </a:r>
            <a:r>
              <a:rPr kumimoji="0" lang="zh-CN" altLang="en-US" sz="2400"/>
              <a:t>）结晶高分子中晶区部分可以维持住其取向态的稳定性（</a:t>
            </a:r>
            <a:r>
              <a:rPr kumimoji="0" lang="en-US" altLang="zh-CN" sz="2400"/>
              <a:t>2</a:t>
            </a:r>
            <a:r>
              <a:rPr kumimoji="0" lang="zh-CN" altLang="en-US" sz="2400"/>
              <a:t>）非晶区部分又提供了必要的弹性，由此结晶高分子能达到稳定的取向与适度弹性的统一。因此，大多数合成纤维和薄膜都由结晶高分子制备</a:t>
            </a:r>
          </a:p>
        </p:txBody>
      </p:sp>
      <p:sp>
        <p:nvSpPr>
          <p:cNvPr id="902147" name="Rectangle 3">
            <a:extLst>
              <a:ext uri="{FF2B5EF4-FFF2-40B4-BE49-F238E27FC236}">
                <a16:creationId xmlns:a16="http://schemas.microsoft.com/office/drawing/2014/main" id="{974CC444-4A94-4D46-9341-DFC5F80254BE}"/>
              </a:ext>
            </a:extLst>
          </p:cNvPr>
          <p:cNvSpPr>
            <a:spLocks noChangeArrowheads="1"/>
          </p:cNvSpPr>
          <p:nvPr/>
        </p:nvSpPr>
        <p:spPr bwMode="auto">
          <a:xfrm>
            <a:off x="468313" y="476250"/>
            <a:ext cx="8399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FF0000"/>
                </a:solidFill>
              </a:rPr>
              <a:t>为什么大多数合成纤维和薄膜都由结晶高分子制备？</a:t>
            </a:r>
          </a:p>
        </p:txBody>
      </p:sp>
      <p:sp>
        <p:nvSpPr>
          <p:cNvPr id="902148" name="Rectangle 4">
            <a:extLst>
              <a:ext uri="{FF2B5EF4-FFF2-40B4-BE49-F238E27FC236}">
                <a16:creationId xmlns:a16="http://schemas.microsoft.com/office/drawing/2014/main" id="{52A38AA1-81AC-404B-8039-BC2A4EB7C84F}"/>
              </a:ext>
            </a:extLst>
          </p:cNvPr>
          <p:cNvSpPr>
            <a:spLocks noChangeArrowheads="1"/>
          </p:cNvSpPr>
          <p:nvPr/>
        </p:nvSpPr>
        <p:spPr bwMode="auto">
          <a:xfrm>
            <a:off x="611188" y="2060575"/>
            <a:ext cx="8135937" cy="1282700"/>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pPr>
            <a:r>
              <a:rPr kumimoji="0" lang="zh-CN" altLang="en-US" sz="2400"/>
              <a:t>分子活动能力决定其取向态的稳定性。刚性分子活动能力低，取向态稳定，能防止自发变形，但弹性不足。柔性分子活动能力高，取向态不稳定，容易解取向，但强度不高</a:t>
            </a:r>
          </a:p>
        </p:txBody>
      </p:sp>
      <p:sp>
        <p:nvSpPr>
          <p:cNvPr id="902149" name="Rectangle 5">
            <a:extLst>
              <a:ext uri="{FF2B5EF4-FFF2-40B4-BE49-F238E27FC236}">
                <a16:creationId xmlns:a16="http://schemas.microsoft.com/office/drawing/2014/main" id="{E21EACC3-6A82-49DE-94C6-FD8D23207514}"/>
              </a:ext>
            </a:extLst>
          </p:cNvPr>
          <p:cNvSpPr>
            <a:spLocks noChangeArrowheads="1"/>
          </p:cNvSpPr>
          <p:nvPr/>
        </p:nvSpPr>
        <p:spPr bwMode="auto">
          <a:xfrm>
            <a:off x="611188" y="3573463"/>
            <a:ext cx="8137525" cy="8985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pPr>
            <a:r>
              <a:rPr kumimoji="0" lang="zh-CN" altLang="en-US" sz="2400"/>
              <a:t>取向态稳定又具弹性的高分子链必定具有刚柔兼备的结构，而非晶高分子难以具有这样的结构。</a:t>
            </a:r>
          </a:p>
        </p:txBody>
      </p:sp>
      <p:sp>
        <p:nvSpPr>
          <p:cNvPr id="902150" name="Rectangle 6">
            <a:extLst>
              <a:ext uri="{FF2B5EF4-FFF2-40B4-BE49-F238E27FC236}">
                <a16:creationId xmlns:a16="http://schemas.microsoft.com/office/drawing/2014/main" id="{B5850C43-8014-44DD-B778-D3A268C843EE}"/>
              </a:ext>
            </a:extLst>
          </p:cNvPr>
          <p:cNvSpPr>
            <a:spLocks noChangeArrowheads="1"/>
          </p:cNvSpPr>
          <p:nvPr/>
        </p:nvSpPr>
        <p:spPr bwMode="auto">
          <a:xfrm>
            <a:off x="611188" y="1196975"/>
            <a:ext cx="6337300" cy="642938"/>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0" lang="zh-CN" altLang="en-US" sz="2800">
                <a:solidFill>
                  <a:srgbClr val="3399FF"/>
                </a:solidFill>
              </a:rPr>
              <a:t>结晶高分子中取向态的稳定性！！！</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06CF29AA-71AC-4FFC-81FF-967F9447968F}"/>
              </a:ext>
            </a:extLst>
          </p:cNvPr>
          <p:cNvSpPr>
            <a:spLocks noGrp="1"/>
          </p:cNvSpPr>
          <p:nvPr>
            <p:ph type="sldNum" sz="quarter" idx="12"/>
          </p:nvPr>
        </p:nvSpPr>
        <p:spPr/>
        <p:txBody>
          <a:bodyPr/>
          <a:lstStyle/>
          <a:p>
            <a:fld id="{C7E257DE-5E0B-48DE-9721-2488120ABCEE}" type="slidenum">
              <a:rPr lang="en-US" altLang="zh-CN"/>
              <a:pPr/>
              <a:t>168</a:t>
            </a:fld>
            <a:endParaRPr lang="en-US" altLang="zh-CN"/>
          </a:p>
        </p:txBody>
      </p:sp>
      <p:sp>
        <p:nvSpPr>
          <p:cNvPr id="888834" name="Rectangle 2">
            <a:extLst>
              <a:ext uri="{FF2B5EF4-FFF2-40B4-BE49-F238E27FC236}">
                <a16:creationId xmlns:a16="http://schemas.microsoft.com/office/drawing/2014/main" id="{2E18AA8A-37A1-4154-BD7F-29CAF4BE6EB6}"/>
              </a:ext>
            </a:extLst>
          </p:cNvPr>
          <p:cNvSpPr>
            <a:spLocks noChangeArrowheads="1"/>
          </p:cNvSpPr>
          <p:nvPr/>
        </p:nvSpPr>
        <p:spPr bwMode="auto">
          <a:xfrm>
            <a:off x="539750" y="1557338"/>
            <a:ext cx="8135938" cy="55721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t>为了比较材料的取向程度，引入了取向度的概念</a:t>
            </a:r>
            <a:endParaRPr lang="zh-CN" altLang="en-US" sz="2800" b="0"/>
          </a:p>
        </p:txBody>
      </p:sp>
      <p:sp>
        <p:nvSpPr>
          <p:cNvPr id="888835" name="Rectangle 3">
            <a:extLst>
              <a:ext uri="{FF2B5EF4-FFF2-40B4-BE49-F238E27FC236}">
                <a16:creationId xmlns:a16="http://schemas.microsoft.com/office/drawing/2014/main" id="{9E2DE015-C74E-4181-A9AC-756496A677D5}"/>
              </a:ext>
            </a:extLst>
          </p:cNvPr>
          <p:cNvSpPr>
            <a:spLocks noChangeArrowheads="1"/>
          </p:cNvSpPr>
          <p:nvPr/>
        </p:nvSpPr>
        <p:spPr bwMode="auto">
          <a:xfrm>
            <a:off x="395288" y="836613"/>
            <a:ext cx="7056437" cy="609600"/>
          </a:xfrm>
          <a:prstGeom prst="rect">
            <a:avLst/>
          </a:prstGeom>
          <a:noFill/>
          <a:ln>
            <a:noFill/>
          </a:ln>
          <a:effectLst/>
          <a:extLst>
            <a:ext uri="{909E8E84-426E-40DD-AFC4-6F175D3DCCD1}">
              <a14:hiddenFill xmlns:a14="http://schemas.microsoft.com/office/drawing/2010/main">
                <a:gradFill rotWithShape="0">
                  <a:gsLst>
                    <a:gs pos="0">
                      <a:srgbClr val="F2F4F4">
                        <a:gamma/>
                        <a:shade val="46275"/>
                        <a:invGamma/>
                      </a:srgbClr>
                    </a:gs>
                    <a:gs pos="50000">
                      <a:srgbClr val="F2F4F4"/>
                    </a:gs>
                    <a:gs pos="100000">
                      <a:srgbClr val="F2F4F4">
                        <a:gamma/>
                        <a:shade val="46275"/>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600" dirty="0">
                <a:solidFill>
                  <a:srgbClr val="FF0000"/>
                </a:solidFill>
                <a:latin typeface="楷体_GB2312" pitchFamily="1" charset="-122"/>
                <a:ea typeface="楷体_GB2312" pitchFamily="1" charset="-122"/>
              </a:rPr>
              <a:t>取向度及其测定方法</a:t>
            </a:r>
          </a:p>
        </p:txBody>
      </p:sp>
      <p:sp>
        <p:nvSpPr>
          <p:cNvPr id="888836" name="Rectangle 4">
            <a:extLst>
              <a:ext uri="{FF2B5EF4-FFF2-40B4-BE49-F238E27FC236}">
                <a16:creationId xmlns:a16="http://schemas.microsoft.com/office/drawing/2014/main" id="{A61706BF-D22C-40FA-8070-C1AA2773C1B5}"/>
              </a:ext>
            </a:extLst>
          </p:cNvPr>
          <p:cNvSpPr>
            <a:spLocks noChangeArrowheads="1"/>
          </p:cNvSpPr>
          <p:nvPr/>
        </p:nvSpPr>
        <p:spPr bwMode="auto">
          <a:xfrm>
            <a:off x="4211960" y="2350167"/>
            <a:ext cx="4103687" cy="39274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a:t>在矢量球中，</a:t>
            </a:r>
            <a:r>
              <a:rPr lang="en-US" altLang="zh-CN" sz="2400"/>
              <a:t>Z</a:t>
            </a:r>
            <a:r>
              <a:rPr lang="zh-CN" altLang="en-US" sz="2400"/>
              <a:t>为参考方向，它通常与拉伸方向一致，聚合物中的取向单元可为微晶体或分子链。如晶面法线矢量</a:t>
            </a:r>
            <a:r>
              <a:rPr lang="en-US" altLang="zh-CN" sz="2400"/>
              <a:t>V</a:t>
            </a:r>
            <a:r>
              <a:rPr lang="zh-CN" altLang="en-US" sz="2400"/>
              <a:t>相对于</a:t>
            </a:r>
            <a:r>
              <a:rPr lang="en-US" altLang="zh-CN" sz="2400"/>
              <a:t>Z</a:t>
            </a:r>
            <a:r>
              <a:rPr lang="zh-CN" altLang="en-US" sz="2400"/>
              <a:t>轴成</a:t>
            </a:r>
            <a:r>
              <a:rPr lang="zh-CN" altLang="en-US" sz="2400">
                <a:sym typeface="Symbol" panose="05050102010706020507" pitchFamily="18" charset="2"/>
              </a:rPr>
              <a:t></a:t>
            </a:r>
            <a:r>
              <a:rPr lang="zh-CN" altLang="en-US" sz="2400"/>
              <a:t>角，则此法线矢量在</a:t>
            </a:r>
            <a:r>
              <a:rPr lang="en-US" altLang="zh-CN" sz="2400"/>
              <a:t>Z</a:t>
            </a:r>
            <a:r>
              <a:rPr lang="zh-CN" altLang="en-US" sz="2400"/>
              <a:t>轴上和</a:t>
            </a:r>
            <a:r>
              <a:rPr lang="en-US" altLang="zh-CN" sz="2400"/>
              <a:t>Y</a:t>
            </a:r>
            <a:r>
              <a:rPr lang="zh-CN" altLang="en-US" sz="2400"/>
              <a:t>轴上的投影分别为：</a:t>
            </a:r>
            <a:r>
              <a:rPr lang="zh-CN" altLang="en-US" sz="2400">
                <a:sym typeface="Symbol" panose="05050102010706020507" pitchFamily="18" charset="2"/>
              </a:rPr>
              <a:t>              和</a:t>
            </a:r>
          </a:p>
        </p:txBody>
      </p:sp>
      <p:pic>
        <p:nvPicPr>
          <p:cNvPr id="888837" name="Picture 5" descr="1">
            <a:extLst>
              <a:ext uri="{FF2B5EF4-FFF2-40B4-BE49-F238E27FC236}">
                <a16:creationId xmlns:a16="http://schemas.microsoft.com/office/drawing/2014/main" id="{5B39C5FA-F7ED-4CFF-9B33-A363D19C6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708275"/>
            <a:ext cx="3163888" cy="3241675"/>
          </a:xfrm>
          <a:prstGeom prst="rect">
            <a:avLst/>
          </a:prstGeom>
          <a:noFill/>
          <a:extLst>
            <a:ext uri="{909E8E84-426E-40DD-AFC4-6F175D3DCCD1}">
              <a14:hiddenFill xmlns:a14="http://schemas.microsoft.com/office/drawing/2010/main">
                <a:solidFill>
                  <a:srgbClr val="FFFFFF"/>
                </a:solidFill>
              </a14:hiddenFill>
            </a:ext>
          </a:extLst>
        </p:spPr>
      </p:pic>
      <p:pic>
        <p:nvPicPr>
          <p:cNvPr id="888838" name="Picture 6" descr="图片1">
            <a:extLst>
              <a:ext uri="{FF2B5EF4-FFF2-40B4-BE49-F238E27FC236}">
                <a16:creationId xmlns:a16="http://schemas.microsoft.com/office/drawing/2014/main" id="{EB6C0E3E-BB8D-458F-B5ED-339456407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5805488"/>
            <a:ext cx="2160588" cy="554037"/>
          </a:xfrm>
          <a:prstGeom prst="rect">
            <a:avLst/>
          </a:prstGeom>
          <a:noFill/>
          <a:extLst>
            <a:ext uri="{909E8E84-426E-40DD-AFC4-6F175D3DCCD1}">
              <a14:hiddenFill xmlns:a14="http://schemas.microsoft.com/office/drawing/2010/main">
                <a:solidFill>
                  <a:srgbClr val="FFFFFF"/>
                </a:solidFill>
              </a14:hiddenFill>
            </a:ext>
          </a:extLst>
        </p:spPr>
      </p:pic>
      <p:pic>
        <p:nvPicPr>
          <p:cNvPr id="888839" name="Picture 7" descr="图片1">
            <a:extLst>
              <a:ext uri="{FF2B5EF4-FFF2-40B4-BE49-F238E27FC236}">
                <a16:creationId xmlns:a16="http://schemas.microsoft.com/office/drawing/2014/main" id="{45D64406-F192-4888-9AA1-7CE42B4D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841" y="5513456"/>
            <a:ext cx="1593850" cy="45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AEE6A9C6-900D-4C54-8686-CF36263FDD9D}"/>
              </a:ext>
            </a:extLst>
          </p:cNvPr>
          <p:cNvSpPr>
            <a:spLocks noGrp="1"/>
          </p:cNvSpPr>
          <p:nvPr>
            <p:ph type="sldNum" sz="quarter" idx="12"/>
          </p:nvPr>
        </p:nvSpPr>
        <p:spPr/>
        <p:txBody>
          <a:bodyPr/>
          <a:lstStyle/>
          <a:p>
            <a:fld id="{F276F925-FF6B-4267-9DFD-2496180D5D47}" type="slidenum">
              <a:rPr lang="en-US" altLang="zh-CN"/>
              <a:pPr/>
              <a:t>169</a:t>
            </a:fld>
            <a:endParaRPr lang="en-US" altLang="zh-CN"/>
          </a:p>
        </p:txBody>
      </p:sp>
      <p:sp>
        <p:nvSpPr>
          <p:cNvPr id="889858" name="Rectangle 2">
            <a:extLst>
              <a:ext uri="{FF2B5EF4-FFF2-40B4-BE49-F238E27FC236}">
                <a16:creationId xmlns:a16="http://schemas.microsoft.com/office/drawing/2014/main" id="{EBA6A617-29D4-4466-B4F5-747E03E91225}"/>
              </a:ext>
            </a:extLst>
          </p:cNvPr>
          <p:cNvSpPr>
            <a:spLocks noChangeArrowheads="1"/>
          </p:cNvSpPr>
          <p:nvPr/>
        </p:nvSpPr>
        <p:spPr bwMode="auto">
          <a:xfrm>
            <a:off x="468313" y="457200"/>
            <a:ext cx="7920037" cy="9715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t>对多个结构单元在纤维轴方向测得的值，取其平方值加以平均，则为： </a:t>
            </a:r>
          </a:p>
        </p:txBody>
      </p:sp>
      <p:pic>
        <p:nvPicPr>
          <p:cNvPr id="889859" name="Picture 3" descr="图片1">
            <a:extLst>
              <a:ext uri="{FF2B5EF4-FFF2-40B4-BE49-F238E27FC236}">
                <a16:creationId xmlns:a16="http://schemas.microsoft.com/office/drawing/2014/main" id="{BC8B90B7-CFE7-46E1-840E-CC325C671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908050"/>
            <a:ext cx="1727200" cy="557213"/>
          </a:xfrm>
          <a:prstGeom prst="rect">
            <a:avLst/>
          </a:prstGeom>
          <a:noFill/>
          <a:extLst>
            <a:ext uri="{909E8E84-426E-40DD-AFC4-6F175D3DCCD1}">
              <a14:hiddenFill xmlns:a14="http://schemas.microsoft.com/office/drawing/2010/main">
                <a:solidFill>
                  <a:srgbClr val="FFFFFF"/>
                </a:solidFill>
              </a14:hiddenFill>
            </a:ext>
          </a:extLst>
        </p:spPr>
      </p:pic>
      <p:sp>
        <p:nvSpPr>
          <p:cNvPr id="889860" name="Rectangle 4">
            <a:extLst>
              <a:ext uri="{FF2B5EF4-FFF2-40B4-BE49-F238E27FC236}">
                <a16:creationId xmlns:a16="http://schemas.microsoft.com/office/drawing/2014/main" id="{426C71E1-2AC3-4942-8145-3502F841355B}"/>
              </a:ext>
            </a:extLst>
          </p:cNvPr>
          <p:cNvSpPr>
            <a:spLocks noChangeArrowheads="1"/>
          </p:cNvSpPr>
          <p:nvPr/>
        </p:nvSpPr>
        <p:spPr bwMode="auto">
          <a:xfrm>
            <a:off x="468313" y="1773238"/>
            <a:ext cx="7848600" cy="4953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而在垂直于纤维轴方向测得的值应为：</a:t>
            </a:r>
            <a:r>
              <a:rPr lang="zh-CN" altLang="en-US" sz="2400" b="0"/>
              <a:t> </a:t>
            </a:r>
          </a:p>
        </p:txBody>
      </p:sp>
      <p:pic>
        <p:nvPicPr>
          <p:cNvPr id="889861" name="Picture 5" descr="image032">
            <a:extLst>
              <a:ext uri="{FF2B5EF4-FFF2-40B4-BE49-F238E27FC236}">
                <a16:creationId xmlns:a16="http://schemas.microsoft.com/office/drawing/2014/main" id="{C7E346AB-4EE8-4F40-9E22-C0EB190D6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773238"/>
            <a:ext cx="2232025" cy="457200"/>
          </a:xfrm>
          <a:prstGeom prst="rect">
            <a:avLst/>
          </a:prstGeom>
          <a:noFill/>
          <a:extLst>
            <a:ext uri="{909E8E84-426E-40DD-AFC4-6F175D3DCCD1}">
              <a14:hiddenFill xmlns:a14="http://schemas.microsoft.com/office/drawing/2010/main">
                <a:solidFill>
                  <a:srgbClr val="FFFFFF"/>
                </a:solidFill>
              </a14:hiddenFill>
            </a:ext>
          </a:extLst>
        </p:spPr>
      </p:pic>
      <p:sp>
        <p:nvSpPr>
          <p:cNvPr id="889862" name="Rectangle 6">
            <a:extLst>
              <a:ext uri="{FF2B5EF4-FFF2-40B4-BE49-F238E27FC236}">
                <a16:creationId xmlns:a16="http://schemas.microsoft.com/office/drawing/2014/main" id="{C99004BF-DE04-432A-B944-F59D9BF171FD}"/>
              </a:ext>
            </a:extLst>
          </p:cNvPr>
          <p:cNvSpPr>
            <a:spLocks noChangeArrowheads="1"/>
          </p:cNvSpPr>
          <p:nvPr/>
        </p:nvSpPr>
        <p:spPr bwMode="auto">
          <a:xfrm>
            <a:off x="468313" y="2438400"/>
            <a:ext cx="8064500" cy="10064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400"/>
              <a:t>如用纤维轴方向上的值与垂直于纤维轴方向上的差</a:t>
            </a:r>
            <a:r>
              <a:rPr lang="en-US" altLang="zh-CN" sz="2400"/>
              <a:t>(F)</a:t>
            </a:r>
            <a:r>
              <a:rPr lang="zh-CN" altLang="en-US" sz="2400"/>
              <a:t>表示取向，则 </a:t>
            </a:r>
          </a:p>
        </p:txBody>
      </p:sp>
      <p:pic>
        <p:nvPicPr>
          <p:cNvPr id="889863" name="Picture 7" descr="image036">
            <a:extLst>
              <a:ext uri="{FF2B5EF4-FFF2-40B4-BE49-F238E27FC236}">
                <a16:creationId xmlns:a16="http://schemas.microsoft.com/office/drawing/2014/main" id="{0C744C2D-83E6-480C-90AB-078AE3C22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924175"/>
            <a:ext cx="3024188" cy="512763"/>
          </a:xfrm>
          <a:prstGeom prst="rect">
            <a:avLst/>
          </a:prstGeom>
          <a:noFill/>
          <a:extLst>
            <a:ext uri="{909E8E84-426E-40DD-AFC4-6F175D3DCCD1}">
              <a14:hiddenFill xmlns:a14="http://schemas.microsoft.com/office/drawing/2010/main">
                <a:solidFill>
                  <a:srgbClr val="00FFFF"/>
                </a:solidFill>
              </a14:hiddenFill>
            </a:ext>
          </a:extLst>
        </p:spPr>
      </p:pic>
      <p:sp>
        <p:nvSpPr>
          <p:cNvPr id="889864" name="Rectangle 8">
            <a:extLst>
              <a:ext uri="{FF2B5EF4-FFF2-40B4-BE49-F238E27FC236}">
                <a16:creationId xmlns:a16="http://schemas.microsoft.com/office/drawing/2014/main" id="{D62A781F-7ED5-411C-AA72-DD118A96CD05}"/>
              </a:ext>
            </a:extLst>
          </p:cNvPr>
          <p:cNvSpPr>
            <a:spLocks noChangeArrowheads="1"/>
          </p:cNvSpPr>
          <p:nvPr/>
        </p:nvSpPr>
        <p:spPr bwMode="auto">
          <a:xfrm>
            <a:off x="468313" y="3770313"/>
            <a:ext cx="8424862" cy="860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cs typeface="Times New Roman" panose="02020603050405020304" pitchFamily="18" charset="0"/>
              </a:rPr>
              <a:t>在单轴取向</a:t>
            </a:r>
            <a:r>
              <a:rPr lang="en-US" altLang="zh-CN" sz="2400">
                <a:cs typeface="Times New Roman" panose="02020603050405020304" pitchFamily="18" charset="0"/>
              </a:rPr>
              <a:t>(</a:t>
            </a:r>
            <a:r>
              <a:rPr lang="zh-CN" altLang="en-US" sz="2400">
                <a:cs typeface="Times New Roman" panose="02020603050405020304" pitchFamily="18" charset="0"/>
              </a:rPr>
              <a:t>纤维</a:t>
            </a:r>
            <a:r>
              <a:rPr lang="en-US" altLang="zh-CN" sz="2400">
                <a:cs typeface="Times New Roman" panose="02020603050405020304" pitchFamily="18" charset="0"/>
              </a:rPr>
              <a:t>)</a:t>
            </a:r>
            <a:r>
              <a:rPr lang="zh-CN" altLang="en-US" sz="2400">
                <a:cs typeface="Times New Roman" panose="02020603050405020304" pitchFamily="18" charset="0"/>
              </a:rPr>
              <a:t>的情况下，  </a:t>
            </a:r>
            <a:r>
              <a:rPr lang="zh-CN" altLang="en-US" sz="2400">
                <a:latin typeface="Times New Roman" panose="02020603050405020304" pitchFamily="18" charset="0"/>
                <a:cs typeface="Times New Roman" panose="02020603050405020304" pitchFamily="18" charset="0"/>
              </a:rPr>
              <a:t>       </a:t>
            </a:r>
            <a:r>
              <a:rPr lang="zh-CN" altLang="en-US" sz="2400">
                <a:cs typeface="Times New Roman" panose="02020603050405020304" pitchFamily="18" charset="0"/>
              </a:rPr>
              <a:t>在</a:t>
            </a:r>
            <a:r>
              <a:rPr lang="en-US" altLang="zh-CN" sz="2400">
                <a:cs typeface="Times New Roman" panose="02020603050405020304" pitchFamily="18" charset="0"/>
              </a:rPr>
              <a:t>0</a:t>
            </a:r>
            <a:r>
              <a:rPr lang="zh-CN" altLang="en-US" sz="2400">
                <a:cs typeface="Times New Roman" panose="02020603050405020304" pitchFamily="18" charset="0"/>
              </a:rPr>
              <a:t>～</a:t>
            </a:r>
            <a:r>
              <a:rPr lang="en-US" altLang="zh-CN" sz="2400">
                <a:cs typeface="Times New Roman" panose="02020603050405020304" pitchFamily="18" charset="0"/>
              </a:rPr>
              <a:t>2π</a:t>
            </a:r>
            <a:r>
              <a:rPr lang="zh-CN" altLang="en-US" sz="2400">
                <a:cs typeface="Times New Roman" panose="02020603050405020304" pitchFamily="18" charset="0"/>
              </a:rPr>
              <a:t>范围内的平均值，应为</a:t>
            </a:r>
            <a:r>
              <a:rPr lang="en-US" altLang="zh-CN" sz="2400">
                <a:cs typeface="Times New Roman" panose="02020603050405020304" pitchFamily="18" charset="0"/>
              </a:rPr>
              <a:t>1/2 </a:t>
            </a:r>
          </a:p>
        </p:txBody>
      </p:sp>
      <p:pic>
        <p:nvPicPr>
          <p:cNvPr id="889865" name="Picture 9" descr="image046">
            <a:extLst>
              <a:ext uri="{FF2B5EF4-FFF2-40B4-BE49-F238E27FC236}">
                <a16:creationId xmlns:a16="http://schemas.microsoft.com/office/drawing/2014/main" id="{8B0B4C64-F3F5-4C36-B871-FACAB88A8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797425"/>
            <a:ext cx="4968875" cy="530225"/>
          </a:xfrm>
          <a:prstGeom prst="rect">
            <a:avLst/>
          </a:prstGeom>
          <a:solidFill>
            <a:srgbClr val="FF9900"/>
          </a:solidFill>
        </p:spPr>
      </p:pic>
      <p:sp>
        <p:nvSpPr>
          <p:cNvPr id="889866" name="Rectangle 10">
            <a:extLst>
              <a:ext uri="{FF2B5EF4-FFF2-40B4-BE49-F238E27FC236}">
                <a16:creationId xmlns:a16="http://schemas.microsoft.com/office/drawing/2014/main" id="{649D25D0-AF82-4563-B2D3-D8EA7BADC7E4}"/>
              </a:ext>
            </a:extLst>
          </p:cNvPr>
          <p:cNvSpPr>
            <a:spLocks noChangeArrowheads="1"/>
          </p:cNvSpPr>
          <p:nvPr/>
        </p:nvSpPr>
        <p:spPr bwMode="auto">
          <a:xfrm>
            <a:off x="468313" y="5497513"/>
            <a:ext cx="8280400" cy="860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式中</a:t>
            </a:r>
            <a:r>
              <a:rPr lang="en-US" altLang="zh-CN" sz="2400"/>
              <a:t>F</a:t>
            </a:r>
            <a:r>
              <a:rPr lang="zh-CN" altLang="en-US" sz="2400"/>
              <a:t>即为赫尔曼取向函数。取向函数的数值大小反映了取向单元对参考方向平行排列的程度。 </a:t>
            </a:r>
          </a:p>
        </p:txBody>
      </p:sp>
      <p:pic>
        <p:nvPicPr>
          <p:cNvPr id="889867" name="Picture 11" descr="image040">
            <a:extLst>
              <a:ext uri="{FF2B5EF4-FFF2-40B4-BE49-F238E27FC236}">
                <a16:creationId xmlns:a16="http://schemas.microsoft.com/office/drawing/2014/main" id="{51ADFF9C-153E-4D50-85F9-5D0422EC0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3860800"/>
            <a:ext cx="792162" cy="409575"/>
          </a:xfrm>
          <a:prstGeom prst="rect">
            <a:avLst/>
          </a:prstGeom>
          <a:solidFill>
            <a:srgbClr val="FF9900"/>
          </a:solidFill>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DBB87C4C-7CBE-4162-9DFE-D890658BE6A5}"/>
              </a:ext>
            </a:extLst>
          </p:cNvPr>
          <p:cNvSpPr>
            <a:spLocks noGrp="1"/>
          </p:cNvSpPr>
          <p:nvPr>
            <p:ph type="sldNum" sz="quarter" idx="12"/>
          </p:nvPr>
        </p:nvSpPr>
        <p:spPr/>
        <p:txBody>
          <a:bodyPr/>
          <a:lstStyle/>
          <a:p>
            <a:fld id="{E2AEEC9B-F0BB-43E8-984B-38EDFF2E5784}" type="slidenum">
              <a:rPr lang="en-US" altLang="zh-CN"/>
              <a:pPr/>
              <a:t>17</a:t>
            </a:fld>
            <a:endParaRPr lang="en-US" altLang="zh-CN"/>
          </a:p>
        </p:txBody>
      </p:sp>
      <p:sp>
        <p:nvSpPr>
          <p:cNvPr id="456723" name="Rectangle 19">
            <a:extLst>
              <a:ext uri="{FF2B5EF4-FFF2-40B4-BE49-F238E27FC236}">
                <a16:creationId xmlns:a16="http://schemas.microsoft.com/office/drawing/2014/main" id="{F5C0FBA1-53E0-4B83-BD3F-909DA058E6CE}"/>
              </a:ext>
            </a:extLst>
          </p:cNvPr>
          <p:cNvSpPr>
            <a:spLocks noChangeArrowheads="1"/>
          </p:cNvSpPr>
          <p:nvPr/>
        </p:nvSpPr>
        <p:spPr bwMode="blackWhite">
          <a:xfrm>
            <a:off x="468313" y="1268413"/>
            <a:ext cx="8064500" cy="11112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kumimoji="0" lang="zh-CN" altLang="en-US" sz="2800">
                <a:solidFill>
                  <a:srgbClr val="FF0000"/>
                </a:solidFill>
                <a:latin typeface="Times New Roman" panose="02020603050405020304" pitchFamily="18" charset="0"/>
              </a:rPr>
              <a:t>晶体</a:t>
            </a:r>
            <a:r>
              <a:rPr kumimoji="0" lang="zh-CN" altLang="en-US" sz="2800">
                <a:latin typeface="Times New Roman" panose="02020603050405020304" pitchFamily="18" charset="0"/>
              </a:rPr>
              <a:t>：物质</a:t>
            </a:r>
            <a:r>
              <a:rPr lang="zh-CN" altLang="en-US" sz="2800">
                <a:latin typeface="Times New Roman" panose="02020603050405020304" pitchFamily="18" charset="0"/>
              </a:rPr>
              <a:t>内部的微观粒子</a:t>
            </a:r>
            <a:r>
              <a:rPr kumimoji="0" lang="zh-CN" altLang="en-US" sz="2800">
                <a:latin typeface="Times New Roman" panose="02020603050405020304" pitchFamily="18" charset="0"/>
              </a:rPr>
              <a:t>（原子、分子、离子）</a:t>
            </a:r>
            <a:r>
              <a:rPr lang="zh-CN" altLang="en-US" sz="2800">
                <a:latin typeface="Times New Roman" panose="02020603050405020304" pitchFamily="18" charset="0"/>
              </a:rPr>
              <a:t>在三维空间呈有规律地、周期性地排列。</a:t>
            </a:r>
          </a:p>
        </p:txBody>
      </p:sp>
      <p:sp>
        <p:nvSpPr>
          <p:cNvPr id="456724" name="Rectangle 20">
            <a:extLst>
              <a:ext uri="{FF2B5EF4-FFF2-40B4-BE49-F238E27FC236}">
                <a16:creationId xmlns:a16="http://schemas.microsoft.com/office/drawing/2014/main" id="{368B0595-31BC-4A18-ABB5-832523445632}"/>
              </a:ext>
            </a:extLst>
          </p:cNvPr>
          <p:cNvSpPr>
            <a:spLocks noChangeArrowheads="1"/>
          </p:cNvSpPr>
          <p:nvPr/>
        </p:nvSpPr>
        <p:spPr bwMode="blackWhite">
          <a:xfrm>
            <a:off x="539750" y="404813"/>
            <a:ext cx="262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3200">
                <a:solidFill>
                  <a:srgbClr val="FF0000"/>
                </a:solidFill>
              </a:rPr>
              <a:t>晶体</a:t>
            </a:r>
            <a:r>
              <a:rPr kumimoji="0" lang="zh-CN" altLang="en-US" sz="3200">
                <a:solidFill>
                  <a:srgbClr val="FF0000"/>
                </a:solidFill>
                <a:latin typeface="Times New Roman" panose="02020603050405020304" pitchFamily="18" charset="0"/>
              </a:rPr>
              <a:t>基本概念</a:t>
            </a:r>
          </a:p>
        </p:txBody>
      </p:sp>
      <p:sp>
        <p:nvSpPr>
          <p:cNvPr id="456725" name="Rectangle 21">
            <a:extLst>
              <a:ext uri="{FF2B5EF4-FFF2-40B4-BE49-F238E27FC236}">
                <a16:creationId xmlns:a16="http://schemas.microsoft.com/office/drawing/2014/main" id="{8C583FFA-F9D4-475F-9A02-6ECB4F638030}"/>
              </a:ext>
            </a:extLst>
          </p:cNvPr>
          <p:cNvSpPr>
            <a:spLocks noChangeArrowheads="1"/>
          </p:cNvSpPr>
          <p:nvPr/>
        </p:nvSpPr>
        <p:spPr bwMode="blackWhite">
          <a:xfrm>
            <a:off x="468313" y="2565400"/>
            <a:ext cx="8135937" cy="11112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kumimoji="0" lang="zh-CN" altLang="en-US" sz="2800">
                <a:solidFill>
                  <a:srgbClr val="0000FF"/>
                </a:solidFill>
              </a:rPr>
              <a:t>单晶、多晶、非晶、准晶的</a:t>
            </a:r>
            <a:r>
              <a:rPr lang="zh-CN" altLang="en-US" sz="2800">
                <a:solidFill>
                  <a:srgbClr val="0000FF"/>
                </a:solidFill>
              </a:rPr>
              <a:t>区别</a:t>
            </a:r>
            <a:r>
              <a:rPr kumimoji="0" lang="zh-CN" altLang="en-US" sz="2800"/>
              <a:t>：</a:t>
            </a:r>
            <a:r>
              <a:rPr lang="zh-CN" altLang="en-US" sz="2800"/>
              <a:t>物质内部的质点在空间的排列是否具有短程有序性长程有序性。</a:t>
            </a:r>
          </a:p>
        </p:txBody>
      </p:sp>
      <p:sp>
        <p:nvSpPr>
          <p:cNvPr id="456726" name="Text Box 22">
            <a:extLst>
              <a:ext uri="{FF2B5EF4-FFF2-40B4-BE49-F238E27FC236}">
                <a16:creationId xmlns:a16="http://schemas.microsoft.com/office/drawing/2014/main" id="{09421E74-E542-45CC-931B-12BDB89802F8}"/>
              </a:ext>
            </a:extLst>
          </p:cNvPr>
          <p:cNvSpPr txBox="1">
            <a:spLocks noChangeArrowheads="1"/>
          </p:cNvSpPr>
          <p:nvPr/>
        </p:nvSpPr>
        <p:spPr bwMode="auto">
          <a:xfrm>
            <a:off x="539750" y="4005263"/>
            <a:ext cx="8064500" cy="1111250"/>
          </a:xfrm>
          <a:prstGeom prst="rect">
            <a:avLst/>
          </a:prstGeom>
          <a:noFill/>
          <a:ln w="38100">
            <a:solidFill>
              <a:srgbClr val="000080"/>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800">
                <a:solidFill>
                  <a:srgbClr val="FF0000"/>
                </a:solidFill>
              </a:rPr>
              <a:t>单晶</a:t>
            </a:r>
            <a:r>
              <a:rPr kumimoji="0" lang="zh-CN" altLang="en-US" sz="2800"/>
              <a:t>：短程有序性和长程有序贯穿整块晶体；外观：多面体、规则外形且各相异性</a:t>
            </a:r>
          </a:p>
        </p:txBody>
      </p:sp>
      <p:sp>
        <p:nvSpPr>
          <p:cNvPr id="456727" name="Text Box 23">
            <a:extLst>
              <a:ext uri="{FF2B5EF4-FFF2-40B4-BE49-F238E27FC236}">
                <a16:creationId xmlns:a16="http://schemas.microsoft.com/office/drawing/2014/main" id="{33EB4584-9B1A-430A-A89C-1DD2885D3C5E}"/>
              </a:ext>
            </a:extLst>
          </p:cNvPr>
          <p:cNvSpPr txBox="1">
            <a:spLocks noChangeArrowheads="1"/>
          </p:cNvSpPr>
          <p:nvPr/>
        </p:nvSpPr>
        <p:spPr bwMode="auto">
          <a:xfrm>
            <a:off x="539750" y="5300663"/>
            <a:ext cx="8135938" cy="1111250"/>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800">
                <a:solidFill>
                  <a:srgbClr val="FF0000"/>
                </a:solidFill>
              </a:rPr>
              <a:t>孪晶</a:t>
            </a:r>
            <a:r>
              <a:rPr kumimoji="0" lang="zh-CN" altLang="en-US" sz="2800"/>
              <a:t>：长程有序在某一平面上发生转折，另一部分也具有长程有序。外观：规则的几何外形</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灯片编号占位符 4">
            <a:extLst>
              <a:ext uri="{FF2B5EF4-FFF2-40B4-BE49-F238E27FC236}">
                <a16:creationId xmlns:a16="http://schemas.microsoft.com/office/drawing/2014/main" id="{9F9B1316-A1AC-4C43-ACB8-F5E9BA76745E}"/>
              </a:ext>
            </a:extLst>
          </p:cNvPr>
          <p:cNvSpPr>
            <a:spLocks noGrp="1"/>
          </p:cNvSpPr>
          <p:nvPr>
            <p:ph type="sldNum" sz="quarter" idx="12"/>
          </p:nvPr>
        </p:nvSpPr>
        <p:spPr/>
        <p:txBody>
          <a:bodyPr/>
          <a:lstStyle/>
          <a:p>
            <a:fld id="{D0BF6F22-2124-44B8-A5CD-42EDED620AB8}" type="slidenum">
              <a:rPr lang="en-US" altLang="zh-CN"/>
              <a:pPr/>
              <a:t>170</a:t>
            </a:fld>
            <a:endParaRPr lang="en-US" altLang="zh-CN"/>
          </a:p>
        </p:txBody>
      </p:sp>
      <p:sp>
        <p:nvSpPr>
          <p:cNvPr id="890882" name="Rectangle 2">
            <a:extLst>
              <a:ext uri="{FF2B5EF4-FFF2-40B4-BE49-F238E27FC236}">
                <a16:creationId xmlns:a16="http://schemas.microsoft.com/office/drawing/2014/main" id="{EB89B3EE-7E99-43D1-A6A3-A21F0962E23B}"/>
              </a:ext>
            </a:extLst>
          </p:cNvPr>
          <p:cNvSpPr>
            <a:spLocks noGrp="1" noChangeArrowheads="1"/>
          </p:cNvSpPr>
          <p:nvPr>
            <p:ph type="title" idx="4294967295"/>
          </p:nvPr>
        </p:nvSpPr>
        <p:spPr>
          <a:xfrm>
            <a:off x="611188" y="692150"/>
            <a:ext cx="2628900" cy="682625"/>
          </a:xfrm>
          <a:noFill/>
          <a:ln/>
          <a:extLst>
            <a:ext uri="{909E8E84-426E-40DD-AFC4-6F175D3DCCD1}">
              <a14:hiddenFill xmlns:a14="http://schemas.microsoft.com/office/drawing/2010/main">
                <a:gradFill rotWithShape="0">
                  <a:gsLst>
                    <a:gs pos="0">
                      <a:srgbClr val="F2F4F4">
                        <a:gamma/>
                        <a:shade val="46275"/>
                        <a:invGamma/>
                      </a:srgbClr>
                    </a:gs>
                    <a:gs pos="50000">
                      <a:srgbClr val="F2F4F4"/>
                    </a:gs>
                    <a:gs pos="100000">
                      <a:srgbClr val="F2F4F4">
                        <a:gamma/>
                        <a:shade val="46275"/>
                        <a:invGamma/>
                      </a:srgbClr>
                    </a:gs>
                  </a:gsLst>
                  <a:lin ang="5400000" scaled="1"/>
                </a:gradFill>
              </a14:hiddenFill>
            </a:ext>
          </a:extLst>
        </p:spPr>
        <p:txBody>
          <a:bodyPr/>
          <a:lstStyle/>
          <a:p>
            <a:r>
              <a:rPr lang="zh-CN" altLang="en-US" sz="3600" b="1">
                <a:solidFill>
                  <a:srgbClr val="FF0000"/>
                </a:solidFill>
                <a:latin typeface="楷体_GB2312" pitchFamily="1" charset="-122"/>
                <a:ea typeface="楷体_GB2312" pitchFamily="1" charset="-122"/>
              </a:rPr>
              <a:t>单轴取向</a:t>
            </a:r>
            <a:endParaRPr lang="zh-CN" altLang="en-US" sz="3600">
              <a:solidFill>
                <a:srgbClr val="FF0000"/>
              </a:solidFill>
              <a:latin typeface="楷体_GB2312" pitchFamily="1" charset="-122"/>
              <a:ea typeface="楷体_GB2312" pitchFamily="1" charset="-122"/>
            </a:endParaRPr>
          </a:p>
        </p:txBody>
      </p:sp>
      <p:sp>
        <p:nvSpPr>
          <p:cNvPr id="890883" name="Rectangle 3">
            <a:extLst>
              <a:ext uri="{FF2B5EF4-FFF2-40B4-BE49-F238E27FC236}">
                <a16:creationId xmlns:a16="http://schemas.microsoft.com/office/drawing/2014/main" id="{86281340-5C0F-4B54-AFEB-3C90F4545564}"/>
              </a:ext>
            </a:extLst>
          </p:cNvPr>
          <p:cNvSpPr>
            <a:spLocks noChangeArrowheads="1"/>
          </p:cNvSpPr>
          <p:nvPr/>
        </p:nvSpPr>
        <p:spPr bwMode="auto">
          <a:xfrm>
            <a:off x="684213" y="3500438"/>
            <a:ext cx="7416800" cy="259873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5000"/>
              </a:lnSpc>
            </a:pPr>
            <a:r>
              <a:rPr lang="en-US" altLang="zh-CN" sz="2400" dirty="0">
                <a:cs typeface="Times New Roman" panose="02020603050405020304" pitchFamily="18" charset="0"/>
              </a:rPr>
              <a:t>F</a:t>
            </a:r>
            <a:r>
              <a:rPr lang="zh-CN" altLang="en-US" sz="2400" dirty="0">
                <a:cs typeface="Times New Roman" panose="02020603050405020304" pitchFamily="18" charset="0"/>
              </a:rPr>
              <a:t>和  </a:t>
            </a:r>
            <a:r>
              <a:rPr lang="zh-CN" altLang="en-US" sz="2400" dirty="0">
                <a:latin typeface="Times New Roman" panose="02020603050405020304" pitchFamily="18" charset="0"/>
                <a:cs typeface="Times New Roman" panose="02020603050405020304" pitchFamily="18" charset="0"/>
              </a:rPr>
              <a:t>       </a:t>
            </a:r>
            <a:r>
              <a:rPr lang="zh-CN" altLang="en-US" sz="2400" dirty="0">
                <a:cs typeface="Times New Roman" panose="02020603050405020304" pitchFamily="18" charset="0"/>
              </a:rPr>
              <a:t>均可用来表示取向的情况。如果取向单元完全平行于参考方向，则</a:t>
            </a:r>
            <a:r>
              <a:rPr lang="zh-CN" altLang="en-US" sz="2400" dirty="0">
                <a:cs typeface="Times New Roman" panose="02020603050405020304" pitchFamily="18" charset="0"/>
                <a:sym typeface="Symbol" panose="05050102010706020507" pitchFamily="18" charset="2"/>
              </a:rPr>
              <a:t></a:t>
            </a:r>
            <a:r>
              <a:rPr lang="zh-CN" altLang="en-US" sz="2400" dirty="0">
                <a:cs typeface="Times New Roman" panose="02020603050405020304" pitchFamily="18" charset="0"/>
              </a:rPr>
              <a:t> </a:t>
            </a:r>
            <a:r>
              <a:rPr lang="en-US" altLang="zh-CN" sz="2400" dirty="0">
                <a:cs typeface="Times New Roman" panose="02020603050405020304" pitchFamily="18" charset="0"/>
                <a:sym typeface="Symbol" panose="05050102010706020507" pitchFamily="18" charset="2"/>
              </a:rPr>
              <a:t>=0°</a:t>
            </a:r>
            <a:r>
              <a:rPr lang="zh-CN" altLang="en-US" sz="2400" dirty="0">
                <a:cs typeface="Times New Roman" panose="02020603050405020304" pitchFamily="18" charset="0"/>
                <a:sym typeface="Symbol" panose="05050102010706020507" pitchFamily="18" charset="2"/>
              </a:rPr>
              <a:t>，</a:t>
            </a:r>
            <a:r>
              <a:rPr lang="en-US" altLang="zh-CN" sz="2400" dirty="0">
                <a:cs typeface="Times New Roman" panose="02020603050405020304" pitchFamily="18" charset="0"/>
                <a:sym typeface="Symbol" panose="05050102010706020507" pitchFamily="18" charset="2"/>
              </a:rPr>
              <a:t>F</a:t>
            </a:r>
            <a:r>
              <a:rPr lang="zh-CN" altLang="en-US" sz="2400" dirty="0">
                <a:cs typeface="Times New Roman" panose="02020603050405020304" pitchFamily="18" charset="0"/>
                <a:sym typeface="Symbol" panose="05050102010706020507" pitchFamily="18" charset="2"/>
              </a:rPr>
              <a:t>＝</a:t>
            </a:r>
            <a:r>
              <a:rPr lang="en-US" altLang="zh-CN" sz="2400" dirty="0">
                <a:cs typeface="Times New Roman" panose="02020603050405020304" pitchFamily="18" charset="0"/>
                <a:sym typeface="Symbol" panose="05050102010706020507" pitchFamily="18" charset="2"/>
              </a:rPr>
              <a:t>1</a:t>
            </a:r>
            <a:r>
              <a:rPr lang="zh-CN" altLang="en-US" sz="2400" dirty="0">
                <a:cs typeface="Times New Roman" panose="02020603050405020304" pitchFamily="18" charset="0"/>
                <a:sym typeface="Symbol" panose="05050102010706020507" pitchFamily="18" charset="2"/>
              </a:rPr>
              <a:t>；如果取向单元完全垂直于参考方向，则 </a:t>
            </a:r>
            <a:r>
              <a:rPr lang="en-US" altLang="zh-CN" sz="2400" dirty="0">
                <a:cs typeface="Times New Roman" panose="02020603050405020304" pitchFamily="18" charset="0"/>
                <a:sym typeface="Symbol" panose="05050102010706020507" pitchFamily="18" charset="2"/>
              </a:rPr>
              <a:t>=90°</a:t>
            </a:r>
            <a:r>
              <a:rPr lang="zh-CN" altLang="en-US" sz="2400" dirty="0">
                <a:cs typeface="Times New Roman" panose="02020603050405020304" pitchFamily="18" charset="0"/>
                <a:sym typeface="Symbol" panose="05050102010706020507" pitchFamily="18" charset="2"/>
              </a:rPr>
              <a:t>，</a:t>
            </a:r>
            <a:r>
              <a:rPr lang="en-US" altLang="zh-CN" sz="2400" dirty="0">
                <a:cs typeface="Times New Roman" panose="02020603050405020304" pitchFamily="18" charset="0"/>
                <a:sym typeface="Symbol" panose="05050102010706020507" pitchFamily="18" charset="2"/>
              </a:rPr>
              <a:t>F</a:t>
            </a:r>
            <a:r>
              <a:rPr lang="zh-CN" altLang="en-US" sz="2400" dirty="0">
                <a:cs typeface="Times New Roman" panose="02020603050405020304" pitchFamily="18" charset="0"/>
                <a:sym typeface="Symbol" panose="05050102010706020507" pitchFamily="18" charset="2"/>
              </a:rPr>
              <a:t>＝</a:t>
            </a:r>
            <a:r>
              <a:rPr lang="en-US" altLang="zh-CN" sz="2400" dirty="0">
                <a:cs typeface="Times New Roman" panose="02020603050405020304" pitchFamily="18" charset="0"/>
                <a:sym typeface="Symbol" panose="05050102010706020507" pitchFamily="18" charset="2"/>
              </a:rPr>
              <a:t>-1/2</a:t>
            </a:r>
            <a:r>
              <a:rPr lang="zh-CN" altLang="en-US" sz="2400" dirty="0">
                <a:cs typeface="Times New Roman" panose="02020603050405020304" pitchFamily="18" charset="0"/>
                <a:sym typeface="Symbol" panose="05050102010706020507" pitchFamily="18" charset="2"/>
              </a:rPr>
              <a:t>；如果取向单元的取向是任意的，即在所有方向上的几率相等，则        应为</a:t>
            </a:r>
            <a:r>
              <a:rPr lang="en-US" altLang="zh-CN" sz="2400" dirty="0">
                <a:cs typeface="Times New Roman" panose="02020603050405020304" pitchFamily="18" charset="0"/>
                <a:sym typeface="Symbol" panose="05050102010706020507" pitchFamily="18" charset="2"/>
              </a:rPr>
              <a:t>1/3</a:t>
            </a:r>
            <a:r>
              <a:rPr lang="zh-CN" altLang="en-US" sz="2400" dirty="0">
                <a:cs typeface="Times New Roman" panose="02020603050405020304" pitchFamily="18" charset="0"/>
                <a:sym typeface="Symbol" panose="05050102010706020507" pitchFamily="18" charset="2"/>
              </a:rPr>
              <a:t>，则</a:t>
            </a:r>
            <a:r>
              <a:rPr lang="en-US" altLang="zh-CN" sz="2400" dirty="0">
                <a:cs typeface="Times New Roman" panose="02020603050405020304" pitchFamily="18" charset="0"/>
                <a:sym typeface="Symbol" panose="05050102010706020507" pitchFamily="18" charset="2"/>
              </a:rPr>
              <a:t>F</a:t>
            </a:r>
            <a:r>
              <a:rPr lang="zh-CN" altLang="en-US" sz="2400" dirty="0">
                <a:cs typeface="Times New Roman" panose="02020603050405020304" pitchFamily="18" charset="0"/>
                <a:sym typeface="Symbol" panose="05050102010706020507" pitchFamily="18" charset="2"/>
              </a:rPr>
              <a:t>＝</a:t>
            </a:r>
            <a:r>
              <a:rPr lang="en-US" altLang="zh-CN" sz="2400" dirty="0">
                <a:cs typeface="Times New Roman" panose="02020603050405020304" pitchFamily="18" charset="0"/>
                <a:sym typeface="Symbol" panose="05050102010706020507" pitchFamily="18" charset="2"/>
              </a:rPr>
              <a:t>0</a:t>
            </a:r>
            <a:r>
              <a:rPr lang="zh-CN" altLang="en-US" sz="2400" dirty="0">
                <a:cs typeface="Times New Roman" panose="02020603050405020304" pitchFamily="18" charset="0"/>
                <a:sym typeface="Symbol" panose="05050102010706020507" pitchFamily="18" charset="2"/>
              </a:rPr>
              <a:t>。</a:t>
            </a:r>
          </a:p>
        </p:txBody>
      </p:sp>
      <p:pic>
        <p:nvPicPr>
          <p:cNvPr id="890884" name="Picture 4" descr="image030">
            <a:extLst>
              <a:ext uri="{FF2B5EF4-FFF2-40B4-BE49-F238E27FC236}">
                <a16:creationId xmlns:a16="http://schemas.microsoft.com/office/drawing/2014/main" id="{AF09FE87-A7E7-4124-AED8-A5464045F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708" y="3635623"/>
            <a:ext cx="720725" cy="417513"/>
          </a:xfrm>
          <a:prstGeom prst="rect">
            <a:avLst/>
          </a:prstGeom>
          <a:noFill/>
          <a:extLst>
            <a:ext uri="{909E8E84-426E-40DD-AFC4-6F175D3DCCD1}">
              <a14:hiddenFill xmlns:a14="http://schemas.microsoft.com/office/drawing/2010/main">
                <a:solidFill>
                  <a:srgbClr val="FFFFFF"/>
                </a:solidFill>
              </a14:hiddenFill>
            </a:ext>
          </a:extLst>
        </p:spPr>
      </p:pic>
      <p:pic>
        <p:nvPicPr>
          <p:cNvPr id="890885" name="Picture 5" descr="image030">
            <a:extLst>
              <a:ext uri="{FF2B5EF4-FFF2-40B4-BE49-F238E27FC236}">
                <a16:creationId xmlns:a16="http://schemas.microsoft.com/office/drawing/2014/main" id="{F0F3ED0E-C0CC-436D-8D4F-7B6E623F7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14" y="5620200"/>
            <a:ext cx="631874" cy="366041"/>
          </a:xfrm>
          <a:prstGeom prst="rect">
            <a:avLst/>
          </a:prstGeom>
          <a:noFill/>
          <a:extLst>
            <a:ext uri="{909E8E84-426E-40DD-AFC4-6F175D3DCCD1}">
              <a14:hiddenFill xmlns:a14="http://schemas.microsoft.com/office/drawing/2010/main">
                <a:solidFill>
                  <a:srgbClr val="FFFFFF"/>
                </a:solidFill>
              </a14:hiddenFill>
            </a:ext>
          </a:extLst>
        </p:spPr>
      </p:pic>
      <p:pic>
        <p:nvPicPr>
          <p:cNvPr id="890886" name="Picture 6" descr="image046">
            <a:extLst>
              <a:ext uri="{FF2B5EF4-FFF2-40B4-BE49-F238E27FC236}">
                <a16:creationId xmlns:a16="http://schemas.microsoft.com/office/drawing/2014/main" id="{F3401731-3448-4A9D-BF6A-241C0C5C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916113"/>
            <a:ext cx="4968875" cy="530225"/>
          </a:xfrm>
          <a:prstGeom prst="rect">
            <a:avLst/>
          </a:prstGeom>
          <a:solidFill>
            <a:srgbClr val="FF9900"/>
          </a:solidFill>
        </p:spPr>
      </p:pic>
      <p:pic>
        <p:nvPicPr>
          <p:cNvPr id="890887" name="Picture 7">
            <a:extLst>
              <a:ext uri="{FF2B5EF4-FFF2-40B4-BE49-F238E27FC236}">
                <a16:creationId xmlns:a16="http://schemas.microsoft.com/office/drawing/2014/main" id="{6A19F09E-0AE3-4808-8C83-902C2C4E2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88913"/>
            <a:ext cx="4392612" cy="170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890888" name="Object 8">
                <a:extLst>
                  <a:ext uri="{FF2B5EF4-FFF2-40B4-BE49-F238E27FC236}">
                    <a16:creationId xmlns:a16="http://schemas.microsoft.com/office/drawing/2014/main" id="{4CDCD089-E38C-47B0-A49F-FA74D6A36015}"/>
                  </a:ext>
                </a:extLst>
              </p:cNvPr>
              <p:cNvSpPr txBox="1"/>
              <p:nvPr>
                <p:ph/>
              </p:nvPr>
            </p:nvSpPr>
            <p:spPr bwMode="auto">
              <a:xfrm>
                <a:off x="1763713" y="2781300"/>
                <a:ext cx="5257800" cy="554038"/>
              </a:xfrm>
              <a:prstGeom prst="rect">
                <a:avLst/>
              </a:prstGeom>
              <a:noFill/>
              <a:ln w="38100">
                <a:solidFill>
                  <a:srgbClr val="FF0000"/>
                </a:solidFill>
                <a:miter lim="800000"/>
                <a:headEnd/>
                <a:tailEnd/>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type m:val="lin"/>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3</m:t>
                              </m:r>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cos</m:t>
                                      </m:r>
                                    </m:e>
                                    <m:sup>
                                      <m:r>
                                        <a:rPr lang="zh-CN" altLang="en-US" i="1">
                                          <a:solidFill>
                                            <a:srgbClr val="000000"/>
                                          </a:solidFill>
                                          <a:latin typeface="Cambria Math" panose="02040503050406030204" pitchFamily="18" charset="0"/>
                                        </a:rPr>
                                        <m:t>2</m:t>
                                      </m:r>
                                    </m:sup>
                                  </m:sSup>
                                </m:fName>
                                <m:e>
                                  <m:r>
                                    <a:rPr lang="zh-CN" altLang="en-US" i="1">
                                      <a:solidFill>
                                        <a:srgbClr val="000000"/>
                                      </a:solidFill>
                                      <a:latin typeface="Cambria Math" panose="02040503050406030204" pitchFamily="18" charset="0"/>
                                    </a:rPr>
                                    <m:t>𝜃</m:t>
                                  </m:r>
                                </m:e>
                              </m:func>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=1−</m:t>
                          </m:r>
                          <m:f>
                            <m:fPr>
                              <m:type m:val="lin"/>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sin</m:t>
                                  </m:r>
                                </m:e>
                                <m:sup>
                                  <m:r>
                                    <a:rPr lang="zh-CN" altLang="en-US" i="1">
                                      <a:solidFill>
                                        <a:srgbClr val="000000"/>
                                      </a:solidFill>
                                      <a:latin typeface="Cambria Math" panose="02040503050406030204" pitchFamily="18" charset="0"/>
                                    </a:rPr>
                                    <m:t>2</m:t>
                                  </m:r>
                                </m:sup>
                              </m:sSup>
                            </m:fName>
                            <m:e>
                              <m:r>
                                <a:rPr lang="zh-CN" altLang="en-US" i="1">
                                  <a:solidFill>
                                    <a:srgbClr val="000000"/>
                                  </a:solidFill>
                                  <a:latin typeface="Cambria Math" panose="02040503050406030204" pitchFamily="18" charset="0"/>
                                </a:rPr>
                                <m:t>𝜃</m:t>
                              </m:r>
                            </m:e>
                          </m:func>
                        </m:den>
                      </m:f>
                    </m:oMath>
                  </m:oMathPara>
                </a14:m>
                <a:endParaRPr lang="zh-CN" altLang="en-US"/>
              </a:p>
            </p:txBody>
          </p:sp>
        </mc:Choice>
        <mc:Fallback>
          <p:sp>
            <p:nvSpPr>
              <p:cNvPr id="890888" name="Object 8">
                <a:extLst>
                  <a:ext uri="{FF2B5EF4-FFF2-40B4-BE49-F238E27FC236}">
                    <a16:creationId xmlns:a16="http://schemas.microsoft.com/office/drawing/2014/main" id="{4CDCD089-E38C-47B0-A49F-FA74D6A36015}"/>
                  </a:ext>
                </a:extLst>
              </p:cNvPr>
              <p:cNvSpPr txBox="1">
                <a:spLocks noRot="1" noChangeAspect="1" noMove="1" noResize="1" noEditPoints="1" noAdjustHandles="1" noChangeArrowheads="1" noChangeShapeType="1" noTextEdit="1"/>
              </p:cNvSpPr>
              <p:nvPr>
                <p:ph/>
              </p:nvPr>
            </p:nvSpPr>
            <p:spPr bwMode="auto">
              <a:xfrm>
                <a:off x="1763713" y="2781300"/>
                <a:ext cx="5257800" cy="554038"/>
              </a:xfrm>
              <a:prstGeom prst="rect">
                <a:avLst/>
              </a:prstGeom>
              <a:blipFill>
                <a:blip r:embed="rId5"/>
                <a:stretch>
                  <a:fillRect l="-345" t="-83505" b="-113402"/>
                </a:stretch>
              </a:blipFill>
              <a:ln w="38100">
                <a:solidFill>
                  <a:srgbClr val="FF0000"/>
                </a:solidFill>
                <a:miter lim="800000"/>
                <a:headEnd/>
                <a:tailEnd/>
              </a:ln>
              <a:effectLst/>
            </p:spPr>
            <p:txBody>
              <a:bodyPr/>
              <a:lstStyle/>
              <a:p>
                <a:r>
                  <a:rPr lang="zh-CN" altLang="en-US">
                    <a:noFill/>
                  </a:rPr>
                  <a:t> </a:t>
                </a:r>
              </a:p>
            </p:txBody>
          </p:sp>
        </mc:Fallback>
      </mc:AlternateContent>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a:extLst>
              <a:ext uri="{FF2B5EF4-FFF2-40B4-BE49-F238E27FC236}">
                <a16:creationId xmlns:a16="http://schemas.microsoft.com/office/drawing/2014/main" id="{87DE5A0C-5A92-4287-AA3A-4A3AF6C27DAA}"/>
              </a:ext>
            </a:extLst>
          </p:cNvPr>
          <p:cNvSpPr>
            <a:spLocks noGrp="1"/>
          </p:cNvSpPr>
          <p:nvPr>
            <p:ph type="sldNum" sz="quarter" idx="12"/>
          </p:nvPr>
        </p:nvSpPr>
        <p:spPr/>
        <p:txBody>
          <a:bodyPr/>
          <a:lstStyle/>
          <a:p>
            <a:fld id="{CB5A24D9-2F34-494C-9D8F-7970635CEE52}" type="slidenum">
              <a:rPr lang="en-US" altLang="zh-CN"/>
              <a:pPr/>
              <a:t>171</a:t>
            </a:fld>
            <a:endParaRPr lang="en-US" altLang="zh-CN"/>
          </a:p>
        </p:txBody>
      </p:sp>
      <p:sp>
        <p:nvSpPr>
          <p:cNvPr id="892930" name="Rectangle 2">
            <a:extLst>
              <a:ext uri="{FF2B5EF4-FFF2-40B4-BE49-F238E27FC236}">
                <a16:creationId xmlns:a16="http://schemas.microsoft.com/office/drawing/2014/main" id="{028F7509-41F5-4982-8024-DF3D310A8416}"/>
              </a:ext>
            </a:extLst>
          </p:cNvPr>
          <p:cNvSpPr>
            <a:spLocks noChangeArrowheads="1"/>
          </p:cNvSpPr>
          <p:nvPr/>
        </p:nvSpPr>
        <p:spPr bwMode="auto">
          <a:xfrm>
            <a:off x="611188" y="1465263"/>
            <a:ext cx="8040687" cy="2233612"/>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dirty="0"/>
              <a:t>利用光线在取向高分子材料中传播时产生的双折射现象来测定取向度。</a:t>
            </a:r>
            <a:r>
              <a:rPr lang="en-US" altLang="zh-CN" sz="2400" dirty="0"/>
              <a:t>n</a:t>
            </a:r>
            <a:r>
              <a:rPr lang="en-US" altLang="zh-CN" sz="2400" baseline="-25000" dirty="0"/>
              <a:t>∥</a:t>
            </a:r>
            <a:r>
              <a:rPr lang="zh-CN" altLang="en-US" sz="2400" dirty="0"/>
              <a:t>和</a:t>
            </a:r>
            <a:r>
              <a:rPr lang="en-US" altLang="zh-CN" sz="2400" dirty="0"/>
              <a:t>n</a:t>
            </a:r>
            <a:r>
              <a:rPr lang="en-US" altLang="zh-CN" sz="2400" baseline="-25000" dirty="0"/>
              <a:t>⊥</a:t>
            </a:r>
            <a:r>
              <a:rPr lang="zh-CN" altLang="en-US" sz="2400" dirty="0"/>
              <a:t>分别为部分取向时，平行和垂直于取向方向的折射率。双折射率</a:t>
            </a:r>
            <a:r>
              <a:rPr lang="en-US" altLang="zh-CN" sz="2400" dirty="0" err="1"/>
              <a:t>Δn</a:t>
            </a:r>
            <a:r>
              <a:rPr lang="zh-CN" altLang="en-US" sz="2400" dirty="0"/>
              <a:t>（二个相互垂直方向折光指数的差值</a:t>
            </a:r>
            <a:r>
              <a:rPr lang="en-US" altLang="zh-CN" sz="2400" dirty="0" err="1"/>
              <a:t>Δn</a:t>
            </a:r>
            <a:r>
              <a:rPr lang="en-US" altLang="zh-CN" sz="2400" dirty="0"/>
              <a:t>= n</a:t>
            </a:r>
            <a:r>
              <a:rPr lang="en-US" altLang="zh-CN" sz="2400" baseline="-25000" dirty="0"/>
              <a:t>∥</a:t>
            </a:r>
            <a:r>
              <a:rPr lang="en-US" altLang="zh-CN" sz="2400" dirty="0"/>
              <a:t>-n</a:t>
            </a:r>
            <a:r>
              <a:rPr lang="en-US" altLang="zh-CN" sz="2400" baseline="-25000" dirty="0"/>
              <a:t>⊥</a:t>
            </a:r>
            <a:r>
              <a:rPr lang="zh-CN" altLang="en-US" sz="2400" dirty="0"/>
              <a:t>） ，可表征该材料的取向度。</a:t>
            </a:r>
            <a:r>
              <a:rPr kumimoji="0" lang="zh-CN" altLang="en-US" sz="2400" dirty="0"/>
              <a:t>对于同一种材料，折光指数差别越大，则取向越好</a:t>
            </a:r>
          </a:p>
        </p:txBody>
      </p:sp>
      <p:sp>
        <p:nvSpPr>
          <p:cNvPr id="892931" name="Rectangle 3">
            <a:extLst>
              <a:ext uri="{FF2B5EF4-FFF2-40B4-BE49-F238E27FC236}">
                <a16:creationId xmlns:a16="http://schemas.microsoft.com/office/drawing/2014/main" id="{C25637CD-98A9-4594-AA57-0BD92D178A1F}"/>
              </a:ext>
            </a:extLst>
          </p:cNvPr>
          <p:cNvSpPr>
            <a:spLocks noChangeArrowheads="1"/>
          </p:cNvSpPr>
          <p:nvPr/>
        </p:nvSpPr>
        <p:spPr bwMode="auto">
          <a:xfrm>
            <a:off x="971550" y="5266847"/>
            <a:ext cx="7742237" cy="908839"/>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en-US" altLang="zh-CN" sz="2400" b="0" dirty="0"/>
              <a:t>    </a:t>
            </a:r>
            <a:r>
              <a:rPr lang="zh-CN" altLang="en-US" sz="2400" dirty="0"/>
              <a:t>和 </a:t>
            </a:r>
            <a:r>
              <a:rPr lang="zh-CN" altLang="en-US" sz="2400" b="0" dirty="0"/>
              <a:t>    </a:t>
            </a:r>
            <a:r>
              <a:rPr lang="zh-CN" altLang="en-US" sz="2400" dirty="0"/>
              <a:t>分别为完全取向时平行于和垂直于取向方向的折射率；</a:t>
            </a:r>
            <a:r>
              <a:rPr lang="en-US" altLang="zh-CN" sz="2400" dirty="0" err="1">
                <a:sym typeface="Symbol" panose="05050102010706020507" pitchFamily="18" charset="2"/>
              </a:rPr>
              <a:t>ρ</a:t>
            </a:r>
            <a:r>
              <a:rPr lang="en-US" altLang="zh-CN" sz="2400" baseline="-25000" dirty="0" err="1">
                <a:sym typeface="Symbol" panose="05050102010706020507" pitchFamily="18" charset="2"/>
              </a:rPr>
              <a:t>C</a:t>
            </a:r>
            <a:r>
              <a:rPr lang="en-US" altLang="zh-CN" sz="2400" baseline="-25000" dirty="0">
                <a:sym typeface="Symbol" panose="05050102010706020507" pitchFamily="18" charset="2"/>
              </a:rPr>
              <a:t> </a:t>
            </a:r>
            <a:r>
              <a:rPr lang="zh-CN" altLang="en-US" sz="2400" dirty="0">
                <a:sym typeface="Symbol" panose="05050102010706020507" pitchFamily="18" charset="2"/>
              </a:rPr>
              <a:t>和</a:t>
            </a:r>
            <a:r>
              <a:rPr lang="en-US" altLang="zh-CN" sz="2400" dirty="0">
                <a:sym typeface="Symbol" panose="05050102010706020507" pitchFamily="18" charset="2"/>
              </a:rPr>
              <a:t>ρ</a:t>
            </a:r>
            <a:r>
              <a:rPr lang="zh-CN" altLang="en-US" sz="2400" dirty="0">
                <a:sym typeface="Symbol" panose="05050102010706020507" pitchFamily="18" charset="2"/>
              </a:rPr>
              <a:t>分别为晶态和实际试样的密度</a:t>
            </a:r>
          </a:p>
        </p:txBody>
      </p:sp>
      <p:pic>
        <p:nvPicPr>
          <p:cNvPr id="892932" name="Picture 4" descr="图片2">
            <a:extLst>
              <a:ext uri="{FF2B5EF4-FFF2-40B4-BE49-F238E27FC236}">
                <a16:creationId xmlns:a16="http://schemas.microsoft.com/office/drawing/2014/main" id="{6DD2A60F-1C25-4117-81BE-60E1BBA1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3933825"/>
            <a:ext cx="2819400" cy="1123950"/>
          </a:xfrm>
          <a:prstGeom prst="rect">
            <a:avLst/>
          </a:prstGeom>
          <a:solidFill>
            <a:srgbClr val="CCFFFF"/>
          </a:solidFill>
          <a:ln w="38100">
            <a:solidFill>
              <a:srgbClr val="FF0000"/>
            </a:solidFill>
            <a:miter lim="800000"/>
            <a:headEnd/>
            <a:tailEnd/>
          </a:ln>
        </p:spPr>
      </p:pic>
      <p:pic>
        <p:nvPicPr>
          <p:cNvPr id="892933" name="Picture 5" descr="图片1">
            <a:extLst>
              <a:ext uri="{FF2B5EF4-FFF2-40B4-BE49-F238E27FC236}">
                <a16:creationId xmlns:a16="http://schemas.microsoft.com/office/drawing/2014/main" id="{52FE76C8-BE11-458A-87A4-190C0C35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229225"/>
            <a:ext cx="1008162" cy="466725"/>
          </a:xfrm>
          <a:prstGeom prst="rect">
            <a:avLst/>
          </a:prstGeom>
          <a:noFill/>
          <a:extLst>
            <a:ext uri="{909E8E84-426E-40DD-AFC4-6F175D3DCCD1}">
              <a14:hiddenFill xmlns:a14="http://schemas.microsoft.com/office/drawing/2010/main">
                <a:solidFill>
                  <a:srgbClr val="FFFFFF"/>
                </a:solidFill>
              </a14:hiddenFill>
            </a:ext>
          </a:extLst>
        </p:spPr>
      </p:pic>
      <p:pic>
        <p:nvPicPr>
          <p:cNvPr id="892934" name="Picture 6" descr="图片1">
            <a:extLst>
              <a:ext uri="{FF2B5EF4-FFF2-40B4-BE49-F238E27FC236}">
                <a16:creationId xmlns:a16="http://schemas.microsoft.com/office/drawing/2014/main" id="{C308BE45-9194-4A63-B777-C2057CA02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5199856"/>
            <a:ext cx="647700" cy="533400"/>
          </a:xfrm>
          <a:prstGeom prst="rect">
            <a:avLst/>
          </a:prstGeom>
          <a:noFill/>
          <a:extLst>
            <a:ext uri="{909E8E84-426E-40DD-AFC4-6F175D3DCCD1}">
              <a14:hiddenFill xmlns:a14="http://schemas.microsoft.com/office/drawing/2010/main">
                <a:solidFill>
                  <a:srgbClr val="FFFFFF"/>
                </a:solidFill>
              </a14:hiddenFill>
            </a:ext>
          </a:extLst>
        </p:spPr>
      </p:pic>
      <p:sp>
        <p:nvSpPr>
          <p:cNvPr id="892935" name="Rectangle 7">
            <a:extLst>
              <a:ext uri="{FF2B5EF4-FFF2-40B4-BE49-F238E27FC236}">
                <a16:creationId xmlns:a16="http://schemas.microsoft.com/office/drawing/2014/main" id="{3A06EDA8-329D-47A0-9320-EB96D7E4E91F}"/>
              </a:ext>
            </a:extLst>
          </p:cNvPr>
          <p:cNvSpPr>
            <a:spLocks noChangeArrowheads="1"/>
          </p:cNvSpPr>
          <p:nvPr/>
        </p:nvSpPr>
        <p:spPr bwMode="auto">
          <a:xfrm>
            <a:off x="684213" y="784225"/>
            <a:ext cx="28368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0000"/>
                </a:solidFill>
              </a:rPr>
              <a:t>（</a:t>
            </a:r>
            <a:r>
              <a:rPr kumimoji="0" lang="en-US" altLang="zh-CN" sz="3200">
                <a:solidFill>
                  <a:srgbClr val="FF0000"/>
                </a:solidFill>
              </a:rPr>
              <a:t>1</a:t>
            </a:r>
            <a:r>
              <a:rPr kumimoji="0" lang="zh-CN" altLang="en-US" sz="3200">
                <a:solidFill>
                  <a:srgbClr val="FF0000"/>
                </a:solidFill>
              </a:rPr>
              <a:t>）双折射法</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a:extLst>
              <a:ext uri="{FF2B5EF4-FFF2-40B4-BE49-F238E27FC236}">
                <a16:creationId xmlns:a16="http://schemas.microsoft.com/office/drawing/2014/main" id="{00E8A3BA-59E5-4713-8611-DD9FF36975F2}"/>
              </a:ext>
            </a:extLst>
          </p:cNvPr>
          <p:cNvSpPr>
            <a:spLocks noGrp="1"/>
          </p:cNvSpPr>
          <p:nvPr>
            <p:ph type="sldNum" sz="quarter" idx="12"/>
          </p:nvPr>
        </p:nvSpPr>
        <p:spPr/>
        <p:txBody>
          <a:bodyPr/>
          <a:lstStyle/>
          <a:p>
            <a:fld id="{02CA550F-92E2-4C86-8562-FAB2EACCD68F}" type="slidenum">
              <a:rPr lang="en-US" altLang="zh-CN"/>
              <a:pPr/>
              <a:t>172</a:t>
            </a:fld>
            <a:endParaRPr lang="en-US" altLang="zh-CN"/>
          </a:p>
        </p:txBody>
      </p:sp>
      <p:sp>
        <p:nvSpPr>
          <p:cNvPr id="893954" name="Text Box 2">
            <a:extLst>
              <a:ext uri="{FF2B5EF4-FFF2-40B4-BE49-F238E27FC236}">
                <a16:creationId xmlns:a16="http://schemas.microsoft.com/office/drawing/2014/main" id="{95EAA5E4-A7D1-4D77-B701-EA476A1FA8BE}"/>
              </a:ext>
            </a:extLst>
          </p:cNvPr>
          <p:cNvSpPr txBox="1">
            <a:spLocks noChangeArrowheads="1"/>
          </p:cNvSpPr>
          <p:nvPr/>
        </p:nvSpPr>
        <p:spPr bwMode="auto">
          <a:xfrm>
            <a:off x="539750" y="1484313"/>
            <a:ext cx="8208963" cy="18129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FF0000"/>
                </a:solidFill>
              </a:rPr>
              <a:t>声速沿分子链的传播速度</a:t>
            </a:r>
            <a:r>
              <a:rPr kumimoji="0" lang="en-US" altLang="zh-CN" sz="2400">
                <a:solidFill>
                  <a:srgbClr val="FF0000"/>
                </a:solidFill>
              </a:rPr>
              <a:t>&gt;&gt;</a:t>
            </a:r>
            <a:r>
              <a:rPr kumimoji="0" lang="zh-CN" altLang="en-US" sz="2400">
                <a:solidFill>
                  <a:srgbClr val="FF0000"/>
                </a:solidFill>
              </a:rPr>
              <a:t>链间的传播速度</a:t>
            </a:r>
            <a:r>
              <a:rPr kumimoji="0" lang="en-US" altLang="zh-CN" sz="2400"/>
              <a:t>:</a:t>
            </a:r>
            <a:r>
              <a:rPr kumimoji="0" lang="zh-CN" altLang="en-US" sz="2400"/>
              <a:t>声速是物质的弹性波，是靠原子和分子的振动而传播的。声波是在分子链方向通过分子内键接原子的振动而传播，它的传播速度要较垂直方向上靠范德华力结合的分子间的传播速度来得快 。</a:t>
            </a:r>
          </a:p>
        </p:txBody>
      </p:sp>
      <p:sp>
        <p:nvSpPr>
          <p:cNvPr id="893956" name="Rectangle 4">
            <a:extLst>
              <a:ext uri="{FF2B5EF4-FFF2-40B4-BE49-F238E27FC236}">
                <a16:creationId xmlns:a16="http://schemas.microsoft.com/office/drawing/2014/main" id="{FCB97BEC-4FA5-46C1-91D2-0E81E456BCC1}"/>
              </a:ext>
            </a:extLst>
          </p:cNvPr>
          <p:cNvSpPr>
            <a:spLocks noChangeArrowheads="1"/>
          </p:cNvSpPr>
          <p:nvPr/>
        </p:nvSpPr>
        <p:spPr bwMode="auto">
          <a:xfrm>
            <a:off x="611188" y="549275"/>
            <a:ext cx="2708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0000"/>
                </a:solidFill>
              </a:rPr>
              <a:t>（</a:t>
            </a:r>
            <a:r>
              <a:rPr kumimoji="0" lang="en-US" altLang="zh-CN" sz="3600">
                <a:solidFill>
                  <a:srgbClr val="FF0000"/>
                </a:solidFill>
              </a:rPr>
              <a:t>2</a:t>
            </a:r>
            <a:r>
              <a:rPr kumimoji="0" lang="zh-CN" altLang="en-US" sz="3600">
                <a:solidFill>
                  <a:srgbClr val="FF0000"/>
                </a:solidFill>
              </a:rPr>
              <a:t>）声速法</a:t>
            </a:r>
          </a:p>
        </p:txBody>
      </p:sp>
      <p:sp>
        <p:nvSpPr>
          <p:cNvPr id="893957" name="Rectangle 5">
            <a:extLst>
              <a:ext uri="{FF2B5EF4-FFF2-40B4-BE49-F238E27FC236}">
                <a16:creationId xmlns:a16="http://schemas.microsoft.com/office/drawing/2014/main" id="{A6B39142-3CAE-4A07-B347-47E5355E8B38}"/>
              </a:ext>
            </a:extLst>
          </p:cNvPr>
          <p:cNvSpPr>
            <a:spLocks noChangeArrowheads="1"/>
          </p:cNvSpPr>
          <p:nvPr/>
        </p:nvSpPr>
        <p:spPr bwMode="blackWhite">
          <a:xfrm>
            <a:off x="4787900" y="3860800"/>
            <a:ext cx="3311525" cy="971550"/>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en-US" altLang="zh-CN" sz="2400">
                <a:solidFill>
                  <a:srgbClr val="000099"/>
                </a:solidFill>
              </a:rPr>
              <a:t>Cu:</a:t>
            </a:r>
            <a:r>
              <a:rPr kumimoji="0" lang="zh-CN" altLang="zh-CN" sz="2400"/>
              <a:t>声波在完全未取向聚合物中的传播速度</a:t>
            </a:r>
          </a:p>
        </p:txBody>
      </p:sp>
      <p:sp>
        <p:nvSpPr>
          <p:cNvPr id="893958" name="Rectangle 6">
            <a:extLst>
              <a:ext uri="{FF2B5EF4-FFF2-40B4-BE49-F238E27FC236}">
                <a16:creationId xmlns:a16="http://schemas.microsoft.com/office/drawing/2014/main" id="{13FFAB90-7D1E-490C-9602-E0160331A73E}"/>
              </a:ext>
            </a:extLst>
          </p:cNvPr>
          <p:cNvSpPr>
            <a:spLocks noChangeArrowheads="1"/>
          </p:cNvSpPr>
          <p:nvPr/>
        </p:nvSpPr>
        <p:spPr bwMode="blackWhite">
          <a:xfrm>
            <a:off x="4859338" y="5084763"/>
            <a:ext cx="3168650" cy="971550"/>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en-US" altLang="zh-CN" sz="2400">
                <a:solidFill>
                  <a:srgbClr val="000099"/>
                </a:solidFill>
              </a:rPr>
              <a:t>C:</a:t>
            </a:r>
            <a:r>
              <a:rPr kumimoji="0" lang="zh-CN" altLang="en-US" sz="2400"/>
              <a:t>待测聚合物取向方向上的传播速度</a:t>
            </a:r>
          </a:p>
        </p:txBody>
      </p:sp>
      <mc:AlternateContent xmlns:mc="http://schemas.openxmlformats.org/markup-compatibility/2006">
        <mc:Choice xmlns:a14="http://schemas.microsoft.com/office/drawing/2010/main" Requires="a14">
          <p:sp>
            <p:nvSpPr>
              <p:cNvPr id="893955" name="Object 3">
                <a:extLst>
                  <a:ext uri="{FF2B5EF4-FFF2-40B4-BE49-F238E27FC236}">
                    <a16:creationId xmlns:a16="http://schemas.microsoft.com/office/drawing/2014/main" id="{951218A3-3F05-4944-91F5-6D383F330AAA}"/>
                  </a:ext>
                </a:extLst>
              </p:cNvPr>
              <p:cNvSpPr txBox="1"/>
              <p:nvPr/>
            </p:nvSpPr>
            <p:spPr bwMode="auto">
              <a:xfrm>
                <a:off x="900113" y="3849688"/>
                <a:ext cx="3455987" cy="2135187"/>
              </a:xfrm>
              <a:prstGeom prst="rect">
                <a:avLst/>
              </a:prstGeom>
              <a:noFill/>
              <a:ln w="38100">
                <a:solidFill>
                  <a:srgbClr val="0000FF"/>
                </a:solidFill>
                <a:miter lim="800000"/>
                <a:headEnd/>
                <a:tailEnd/>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rPr>
                        <m:t>𝐹</m:t>
                      </m:r>
                      <m:r>
                        <a:rPr lang="zh-CN" altLang="en-US" sz="2800" i="1" smtClean="0">
                          <a:solidFill>
                            <a:srgbClr val="000000"/>
                          </a:solidFill>
                          <a:latin typeface="Cambria Math" panose="02040503050406030204" pitchFamily="18" charset="0"/>
                        </a:rPr>
                        <m:t>=1−(</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𝐶</m:t>
                              </m:r>
                            </m:e>
                            <m:sub>
                              <m:r>
                                <a:rPr lang="zh-CN" altLang="en-US" sz="2800" i="1">
                                  <a:solidFill>
                                    <a:srgbClr val="000000"/>
                                  </a:solidFill>
                                  <a:latin typeface="Cambria Math" panose="02040503050406030204" pitchFamily="18" charset="0"/>
                                </a:rPr>
                                <m:t>𝑈</m:t>
                              </m:r>
                            </m:sub>
                          </m:sSub>
                        </m:num>
                        <m:den>
                          <m:r>
                            <a:rPr lang="zh-CN" altLang="en-US" sz="2800" i="1">
                              <a:solidFill>
                                <a:srgbClr val="000000"/>
                              </a:solidFill>
                              <a:latin typeface="Cambria Math" panose="02040503050406030204" pitchFamily="18" charset="0"/>
                            </a:rPr>
                            <m:t>𝐶</m:t>
                          </m:r>
                        </m:den>
                      </m:f>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2</m:t>
                          </m:r>
                        </m:sup>
                      </m:sSup>
                    </m:oMath>
                    <m:oMath xmlns:m="http://schemas.openxmlformats.org/officeDocument/2006/math">
                      <m:bar>
                        <m:barPr>
                          <m:pos m:val="top"/>
                          <m:ctrlPr>
                            <a:rPr lang="zh-CN" altLang="en-US" sz="2800" i="1">
                              <a:solidFill>
                                <a:srgbClr val="000000"/>
                              </a:solidFill>
                              <a:latin typeface="Cambria Math" panose="02040503050406030204" pitchFamily="18" charset="0"/>
                            </a:rPr>
                          </m:ctrlPr>
                        </m:barPr>
                        <m:e>
                          <m:func>
                            <m:funcPr>
                              <m:ctrlPr>
                                <a:rPr lang="zh-CN" altLang="en-US" sz="2800" i="1">
                                  <a:solidFill>
                                    <a:srgbClr val="000000"/>
                                  </a:solidFill>
                                  <a:latin typeface="Cambria Math" panose="02040503050406030204" pitchFamily="18" charset="0"/>
                                </a:rPr>
                              </m:ctrlPr>
                            </m:funcPr>
                            <m:fName>
                              <m:sSup>
                                <m:sSupPr>
                                  <m:ctrlPr>
                                    <a:rPr lang="zh-CN" altLang="en-US" sz="2800" i="1">
                                      <a:solidFill>
                                        <a:srgbClr val="000000"/>
                                      </a:solidFill>
                                      <a:latin typeface="Cambria Math" panose="02040503050406030204" pitchFamily="18" charset="0"/>
                                    </a:rPr>
                                  </m:ctrlPr>
                                </m:sSupPr>
                                <m:e>
                                  <m:r>
                                    <m:rPr>
                                      <m:sty m:val="p"/>
                                    </m:rPr>
                                    <a:rPr lang="zh-CN" altLang="en-US" sz="2800" i="0">
                                      <a:solidFill>
                                        <a:srgbClr val="000000"/>
                                      </a:solidFill>
                                      <a:latin typeface="Cambria Math" panose="02040503050406030204" pitchFamily="18" charset="0"/>
                                    </a:rPr>
                                    <m:t>cos</m:t>
                                  </m:r>
                                </m:e>
                                <m:sup>
                                  <m:r>
                                    <a:rPr lang="zh-CN" altLang="en-US" sz="2800" i="1">
                                      <a:solidFill>
                                        <a:srgbClr val="000000"/>
                                      </a:solidFill>
                                      <a:latin typeface="Cambria Math" panose="02040503050406030204" pitchFamily="18" charset="0"/>
                                    </a:rPr>
                                    <m:t>2</m:t>
                                  </m:r>
                                </m:sup>
                              </m:sSup>
                            </m:fName>
                            <m:e>
                              <m:r>
                                <a:rPr lang="zh-CN" altLang="en-US" sz="2800" i="1">
                                  <a:solidFill>
                                    <a:srgbClr val="000000"/>
                                  </a:solidFill>
                                  <a:latin typeface="Cambria Math" panose="02040503050406030204" pitchFamily="18" charset="0"/>
                                </a:rPr>
                                <m:t>𝜃</m:t>
                              </m:r>
                            </m:e>
                          </m:func>
                        </m:e>
                      </m:bar>
                      <m:r>
                        <a:rPr lang="zh-CN" altLang="en-US" sz="2800" i="1">
                          <a:solidFill>
                            <a:srgbClr val="000000"/>
                          </a:solidFill>
                          <a:latin typeface="Cambria Math" panose="02040503050406030204" pitchFamily="18" charset="0"/>
                        </a:rPr>
                        <m:t>=1−</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2</m:t>
                          </m:r>
                        </m:num>
                        <m:den>
                          <m:r>
                            <a:rPr lang="zh-CN" altLang="en-US" sz="2800" i="1">
                              <a:solidFill>
                                <a:srgbClr val="000000"/>
                              </a:solidFill>
                              <a:latin typeface="Cambria Math" panose="02040503050406030204" pitchFamily="18" charset="0"/>
                            </a:rPr>
                            <m:t>3</m:t>
                          </m:r>
                        </m:den>
                      </m:f>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𝐶</m:t>
                              </m:r>
                            </m:e>
                            <m:sub>
                              <m:r>
                                <a:rPr lang="en-US" altLang="zh-CN" sz="2800" b="0" i="1" smtClean="0">
                                  <a:solidFill>
                                    <a:srgbClr val="000000"/>
                                  </a:solidFill>
                                  <a:latin typeface="Cambria Math" panose="02040503050406030204" pitchFamily="18" charset="0"/>
                                </a:rPr>
                                <m:t>𝑈</m:t>
                              </m:r>
                            </m:sub>
                          </m:sSub>
                        </m:num>
                        <m:den>
                          <m:r>
                            <a:rPr lang="zh-CN" altLang="en-US" sz="2800" i="1">
                              <a:solidFill>
                                <a:srgbClr val="000000"/>
                              </a:solidFill>
                              <a:latin typeface="Cambria Math" panose="02040503050406030204" pitchFamily="18" charset="0"/>
                            </a:rPr>
                            <m:t>𝐶</m:t>
                          </m:r>
                        </m:den>
                      </m:f>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m:t>
                          </m:r>
                        </m:e>
                        <m:sup>
                          <m:r>
                            <a:rPr lang="zh-CN" altLang="en-US" sz="2800" i="1">
                              <a:solidFill>
                                <a:srgbClr val="000000"/>
                              </a:solidFill>
                              <a:latin typeface="Cambria Math" panose="02040503050406030204" pitchFamily="18" charset="0"/>
                            </a:rPr>
                            <m:t>2</m:t>
                          </m:r>
                        </m:sup>
                      </m:sSup>
                    </m:oMath>
                  </m:oMathPara>
                </a14:m>
                <a:endParaRPr lang="zh-CN" altLang="en-US" sz="2800" dirty="0"/>
              </a:p>
            </p:txBody>
          </p:sp>
        </mc:Choice>
        <mc:Fallback>
          <p:sp>
            <p:nvSpPr>
              <p:cNvPr id="893955" name="Object 3">
                <a:extLst>
                  <a:ext uri="{FF2B5EF4-FFF2-40B4-BE49-F238E27FC236}">
                    <a16:creationId xmlns:a16="http://schemas.microsoft.com/office/drawing/2014/main" id="{951218A3-3F05-4944-91F5-6D383F330AAA}"/>
                  </a:ext>
                </a:extLst>
              </p:cNvPr>
              <p:cNvSpPr txBox="1">
                <a:spLocks noRot="1" noChangeAspect="1" noMove="1" noResize="1" noEditPoints="1" noAdjustHandles="1" noChangeArrowheads="1" noChangeShapeType="1" noTextEdit="1"/>
              </p:cNvSpPr>
              <p:nvPr/>
            </p:nvSpPr>
            <p:spPr bwMode="auto">
              <a:xfrm>
                <a:off x="900113" y="3849688"/>
                <a:ext cx="3455987" cy="2135187"/>
              </a:xfrm>
              <a:prstGeom prst="rect">
                <a:avLst/>
              </a:prstGeom>
              <a:blipFill>
                <a:blip r:embed="rId2"/>
                <a:stretch>
                  <a:fillRect/>
                </a:stretch>
              </a:blipFill>
              <a:ln w="38100">
                <a:solidFill>
                  <a:srgbClr val="0000FF"/>
                </a:solidFill>
                <a:miter lim="800000"/>
                <a:headEnd/>
                <a:tailEnd/>
              </a:ln>
              <a:effectLst/>
            </p:spPr>
            <p:txBody>
              <a:bodyPr/>
              <a:lstStyle/>
              <a:p>
                <a:r>
                  <a:rPr lang="zh-CN" altLang="en-US">
                    <a:noFill/>
                  </a:rPr>
                  <a:t> </a:t>
                </a:r>
              </a:p>
            </p:txBody>
          </p:sp>
        </mc:Fallback>
      </mc:AlternateContent>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5E3C243D-AF6F-4FE3-A5AE-3CB7712829F1}"/>
              </a:ext>
            </a:extLst>
          </p:cNvPr>
          <p:cNvSpPr>
            <a:spLocks noGrp="1"/>
          </p:cNvSpPr>
          <p:nvPr>
            <p:ph type="sldNum" sz="quarter" idx="12"/>
          </p:nvPr>
        </p:nvSpPr>
        <p:spPr/>
        <p:txBody>
          <a:bodyPr/>
          <a:lstStyle/>
          <a:p>
            <a:fld id="{544F9A98-2CCA-4338-BA94-ED957A6E98CB}" type="slidenum">
              <a:rPr lang="en-US" altLang="zh-CN"/>
              <a:pPr/>
              <a:t>173</a:t>
            </a:fld>
            <a:endParaRPr lang="en-US" altLang="zh-CN"/>
          </a:p>
        </p:txBody>
      </p:sp>
      <p:sp>
        <p:nvSpPr>
          <p:cNvPr id="894978" name="Text Box 2">
            <a:extLst>
              <a:ext uri="{FF2B5EF4-FFF2-40B4-BE49-F238E27FC236}">
                <a16:creationId xmlns:a16="http://schemas.microsoft.com/office/drawing/2014/main" id="{B79905BB-EDBC-4441-85B5-1A4F233F8EA4}"/>
              </a:ext>
            </a:extLst>
          </p:cNvPr>
          <p:cNvSpPr txBox="1">
            <a:spLocks noChangeArrowheads="1"/>
          </p:cNvSpPr>
          <p:nvPr/>
        </p:nvSpPr>
        <p:spPr bwMode="auto">
          <a:xfrm>
            <a:off x="611188" y="1484313"/>
            <a:ext cx="4681537" cy="19589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400"/>
              <a:t>拉伸取向过程中</a:t>
            </a:r>
            <a:r>
              <a:rPr kumimoji="0" lang="en-US" altLang="zh-CN" sz="2400"/>
              <a:t>, </a:t>
            </a:r>
            <a:r>
              <a:rPr kumimoji="0" lang="zh-CN" altLang="en-US" sz="2400"/>
              <a:t>随取向度的增加</a:t>
            </a:r>
            <a:r>
              <a:rPr kumimoji="0" lang="en-US" altLang="zh-CN" sz="2400"/>
              <a:t>, </a:t>
            </a:r>
            <a:r>
              <a:rPr kumimoji="0" lang="zh-CN" altLang="en-US" sz="2400"/>
              <a:t>环形衍射变成圆弧并逐渐缩短</a:t>
            </a:r>
            <a:r>
              <a:rPr kumimoji="0" lang="en-US" altLang="zh-CN" sz="2400"/>
              <a:t>, </a:t>
            </a:r>
            <a:r>
              <a:rPr kumimoji="0" lang="zh-CN" altLang="en-US" sz="2400"/>
              <a:t>最后成为衍射点。以圆弧长度的倒数作为微晶取向度的量度</a:t>
            </a:r>
          </a:p>
        </p:txBody>
      </p:sp>
      <p:sp>
        <p:nvSpPr>
          <p:cNvPr id="894979" name="Rectangle 3">
            <a:extLst>
              <a:ext uri="{FF2B5EF4-FFF2-40B4-BE49-F238E27FC236}">
                <a16:creationId xmlns:a16="http://schemas.microsoft.com/office/drawing/2014/main" id="{FDB0D611-5495-4C1D-AE5A-64CF450F7190}"/>
              </a:ext>
            </a:extLst>
          </p:cNvPr>
          <p:cNvSpPr>
            <a:spLocks noChangeArrowheads="1"/>
          </p:cNvSpPr>
          <p:nvPr/>
        </p:nvSpPr>
        <p:spPr bwMode="auto">
          <a:xfrm>
            <a:off x="611188" y="601663"/>
            <a:ext cx="42656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0000"/>
                </a:solidFill>
              </a:rPr>
              <a:t>（</a:t>
            </a:r>
            <a:r>
              <a:rPr kumimoji="0" lang="en-US" altLang="zh-CN" sz="3200">
                <a:solidFill>
                  <a:srgbClr val="FF0000"/>
                </a:solidFill>
              </a:rPr>
              <a:t>3</a:t>
            </a:r>
            <a:r>
              <a:rPr kumimoji="0" lang="zh-CN" altLang="en-US" sz="3200">
                <a:solidFill>
                  <a:srgbClr val="FF0000"/>
                </a:solidFill>
              </a:rPr>
              <a:t>）广角</a:t>
            </a:r>
            <a:r>
              <a:rPr kumimoji="0" lang="en-US" altLang="zh-CN" sz="3200">
                <a:solidFill>
                  <a:srgbClr val="FF0000"/>
                </a:solidFill>
              </a:rPr>
              <a:t>x</a:t>
            </a:r>
            <a:r>
              <a:rPr kumimoji="0" lang="zh-CN" altLang="en-US" sz="3200">
                <a:solidFill>
                  <a:srgbClr val="FF0000"/>
                </a:solidFill>
              </a:rPr>
              <a:t>射线衍射法</a:t>
            </a:r>
          </a:p>
        </p:txBody>
      </p:sp>
      <p:pic>
        <p:nvPicPr>
          <p:cNvPr id="894980" name="Picture 4">
            <a:extLst>
              <a:ext uri="{FF2B5EF4-FFF2-40B4-BE49-F238E27FC236}">
                <a16:creationId xmlns:a16="http://schemas.microsoft.com/office/drawing/2014/main" id="{875B5692-AE2E-45CB-8A32-1D8962C88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5795963" y="260350"/>
            <a:ext cx="292100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4981" name="Picture 5">
            <a:extLst>
              <a:ext uri="{FF2B5EF4-FFF2-40B4-BE49-F238E27FC236}">
                <a16:creationId xmlns:a16="http://schemas.microsoft.com/office/drawing/2014/main" id="{282DFB4E-8B62-42A8-8BD1-39E37448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White">
          <a:xfrm>
            <a:off x="5508625" y="3481388"/>
            <a:ext cx="36353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4982" name="Picture 6">
            <a:extLst>
              <a:ext uri="{FF2B5EF4-FFF2-40B4-BE49-F238E27FC236}">
                <a16:creationId xmlns:a16="http://schemas.microsoft.com/office/drawing/2014/main" id="{E3887D64-75A8-4A97-9B23-0E8735F09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White">
          <a:xfrm>
            <a:off x="468313" y="3933825"/>
            <a:ext cx="2160587"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4983" name="Picture 7">
            <a:extLst>
              <a:ext uri="{FF2B5EF4-FFF2-40B4-BE49-F238E27FC236}">
                <a16:creationId xmlns:a16="http://schemas.microsoft.com/office/drawing/2014/main" id="{2311D8F1-DA36-4BC8-BA54-99C0C6443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3203575" y="3716338"/>
            <a:ext cx="1897063"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4984" name="Rectangle 8">
            <a:extLst>
              <a:ext uri="{FF2B5EF4-FFF2-40B4-BE49-F238E27FC236}">
                <a16:creationId xmlns:a16="http://schemas.microsoft.com/office/drawing/2014/main" id="{CD95BBF9-3155-4729-912C-BAFCCE6DF9A8}"/>
              </a:ext>
            </a:extLst>
          </p:cNvPr>
          <p:cNvSpPr>
            <a:spLocks noChangeArrowheads="1"/>
          </p:cNvSpPr>
          <p:nvPr/>
        </p:nvSpPr>
        <p:spPr bwMode="blackWhite">
          <a:xfrm>
            <a:off x="539750" y="5949950"/>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未取向样品</a:t>
            </a:r>
          </a:p>
        </p:txBody>
      </p:sp>
      <p:sp>
        <p:nvSpPr>
          <p:cNvPr id="894985" name="Rectangle 9">
            <a:extLst>
              <a:ext uri="{FF2B5EF4-FFF2-40B4-BE49-F238E27FC236}">
                <a16:creationId xmlns:a16="http://schemas.microsoft.com/office/drawing/2014/main" id="{D100F8E7-FCA2-4700-96E0-B54940A51502}"/>
              </a:ext>
            </a:extLst>
          </p:cNvPr>
          <p:cNvSpPr>
            <a:spLocks noChangeArrowheads="1"/>
          </p:cNvSpPr>
          <p:nvPr/>
        </p:nvSpPr>
        <p:spPr bwMode="blackWhite">
          <a:xfrm>
            <a:off x="3348038" y="6021388"/>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取向样品</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a:extLst>
              <a:ext uri="{FF2B5EF4-FFF2-40B4-BE49-F238E27FC236}">
                <a16:creationId xmlns:a16="http://schemas.microsoft.com/office/drawing/2014/main" id="{4E7489EE-E39C-42D7-BBE3-214A05391052}"/>
              </a:ext>
            </a:extLst>
          </p:cNvPr>
          <p:cNvSpPr>
            <a:spLocks noGrp="1"/>
          </p:cNvSpPr>
          <p:nvPr>
            <p:ph type="sldNum" sz="quarter" idx="12"/>
          </p:nvPr>
        </p:nvSpPr>
        <p:spPr/>
        <p:txBody>
          <a:bodyPr/>
          <a:lstStyle/>
          <a:p>
            <a:fld id="{91274FE2-5121-4A24-9C23-CA9CCD308BE2}" type="slidenum">
              <a:rPr lang="en-US" altLang="zh-CN"/>
              <a:pPr/>
              <a:t>174</a:t>
            </a:fld>
            <a:endParaRPr lang="en-US" altLang="zh-CN"/>
          </a:p>
        </p:txBody>
      </p:sp>
      <p:sp>
        <p:nvSpPr>
          <p:cNvPr id="896002" name="Rectangle 2">
            <a:extLst>
              <a:ext uri="{FF2B5EF4-FFF2-40B4-BE49-F238E27FC236}">
                <a16:creationId xmlns:a16="http://schemas.microsoft.com/office/drawing/2014/main" id="{16982648-A24D-4BC8-9D0A-261B25B3B0CA}"/>
              </a:ext>
            </a:extLst>
          </p:cNvPr>
          <p:cNvSpPr>
            <a:spLocks noChangeArrowheads="1"/>
          </p:cNvSpPr>
          <p:nvPr/>
        </p:nvSpPr>
        <p:spPr bwMode="auto">
          <a:xfrm>
            <a:off x="611188" y="1411288"/>
            <a:ext cx="8040687" cy="18827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kumimoji="0" lang="zh-CN" altLang="en-US" sz="2400"/>
              <a:t>如果以不同方向的</a:t>
            </a:r>
            <a:r>
              <a:rPr kumimoji="0" lang="zh-CN" altLang="en-US" sz="2400">
                <a:solidFill>
                  <a:srgbClr val="FF0000"/>
                </a:solidFill>
              </a:rPr>
              <a:t>可见偏振光</a:t>
            </a:r>
            <a:r>
              <a:rPr kumimoji="0" lang="zh-CN" altLang="en-US" sz="2400"/>
              <a:t>射入某些晶体，如有机染料等，就会发现晶体对振动方向平行于晶轴和垂直于晶轴的偏振光有不同的吸收率，因此在不同方向上呈现不同的颜色，这种现象叫做二色性。</a:t>
            </a:r>
          </a:p>
        </p:txBody>
      </p:sp>
      <p:sp>
        <p:nvSpPr>
          <p:cNvPr id="896003" name="Rectangle 3">
            <a:extLst>
              <a:ext uri="{FF2B5EF4-FFF2-40B4-BE49-F238E27FC236}">
                <a16:creationId xmlns:a16="http://schemas.microsoft.com/office/drawing/2014/main" id="{8236CF92-A49F-4602-A2A8-799DA1CED72C}"/>
              </a:ext>
            </a:extLst>
          </p:cNvPr>
          <p:cNvSpPr>
            <a:spLocks noChangeArrowheads="1"/>
          </p:cNvSpPr>
          <p:nvPr/>
        </p:nvSpPr>
        <p:spPr bwMode="auto">
          <a:xfrm>
            <a:off x="684213" y="784225"/>
            <a:ext cx="52847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a:solidFill>
                  <a:srgbClr val="FF0000"/>
                </a:solidFill>
              </a:rPr>
              <a:t>（</a:t>
            </a:r>
            <a:r>
              <a:rPr kumimoji="0" lang="en-US" altLang="zh-CN" sz="3200">
                <a:solidFill>
                  <a:srgbClr val="FF0000"/>
                </a:solidFill>
              </a:rPr>
              <a:t>4</a:t>
            </a:r>
            <a:r>
              <a:rPr kumimoji="0" lang="zh-CN" altLang="en-US" sz="3200">
                <a:solidFill>
                  <a:srgbClr val="FF0000"/>
                </a:solidFill>
              </a:rPr>
              <a:t>）二色性法之染色二色性</a:t>
            </a:r>
          </a:p>
        </p:txBody>
      </p:sp>
      <p:sp>
        <p:nvSpPr>
          <p:cNvPr id="896004" name="Rectangle 4">
            <a:extLst>
              <a:ext uri="{FF2B5EF4-FFF2-40B4-BE49-F238E27FC236}">
                <a16:creationId xmlns:a16="http://schemas.microsoft.com/office/drawing/2014/main" id="{C2CC30C1-DA21-48BD-BDA1-F3B4B78B7997}"/>
              </a:ext>
            </a:extLst>
          </p:cNvPr>
          <p:cNvSpPr>
            <a:spLocks noChangeArrowheads="1"/>
          </p:cNvSpPr>
          <p:nvPr/>
        </p:nvSpPr>
        <p:spPr bwMode="auto">
          <a:xfrm>
            <a:off x="539750" y="3644900"/>
            <a:ext cx="8040688" cy="23209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kumimoji="0" lang="zh-CN" altLang="en-US" sz="2400"/>
              <a:t>一般聚合物对可见光并无特征吸收，所以在可见光下不显示二色性。但如果将取向的纤维样品用某些染料进行染色，由于染料分子可渗入纤维内部取向的无定形区，并以一定方向取向吸附，因此染色后的纤维在可见偏振光下也会呈现二色性，成为</a:t>
            </a:r>
            <a:r>
              <a:rPr kumimoji="0" lang="zh-CN" altLang="en-US" sz="2400">
                <a:solidFill>
                  <a:srgbClr val="FF0000"/>
                </a:solidFill>
              </a:rPr>
              <a:t>染色二色性</a:t>
            </a:r>
            <a:r>
              <a:rPr kumimoji="0" lang="zh-CN" altLang="en-US" sz="2400"/>
              <a:t>。</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a:extLst>
              <a:ext uri="{FF2B5EF4-FFF2-40B4-BE49-F238E27FC236}">
                <a16:creationId xmlns:a16="http://schemas.microsoft.com/office/drawing/2014/main" id="{27645628-3873-48FF-BBCB-5F8CC4E56FC2}"/>
              </a:ext>
            </a:extLst>
          </p:cNvPr>
          <p:cNvSpPr>
            <a:spLocks noGrp="1"/>
          </p:cNvSpPr>
          <p:nvPr>
            <p:ph type="sldNum" sz="quarter" idx="12"/>
          </p:nvPr>
        </p:nvSpPr>
        <p:spPr/>
        <p:txBody>
          <a:bodyPr/>
          <a:lstStyle/>
          <a:p>
            <a:fld id="{D8A323AE-7504-49DD-BA59-9417B61ED819}" type="slidenum">
              <a:rPr lang="en-US" altLang="zh-CN"/>
              <a:pPr/>
              <a:t>175</a:t>
            </a:fld>
            <a:endParaRPr lang="en-US" altLang="zh-CN"/>
          </a:p>
        </p:txBody>
      </p:sp>
      <p:sp>
        <p:nvSpPr>
          <p:cNvPr id="897026" name="Rectangle 2">
            <a:extLst>
              <a:ext uri="{FF2B5EF4-FFF2-40B4-BE49-F238E27FC236}">
                <a16:creationId xmlns:a16="http://schemas.microsoft.com/office/drawing/2014/main" id="{DDF949A4-E7D3-44B4-B475-E53A839B40DD}"/>
              </a:ext>
            </a:extLst>
          </p:cNvPr>
          <p:cNvSpPr>
            <a:spLocks noChangeArrowheads="1"/>
          </p:cNvSpPr>
          <p:nvPr/>
        </p:nvSpPr>
        <p:spPr bwMode="auto">
          <a:xfrm>
            <a:off x="611188" y="1576388"/>
            <a:ext cx="8040687" cy="15541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kumimoji="0" lang="zh-CN" altLang="en-US" sz="2400"/>
              <a:t>大分子链上的</a:t>
            </a:r>
            <a:r>
              <a:rPr kumimoji="0" lang="zh-CN" altLang="en-US" sz="2400">
                <a:solidFill>
                  <a:srgbClr val="FF0000"/>
                </a:solidFill>
              </a:rPr>
              <a:t>某些官能团</a:t>
            </a:r>
            <a:r>
              <a:rPr kumimoji="0" lang="zh-CN" altLang="en-US" sz="2400"/>
              <a:t>有一定的方向性，对振动方向不同的红外偏振光有不同的吸收率，也会显示出二色性，这种二色性称为红外二色性。 </a:t>
            </a:r>
          </a:p>
        </p:txBody>
      </p:sp>
      <p:sp>
        <p:nvSpPr>
          <p:cNvPr id="897027" name="Rectangle 3">
            <a:extLst>
              <a:ext uri="{FF2B5EF4-FFF2-40B4-BE49-F238E27FC236}">
                <a16:creationId xmlns:a16="http://schemas.microsoft.com/office/drawing/2014/main" id="{B5C77A12-6697-4846-97D3-394BC6FAD52B}"/>
              </a:ext>
            </a:extLst>
          </p:cNvPr>
          <p:cNvSpPr>
            <a:spLocks noChangeArrowheads="1"/>
          </p:cNvSpPr>
          <p:nvPr/>
        </p:nvSpPr>
        <p:spPr bwMode="auto">
          <a:xfrm>
            <a:off x="684213" y="784225"/>
            <a:ext cx="5543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rgbClr val="FF0000"/>
                </a:solidFill>
              </a:rPr>
              <a:t>（</a:t>
            </a:r>
            <a:r>
              <a:rPr kumimoji="0" lang="en-US" altLang="zh-CN" sz="3200">
                <a:solidFill>
                  <a:srgbClr val="FF0000"/>
                </a:solidFill>
              </a:rPr>
              <a:t>5</a:t>
            </a:r>
            <a:r>
              <a:rPr kumimoji="0" lang="zh-CN" altLang="en-US" sz="3200">
                <a:solidFill>
                  <a:srgbClr val="FF0000"/>
                </a:solidFill>
              </a:rPr>
              <a:t>）二色性法之红外二色性</a:t>
            </a:r>
          </a:p>
        </p:txBody>
      </p:sp>
      <p:sp>
        <p:nvSpPr>
          <p:cNvPr id="897028" name="Rectangle 4">
            <a:extLst>
              <a:ext uri="{FF2B5EF4-FFF2-40B4-BE49-F238E27FC236}">
                <a16:creationId xmlns:a16="http://schemas.microsoft.com/office/drawing/2014/main" id="{AB180C81-579D-47F1-964A-2DD1F6E9157C}"/>
              </a:ext>
            </a:extLst>
          </p:cNvPr>
          <p:cNvSpPr>
            <a:spLocks noChangeArrowheads="1"/>
          </p:cNvSpPr>
          <p:nvPr/>
        </p:nvSpPr>
        <p:spPr bwMode="auto">
          <a:xfrm>
            <a:off x="684213" y="3716338"/>
            <a:ext cx="8040687" cy="20288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kumimoji="0" lang="zh-CN" altLang="en-US" sz="2400"/>
              <a:t>光的电子矢量振动方向与吸收基团振动方向平行，产生光的吸收，而垂直于基团振动方向不产生吸收。取向聚合物平行和垂直于光的电子矢量吸收度</a:t>
            </a:r>
            <a:r>
              <a:rPr kumimoji="0" lang="en-US" altLang="zh-CN" sz="2400"/>
              <a:t>(A</a:t>
            </a:r>
            <a:r>
              <a:rPr kumimoji="0" lang="en-US" altLang="zh-CN" sz="2400" baseline="-25000"/>
              <a:t>∥</a:t>
            </a:r>
            <a:r>
              <a:rPr kumimoji="0" lang="zh-CN" altLang="en-US" sz="2400"/>
              <a:t>和</a:t>
            </a:r>
            <a:r>
              <a:rPr kumimoji="0" lang="en-US" altLang="zh-CN" sz="2400"/>
              <a:t>A</a:t>
            </a:r>
            <a:r>
              <a:rPr kumimoji="0" lang="en-US" altLang="zh-CN" sz="2400" baseline="-25000"/>
              <a:t>⊥</a:t>
            </a:r>
            <a:r>
              <a:rPr kumimoji="0" lang="en-US" altLang="zh-CN" sz="2400"/>
              <a:t>)</a:t>
            </a:r>
            <a:r>
              <a:rPr kumimoji="0" lang="zh-CN" altLang="en-US" sz="2400"/>
              <a:t>之比定义为红外二向色性</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7E1FB9FE-4A00-4D91-90FD-D12681B752E6}"/>
              </a:ext>
            </a:extLst>
          </p:cNvPr>
          <p:cNvSpPr>
            <a:spLocks noGrp="1"/>
          </p:cNvSpPr>
          <p:nvPr>
            <p:ph type="sldNum" sz="quarter" idx="12"/>
          </p:nvPr>
        </p:nvSpPr>
        <p:spPr/>
        <p:txBody>
          <a:bodyPr/>
          <a:lstStyle/>
          <a:p>
            <a:fld id="{5A349D71-6870-4AC4-A71B-E05194B33B1A}" type="slidenum">
              <a:rPr lang="en-US" altLang="zh-CN"/>
              <a:pPr/>
              <a:t>176</a:t>
            </a:fld>
            <a:endParaRPr lang="en-US" altLang="zh-CN"/>
          </a:p>
        </p:txBody>
      </p:sp>
      <p:sp>
        <p:nvSpPr>
          <p:cNvPr id="898050" name="Rectangle 2">
            <a:extLst>
              <a:ext uri="{FF2B5EF4-FFF2-40B4-BE49-F238E27FC236}">
                <a16:creationId xmlns:a16="http://schemas.microsoft.com/office/drawing/2014/main" id="{B7CCEB6E-1D18-4B50-92AD-14F5363F5DAE}"/>
              </a:ext>
            </a:extLst>
          </p:cNvPr>
          <p:cNvSpPr>
            <a:spLocks noChangeArrowheads="1"/>
          </p:cNvSpPr>
          <p:nvPr/>
        </p:nvSpPr>
        <p:spPr bwMode="auto">
          <a:xfrm>
            <a:off x="539750" y="692150"/>
            <a:ext cx="8135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rgbClr val="FF0000"/>
                </a:solidFill>
              </a:rPr>
              <a:t>测定方法比较：</a:t>
            </a:r>
            <a:r>
              <a:rPr kumimoji="0" lang="zh-CN" altLang="en-US" sz="3200">
                <a:solidFill>
                  <a:srgbClr val="000099"/>
                </a:solidFill>
              </a:rPr>
              <a:t>每种方法测定结果难以比较</a:t>
            </a:r>
          </a:p>
        </p:txBody>
      </p:sp>
      <p:sp>
        <p:nvSpPr>
          <p:cNvPr id="898051" name="Text Box 3">
            <a:extLst>
              <a:ext uri="{FF2B5EF4-FFF2-40B4-BE49-F238E27FC236}">
                <a16:creationId xmlns:a16="http://schemas.microsoft.com/office/drawing/2014/main" id="{D68687F8-E5E2-412B-9C47-7DBDA794B2B8}"/>
              </a:ext>
            </a:extLst>
          </p:cNvPr>
          <p:cNvSpPr txBox="1">
            <a:spLocks noChangeArrowheads="1"/>
          </p:cNvSpPr>
          <p:nvPr/>
        </p:nvSpPr>
        <p:spPr bwMode="auto">
          <a:xfrm>
            <a:off x="395288" y="1557338"/>
            <a:ext cx="8497887" cy="98425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①</a:t>
            </a:r>
            <a:r>
              <a:rPr kumimoji="0" lang="zh-CN" altLang="en-US" sz="2800">
                <a:solidFill>
                  <a:srgbClr val="CC66FF"/>
                </a:solidFill>
              </a:rPr>
              <a:t>声波传播法</a:t>
            </a:r>
            <a:r>
              <a:rPr kumimoji="0" lang="zh-CN" altLang="en-US" sz="2800"/>
              <a:t>：晶区和非晶区总取向；整个大分子链的取向</a:t>
            </a:r>
          </a:p>
        </p:txBody>
      </p:sp>
      <p:sp>
        <p:nvSpPr>
          <p:cNvPr id="898052" name="Text Box 4">
            <a:extLst>
              <a:ext uri="{FF2B5EF4-FFF2-40B4-BE49-F238E27FC236}">
                <a16:creationId xmlns:a16="http://schemas.microsoft.com/office/drawing/2014/main" id="{267AE40B-6097-4E9B-AAC0-14A82B647E65}"/>
              </a:ext>
            </a:extLst>
          </p:cNvPr>
          <p:cNvSpPr txBox="1">
            <a:spLocks noChangeArrowheads="1"/>
          </p:cNvSpPr>
          <p:nvPr/>
        </p:nvSpPr>
        <p:spPr bwMode="auto">
          <a:xfrm>
            <a:off x="395288" y="2708275"/>
            <a:ext cx="8497887" cy="55721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②</a:t>
            </a:r>
            <a:r>
              <a:rPr kumimoji="0" lang="zh-CN" altLang="en-US" sz="2800">
                <a:solidFill>
                  <a:srgbClr val="CC66FF"/>
                </a:solidFill>
              </a:rPr>
              <a:t>光学双折射法</a:t>
            </a:r>
            <a:r>
              <a:rPr kumimoji="0" lang="zh-CN" altLang="en-US" sz="2800">
                <a:solidFill>
                  <a:srgbClr val="000099"/>
                </a:solidFill>
              </a:rPr>
              <a:t>：</a:t>
            </a:r>
            <a:r>
              <a:rPr kumimoji="0" lang="zh-CN" altLang="en-US" sz="2800"/>
              <a:t>晶区与非晶区总取向；链段的取向</a:t>
            </a:r>
          </a:p>
        </p:txBody>
      </p:sp>
      <p:sp>
        <p:nvSpPr>
          <p:cNvPr id="898053" name="Text Box 5">
            <a:extLst>
              <a:ext uri="{FF2B5EF4-FFF2-40B4-BE49-F238E27FC236}">
                <a16:creationId xmlns:a16="http://schemas.microsoft.com/office/drawing/2014/main" id="{DB97C85F-1153-4880-91A8-956D4D040A34}"/>
              </a:ext>
            </a:extLst>
          </p:cNvPr>
          <p:cNvSpPr txBox="1">
            <a:spLocks noChangeArrowheads="1"/>
          </p:cNvSpPr>
          <p:nvPr/>
        </p:nvSpPr>
        <p:spPr bwMode="auto">
          <a:xfrm>
            <a:off x="395288" y="3500438"/>
            <a:ext cx="8497887" cy="55721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③</a:t>
            </a:r>
            <a:r>
              <a:rPr kumimoji="0" lang="zh-CN" altLang="en-US" sz="2800">
                <a:solidFill>
                  <a:srgbClr val="CC66FF"/>
                </a:solidFill>
              </a:rPr>
              <a:t>广角</a:t>
            </a:r>
            <a:r>
              <a:rPr kumimoji="0" lang="en-US" altLang="zh-CN" sz="2800">
                <a:solidFill>
                  <a:srgbClr val="CC66FF"/>
                </a:solidFill>
              </a:rPr>
              <a:t>x</a:t>
            </a:r>
            <a:r>
              <a:rPr kumimoji="0" lang="zh-CN" altLang="en-US" sz="2800">
                <a:solidFill>
                  <a:srgbClr val="CC66FF"/>
                </a:solidFill>
              </a:rPr>
              <a:t>射线衍射法</a:t>
            </a:r>
            <a:r>
              <a:rPr kumimoji="0" lang="zh-CN" altLang="en-US" sz="2800">
                <a:solidFill>
                  <a:srgbClr val="000099"/>
                </a:solidFill>
              </a:rPr>
              <a:t>：</a:t>
            </a:r>
            <a:r>
              <a:rPr kumimoji="0" lang="zh-CN" altLang="en-US" sz="2800"/>
              <a:t>晶区、晶胞的取向度</a:t>
            </a:r>
          </a:p>
        </p:txBody>
      </p:sp>
      <p:sp>
        <p:nvSpPr>
          <p:cNvPr id="898054" name="Text Box 6">
            <a:extLst>
              <a:ext uri="{FF2B5EF4-FFF2-40B4-BE49-F238E27FC236}">
                <a16:creationId xmlns:a16="http://schemas.microsoft.com/office/drawing/2014/main" id="{776BAD2A-3B85-403C-B09B-177A67D352E7}"/>
              </a:ext>
            </a:extLst>
          </p:cNvPr>
          <p:cNvSpPr txBox="1">
            <a:spLocks noChangeArrowheads="1"/>
          </p:cNvSpPr>
          <p:nvPr/>
        </p:nvSpPr>
        <p:spPr bwMode="auto">
          <a:xfrm>
            <a:off x="395288" y="5013325"/>
            <a:ext cx="8497887" cy="55721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⑤</a:t>
            </a:r>
            <a:r>
              <a:rPr kumimoji="0" lang="zh-CN" altLang="en-US" sz="2800">
                <a:solidFill>
                  <a:srgbClr val="CC66FF"/>
                </a:solidFill>
              </a:rPr>
              <a:t>红外二色性法</a:t>
            </a:r>
            <a:r>
              <a:rPr kumimoji="0" lang="zh-CN" altLang="en-US" sz="2800">
                <a:solidFill>
                  <a:srgbClr val="000099"/>
                </a:solidFill>
              </a:rPr>
              <a:t>：</a:t>
            </a:r>
            <a:r>
              <a:rPr kumimoji="0" lang="zh-CN" altLang="en-US" sz="2800"/>
              <a:t>分别测定晶区和非晶区的取向度</a:t>
            </a:r>
          </a:p>
        </p:txBody>
      </p:sp>
      <p:sp>
        <p:nvSpPr>
          <p:cNvPr id="898055" name="Text Box 7">
            <a:extLst>
              <a:ext uri="{FF2B5EF4-FFF2-40B4-BE49-F238E27FC236}">
                <a16:creationId xmlns:a16="http://schemas.microsoft.com/office/drawing/2014/main" id="{14C8C909-2A67-4BC8-BAE0-ADEF879C2888}"/>
              </a:ext>
            </a:extLst>
          </p:cNvPr>
          <p:cNvSpPr txBox="1">
            <a:spLocks noChangeArrowheads="1"/>
          </p:cNvSpPr>
          <p:nvPr/>
        </p:nvSpPr>
        <p:spPr bwMode="auto">
          <a:xfrm>
            <a:off x="395288" y="5734050"/>
            <a:ext cx="8497887" cy="55721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⑥</a:t>
            </a:r>
            <a:r>
              <a:rPr kumimoji="0" lang="zh-CN" altLang="en-US" sz="2800">
                <a:solidFill>
                  <a:srgbClr val="CC66FF"/>
                </a:solidFill>
              </a:rPr>
              <a:t>偏振荧光法</a:t>
            </a:r>
            <a:r>
              <a:rPr kumimoji="0" lang="zh-CN" altLang="en-US" sz="2800">
                <a:solidFill>
                  <a:srgbClr val="000099"/>
                </a:solidFill>
              </a:rPr>
              <a:t>：</a:t>
            </a:r>
            <a:r>
              <a:rPr kumimoji="0" lang="zh-CN" altLang="en-US" sz="2800"/>
              <a:t>非晶区的取向度</a:t>
            </a:r>
          </a:p>
        </p:txBody>
      </p:sp>
      <p:sp>
        <p:nvSpPr>
          <p:cNvPr id="898056" name="Text Box 8">
            <a:extLst>
              <a:ext uri="{FF2B5EF4-FFF2-40B4-BE49-F238E27FC236}">
                <a16:creationId xmlns:a16="http://schemas.microsoft.com/office/drawing/2014/main" id="{3B6FB979-681B-441D-8749-08D5FCE652EC}"/>
              </a:ext>
            </a:extLst>
          </p:cNvPr>
          <p:cNvSpPr txBox="1">
            <a:spLocks noChangeArrowheads="1"/>
          </p:cNvSpPr>
          <p:nvPr/>
        </p:nvSpPr>
        <p:spPr bwMode="auto">
          <a:xfrm>
            <a:off x="395288" y="4221163"/>
            <a:ext cx="8497887" cy="55721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a:t>④</a:t>
            </a:r>
            <a:r>
              <a:rPr kumimoji="0" lang="zh-CN" altLang="en-US" sz="2800">
                <a:solidFill>
                  <a:srgbClr val="CC66FF"/>
                </a:solidFill>
              </a:rPr>
              <a:t>染色二色性法</a:t>
            </a:r>
            <a:r>
              <a:rPr kumimoji="0" lang="zh-CN" altLang="en-US" sz="2800">
                <a:solidFill>
                  <a:srgbClr val="000099"/>
                </a:solidFill>
              </a:rPr>
              <a:t>：</a:t>
            </a:r>
            <a:r>
              <a:rPr kumimoji="0" lang="zh-CN" altLang="en-US" sz="2800"/>
              <a:t>非晶区的取向度</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218A4DC0-E1EF-4076-802D-20E203881343}"/>
              </a:ext>
            </a:extLst>
          </p:cNvPr>
          <p:cNvSpPr>
            <a:spLocks noGrp="1"/>
          </p:cNvSpPr>
          <p:nvPr>
            <p:ph type="sldNum" sz="quarter" idx="12"/>
          </p:nvPr>
        </p:nvSpPr>
        <p:spPr>
          <a:xfrm>
            <a:off x="6647962" y="6309320"/>
            <a:ext cx="2133600" cy="457200"/>
          </a:xfrm>
        </p:spPr>
        <p:txBody>
          <a:bodyPr/>
          <a:lstStyle/>
          <a:p>
            <a:fld id="{0EA92122-15AC-4039-BFDF-2E4DE8242BAD}" type="slidenum">
              <a:rPr lang="en-US" altLang="zh-CN"/>
              <a:pPr/>
              <a:t>177</a:t>
            </a:fld>
            <a:endParaRPr lang="en-US" altLang="zh-CN" dirty="0"/>
          </a:p>
        </p:txBody>
      </p:sp>
      <p:sp>
        <p:nvSpPr>
          <p:cNvPr id="899074" name="Rectangle 2">
            <a:extLst>
              <a:ext uri="{FF2B5EF4-FFF2-40B4-BE49-F238E27FC236}">
                <a16:creationId xmlns:a16="http://schemas.microsoft.com/office/drawing/2014/main" id="{C7EAE2B2-6EAB-42D4-8B3A-B31EA5D37A85}"/>
              </a:ext>
            </a:extLst>
          </p:cNvPr>
          <p:cNvSpPr>
            <a:spLocks noChangeArrowheads="1"/>
          </p:cNvSpPr>
          <p:nvPr/>
        </p:nvSpPr>
        <p:spPr bwMode="auto">
          <a:xfrm>
            <a:off x="539750" y="227749"/>
            <a:ext cx="4824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取向研究的应用</a:t>
            </a:r>
          </a:p>
        </p:txBody>
      </p:sp>
      <p:sp>
        <p:nvSpPr>
          <p:cNvPr id="899075" name="Rectangle 3">
            <a:extLst>
              <a:ext uri="{FF2B5EF4-FFF2-40B4-BE49-F238E27FC236}">
                <a16:creationId xmlns:a16="http://schemas.microsoft.com/office/drawing/2014/main" id="{7BFD5B4D-DA4C-41EC-AEE1-E5D27368FC50}"/>
              </a:ext>
            </a:extLst>
          </p:cNvPr>
          <p:cNvSpPr>
            <a:spLocks noChangeArrowheads="1"/>
          </p:cNvSpPr>
          <p:nvPr/>
        </p:nvSpPr>
        <p:spPr bwMode="auto">
          <a:xfrm>
            <a:off x="539750" y="840950"/>
            <a:ext cx="7343775" cy="557212"/>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①</a:t>
            </a:r>
            <a:r>
              <a:rPr kumimoji="0" lang="zh-CN" altLang="en-US" sz="2800"/>
              <a:t>纤维</a:t>
            </a:r>
            <a:r>
              <a:rPr lang="zh-CN" altLang="en-US" sz="2800"/>
              <a:t>的牵伸和热处理（</a:t>
            </a:r>
            <a:r>
              <a:rPr kumimoji="0" lang="zh-CN" altLang="en-US" sz="2800"/>
              <a:t>热定型）</a:t>
            </a:r>
            <a:r>
              <a:rPr kumimoji="0" lang="en-US" altLang="zh-CN" sz="2800"/>
              <a:t>---</a:t>
            </a:r>
            <a:r>
              <a:rPr kumimoji="0" lang="zh-CN" altLang="en-US" sz="2800">
                <a:solidFill>
                  <a:srgbClr val="FF0000"/>
                </a:solidFill>
              </a:rPr>
              <a:t>一维</a:t>
            </a:r>
          </a:p>
        </p:txBody>
      </p:sp>
      <p:sp>
        <p:nvSpPr>
          <p:cNvPr id="899081" name="Rectangle 9">
            <a:extLst>
              <a:ext uri="{FF2B5EF4-FFF2-40B4-BE49-F238E27FC236}">
                <a16:creationId xmlns:a16="http://schemas.microsoft.com/office/drawing/2014/main" id="{72109BCA-4768-4189-A5E1-F1F89FEE7BCF}"/>
              </a:ext>
            </a:extLst>
          </p:cNvPr>
          <p:cNvSpPr>
            <a:spLocks noChangeArrowheads="1"/>
          </p:cNvSpPr>
          <p:nvPr/>
        </p:nvSpPr>
        <p:spPr bwMode="auto">
          <a:xfrm>
            <a:off x="534843" y="1669748"/>
            <a:ext cx="8280400" cy="1200329"/>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t>牵伸使分子取向，大幅度提高纤维强度。未牵伸的尼龙丝的抗张强度为</a:t>
            </a:r>
            <a:r>
              <a:rPr lang="en-US" altLang="zh-CN" sz="2400" dirty="0"/>
              <a:t>700</a:t>
            </a:r>
            <a:r>
              <a:rPr lang="zh-CN" altLang="en-US" sz="2400" dirty="0"/>
              <a:t>～</a:t>
            </a:r>
            <a:r>
              <a:rPr lang="en-US" altLang="zh-CN" sz="2400" dirty="0"/>
              <a:t>800Kg/cm</a:t>
            </a:r>
            <a:r>
              <a:rPr lang="en-US" altLang="zh-CN" sz="2400" baseline="30000" dirty="0"/>
              <a:t>3</a:t>
            </a:r>
            <a:r>
              <a:rPr lang="zh-CN" altLang="en-US" sz="2400" dirty="0"/>
              <a:t>，牵伸后达</a:t>
            </a:r>
            <a:r>
              <a:rPr lang="en-US" altLang="zh-CN" sz="2400" dirty="0"/>
              <a:t>4700</a:t>
            </a:r>
            <a:r>
              <a:rPr lang="zh-CN" altLang="en-US" sz="2400" dirty="0"/>
              <a:t>～</a:t>
            </a:r>
            <a:r>
              <a:rPr lang="en-US" altLang="zh-CN" sz="2400" dirty="0"/>
              <a:t>5700 Kg/cm</a:t>
            </a:r>
            <a:r>
              <a:rPr lang="en-US" altLang="zh-CN" sz="2400" baseline="30000" dirty="0"/>
              <a:t>3</a:t>
            </a:r>
            <a:r>
              <a:rPr lang="zh-CN" altLang="en-US" sz="2400" dirty="0"/>
              <a:t>。</a:t>
            </a:r>
            <a:endParaRPr lang="en-US" altLang="zh-CN" sz="2400" dirty="0"/>
          </a:p>
        </p:txBody>
      </p:sp>
      <p:sp>
        <p:nvSpPr>
          <p:cNvPr id="899083" name="Rectangle 11">
            <a:extLst>
              <a:ext uri="{FF2B5EF4-FFF2-40B4-BE49-F238E27FC236}">
                <a16:creationId xmlns:a16="http://schemas.microsoft.com/office/drawing/2014/main" id="{1585EB67-FDBD-4CB2-BF1B-8DAC5D900F34}"/>
              </a:ext>
            </a:extLst>
          </p:cNvPr>
          <p:cNvSpPr>
            <a:spLocks noChangeArrowheads="1"/>
          </p:cNvSpPr>
          <p:nvPr/>
        </p:nvSpPr>
        <p:spPr bwMode="auto">
          <a:xfrm>
            <a:off x="534843" y="3043052"/>
            <a:ext cx="8280400" cy="8604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但牵伸也同时使断裂伸长率降低很多，使纤维缺乏弹性；同时容易在使用过程中受热解取向而产生很大收缩。</a:t>
            </a:r>
          </a:p>
        </p:txBody>
      </p:sp>
      <p:sp>
        <p:nvSpPr>
          <p:cNvPr id="899084" name="Rectangle 12">
            <a:extLst>
              <a:ext uri="{FF2B5EF4-FFF2-40B4-BE49-F238E27FC236}">
                <a16:creationId xmlns:a16="http://schemas.microsoft.com/office/drawing/2014/main" id="{B9543BA3-64F8-445C-B7AA-30E5920407B4}"/>
              </a:ext>
            </a:extLst>
          </p:cNvPr>
          <p:cNvSpPr>
            <a:spLocks noChangeArrowheads="1"/>
          </p:cNvSpPr>
          <p:nvPr/>
        </p:nvSpPr>
        <p:spPr bwMode="auto">
          <a:xfrm>
            <a:off x="539750" y="4076452"/>
            <a:ext cx="8280400" cy="2138362"/>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lang="zh-CN" altLang="en-US" sz="2400"/>
              <a:t>为了使纤维既有适当强度又有适当弹性，利用分子取向慢而链段取向快的特点，首先用慢的取向过程（牵伸）使整个高分子链得到良好的取向，以达到高强度，然后用快的热处理过程（称为热定型）使链段解取向（链段取向快，解取向也快），使纤维获得弹性。</a:t>
            </a:r>
            <a:endParaRPr lang="zh-CN" altLang="en-US" sz="2800"/>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0C3BC227-B56B-471A-A0FE-AD333E2006C1}"/>
              </a:ext>
            </a:extLst>
          </p:cNvPr>
          <p:cNvSpPr>
            <a:spLocks noGrp="1"/>
          </p:cNvSpPr>
          <p:nvPr>
            <p:ph type="sldNum" sz="quarter" idx="12"/>
          </p:nvPr>
        </p:nvSpPr>
        <p:spPr/>
        <p:txBody>
          <a:bodyPr/>
          <a:lstStyle/>
          <a:p>
            <a:fld id="{C3A345B8-93D5-49DA-A02E-541025CE6930}" type="slidenum">
              <a:rPr lang="en-US" altLang="zh-CN"/>
              <a:pPr/>
              <a:t>178</a:t>
            </a:fld>
            <a:endParaRPr lang="en-US" altLang="zh-CN"/>
          </a:p>
        </p:txBody>
      </p:sp>
      <p:sp>
        <p:nvSpPr>
          <p:cNvPr id="904194" name="Rectangle 2">
            <a:extLst>
              <a:ext uri="{FF2B5EF4-FFF2-40B4-BE49-F238E27FC236}">
                <a16:creationId xmlns:a16="http://schemas.microsoft.com/office/drawing/2014/main" id="{872AA38E-DC82-4789-9192-6C36873563AF}"/>
              </a:ext>
            </a:extLst>
          </p:cNvPr>
          <p:cNvSpPr>
            <a:spLocks noChangeArrowheads="1"/>
          </p:cNvSpPr>
          <p:nvPr/>
        </p:nvSpPr>
        <p:spPr bwMode="auto">
          <a:xfrm>
            <a:off x="468313" y="333375"/>
            <a:ext cx="48244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取向研究的应用</a:t>
            </a:r>
          </a:p>
        </p:txBody>
      </p:sp>
      <p:sp>
        <p:nvSpPr>
          <p:cNvPr id="904196" name="Text Box 4">
            <a:extLst>
              <a:ext uri="{FF2B5EF4-FFF2-40B4-BE49-F238E27FC236}">
                <a16:creationId xmlns:a16="http://schemas.microsoft.com/office/drawing/2014/main" id="{A85A324B-F935-42AE-AA40-ED1966ABA65D}"/>
              </a:ext>
            </a:extLst>
          </p:cNvPr>
          <p:cNvSpPr txBox="1">
            <a:spLocks noChangeArrowheads="1"/>
          </p:cNvSpPr>
          <p:nvPr/>
        </p:nvSpPr>
        <p:spPr bwMode="auto">
          <a:xfrm>
            <a:off x="468313" y="1125538"/>
            <a:ext cx="7345362" cy="557212"/>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2800"/>
              <a:t>②</a:t>
            </a:r>
            <a:r>
              <a:rPr kumimoji="0" lang="zh-CN" altLang="en-US" sz="2800"/>
              <a:t>薄膜的生产</a:t>
            </a:r>
            <a:r>
              <a:rPr kumimoji="0" lang="en-US" altLang="zh-CN" sz="2800"/>
              <a:t>--</a:t>
            </a:r>
            <a:r>
              <a:rPr kumimoji="0" lang="zh-CN" altLang="en-US" sz="2800"/>
              <a:t>双轴拉伸和吹塑</a:t>
            </a:r>
            <a:r>
              <a:rPr kumimoji="0" lang="en-US" altLang="zh-CN" sz="2800"/>
              <a:t>---</a:t>
            </a:r>
            <a:r>
              <a:rPr kumimoji="0" lang="zh-CN" altLang="en-US" sz="2800">
                <a:solidFill>
                  <a:srgbClr val="FF0000"/>
                </a:solidFill>
              </a:rPr>
              <a:t>二维</a:t>
            </a:r>
          </a:p>
        </p:txBody>
      </p:sp>
      <p:sp>
        <p:nvSpPr>
          <p:cNvPr id="904201" name="Rectangle 9">
            <a:extLst>
              <a:ext uri="{FF2B5EF4-FFF2-40B4-BE49-F238E27FC236}">
                <a16:creationId xmlns:a16="http://schemas.microsoft.com/office/drawing/2014/main" id="{945A4ECA-9E41-427C-AF43-35201C5ADD4F}"/>
              </a:ext>
            </a:extLst>
          </p:cNvPr>
          <p:cNvSpPr>
            <a:spLocks noChangeArrowheads="1"/>
          </p:cNvSpPr>
          <p:nvPr/>
        </p:nvSpPr>
        <p:spPr bwMode="auto">
          <a:xfrm>
            <a:off x="468313" y="1844675"/>
            <a:ext cx="8064500" cy="1335088"/>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0" lang="zh-CN" altLang="en-US" sz="2400"/>
              <a:t>薄膜既可单轴取向也可双轴取向。聚丙烯薄膜经单轴取向后获得六倍以上的强度，称为</a:t>
            </a:r>
            <a:r>
              <a:rPr kumimoji="0" lang="zh-CN" altLang="en-US" sz="2400">
                <a:latin typeface="Arial" panose="020B0604020202020204" pitchFamily="34" charset="0"/>
              </a:rPr>
              <a:t>“</a:t>
            </a:r>
            <a:r>
              <a:rPr kumimoji="0" lang="zh-CN" altLang="en-US" sz="2400"/>
              <a:t>撕裂薄膜</a:t>
            </a:r>
            <a:r>
              <a:rPr kumimoji="0" lang="zh-CN" altLang="en-US" sz="2400">
                <a:latin typeface="Arial" panose="020B0604020202020204" pitchFamily="34" charset="0"/>
              </a:rPr>
              <a:t>”</a:t>
            </a:r>
            <a:r>
              <a:rPr kumimoji="0" lang="zh-CN" altLang="en-US" sz="2400"/>
              <a:t>（因为垂向强度降低可以撕裂而得名），用作包装绳。</a:t>
            </a:r>
          </a:p>
        </p:txBody>
      </p:sp>
      <p:pic>
        <p:nvPicPr>
          <p:cNvPr id="904202" name="Picture 10">
            <a:extLst>
              <a:ext uri="{FF2B5EF4-FFF2-40B4-BE49-F238E27FC236}">
                <a16:creationId xmlns:a16="http://schemas.microsoft.com/office/drawing/2014/main" id="{9B170CF5-6EC4-4772-8AB1-18348CC9E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blackWhite">
          <a:xfrm>
            <a:off x="539750" y="3357563"/>
            <a:ext cx="35274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4203" name="Rectangle 11">
            <a:extLst>
              <a:ext uri="{FF2B5EF4-FFF2-40B4-BE49-F238E27FC236}">
                <a16:creationId xmlns:a16="http://schemas.microsoft.com/office/drawing/2014/main" id="{601D48F4-59B9-4758-8117-4418F70A83B8}"/>
              </a:ext>
            </a:extLst>
          </p:cNvPr>
          <p:cNvSpPr>
            <a:spLocks noChangeArrowheads="1"/>
          </p:cNvSpPr>
          <p:nvPr/>
        </p:nvSpPr>
        <p:spPr bwMode="auto">
          <a:xfrm>
            <a:off x="4284663" y="3429000"/>
            <a:ext cx="4248150" cy="2941638"/>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0" lang="zh-CN" altLang="en-US" sz="2400"/>
              <a:t>双轴拉伸的聚丙烯薄膜用作包装材料。双轴拉伸的</a:t>
            </a:r>
            <a:r>
              <a:rPr kumimoji="0" lang="en-US" altLang="zh-CN" sz="2400"/>
              <a:t>PET</a:t>
            </a:r>
            <a:r>
              <a:rPr kumimoji="0" lang="zh-CN" altLang="en-US" sz="2400"/>
              <a:t>薄膜用作摄影胶片片基、录音录像磁带，提高了使用强度和耐折性。双轴拉伸的聚氯乙烯或聚烯烃薄膜作为热收缩膜，用于商品的贴体包装。</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179303CA-D019-4AA2-BFAA-AD3131D24981}"/>
              </a:ext>
            </a:extLst>
          </p:cNvPr>
          <p:cNvSpPr>
            <a:spLocks noGrp="1"/>
          </p:cNvSpPr>
          <p:nvPr>
            <p:ph type="sldNum" sz="quarter" idx="12"/>
          </p:nvPr>
        </p:nvSpPr>
        <p:spPr/>
        <p:txBody>
          <a:bodyPr/>
          <a:lstStyle/>
          <a:p>
            <a:fld id="{9BCADFEC-C339-4F43-949A-1F795EF5F131}" type="slidenum">
              <a:rPr lang="en-US" altLang="zh-CN"/>
              <a:pPr/>
              <a:t>179</a:t>
            </a:fld>
            <a:endParaRPr lang="en-US" altLang="zh-CN"/>
          </a:p>
        </p:txBody>
      </p:sp>
      <p:sp>
        <p:nvSpPr>
          <p:cNvPr id="907266" name="Rectangle 2">
            <a:extLst>
              <a:ext uri="{FF2B5EF4-FFF2-40B4-BE49-F238E27FC236}">
                <a16:creationId xmlns:a16="http://schemas.microsoft.com/office/drawing/2014/main" id="{4D1DDFC8-38A3-4350-9594-60E6394AA65D}"/>
              </a:ext>
            </a:extLst>
          </p:cNvPr>
          <p:cNvSpPr>
            <a:spLocks noChangeArrowheads="1"/>
          </p:cNvSpPr>
          <p:nvPr/>
        </p:nvSpPr>
        <p:spPr bwMode="auto">
          <a:xfrm>
            <a:off x="468313" y="333375"/>
            <a:ext cx="48244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取向研究的应用</a:t>
            </a:r>
          </a:p>
        </p:txBody>
      </p:sp>
      <p:sp>
        <p:nvSpPr>
          <p:cNvPr id="907268" name="Rectangle 4">
            <a:extLst>
              <a:ext uri="{FF2B5EF4-FFF2-40B4-BE49-F238E27FC236}">
                <a16:creationId xmlns:a16="http://schemas.microsoft.com/office/drawing/2014/main" id="{BDF32BC5-C7C0-4F5E-A64E-0EAA9FE8A077}"/>
              </a:ext>
            </a:extLst>
          </p:cNvPr>
          <p:cNvSpPr>
            <a:spLocks noChangeArrowheads="1"/>
          </p:cNvSpPr>
          <p:nvPr/>
        </p:nvSpPr>
        <p:spPr bwMode="blackWhite">
          <a:xfrm>
            <a:off x="755650" y="1052513"/>
            <a:ext cx="7369175" cy="557212"/>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800"/>
              <a:t>③</a:t>
            </a:r>
            <a:r>
              <a:rPr kumimoji="0" lang="zh-CN" altLang="en-US" sz="2800"/>
              <a:t>塑料的吹塑</a:t>
            </a:r>
            <a:r>
              <a:rPr kumimoji="0" lang="en-US" altLang="zh-CN" sz="2800"/>
              <a:t>--</a:t>
            </a:r>
            <a:r>
              <a:rPr kumimoji="0" lang="zh-CN" altLang="en-US" sz="2800"/>
              <a:t>飞机的机舱罩，安全帽</a:t>
            </a:r>
            <a:r>
              <a:rPr kumimoji="0" lang="en-US" altLang="zh-CN" sz="2800"/>
              <a:t>--</a:t>
            </a:r>
            <a:r>
              <a:rPr kumimoji="0" lang="zh-CN" altLang="en-US" sz="2800">
                <a:solidFill>
                  <a:srgbClr val="FF0000"/>
                </a:solidFill>
              </a:rPr>
              <a:t>二维</a:t>
            </a:r>
          </a:p>
        </p:txBody>
      </p:sp>
      <p:sp>
        <p:nvSpPr>
          <p:cNvPr id="907269" name="Rectangle 5">
            <a:extLst>
              <a:ext uri="{FF2B5EF4-FFF2-40B4-BE49-F238E27FC236}">
                <a16:creationId xmlns:a16="http://schemas.microsoft.com/office/drawing/2014/main" id="{EC24DB4B-48BB-4AB5-BF7B-3AB47E1572D3}"/>
              </a:ext>
            </a:extLst>
          </p:cNvPr>
          <p:cNvSpPr>
            <a:spLocks noChangeArrowheads="1"/>
          </p:cNvSpPr>
          <p:nvPr/>
        </p:nvSpPr>
        <p:spPr bwMode="auto">
          <a:xfrm>
            <a:off x="4284663" y="1989138"/>
            <a:ext cx="4319587" cy="23209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kumimoji="0" lang="zh-CN" altLang="en-US" sz="2400"/>
              <a:t>吹塑是将高聚物挤出成管状，同时由管芯吹入压缩空气，同时在纵向进行牵伸，使管状物料迅速膨大，厚度减小而成膜。</a:t>
            </a:r>
            <a:r>
              <a:rPr kumimoji="0" lang="en-US" altLang="zh-CN" sz="2400"/>
              <a:t>----</a:t>
            </a:r>
            <a:r>
              <a:rPr kumimoji="0" lang="zh-CN" altLang="en-US" sz="2400"/>
              <a:t>也是双轴取向</a:t>
            </a:r>
          </a:p>
        </p:txBody>
      </p:sp>
      <p:pic>
        <p:nvPicPr>
          <p:cNvPr id="907270" name="Picture 6" descr="吹塑2">
            <a:extLst>
              <a:ext uri="{FF2B5EF4-FFF2-40B4-BE49-F238E27FC236}">
                <a16:creationId xmlns:a16="http://schemas.microsoft.com/office/drawing/2014/main" id="{C0264534-780D-4A03-90DB-C5E02F29F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13"/>
          <a:stretch>
            <a:fillRect/>
          </a:stretch>
        </p:blipFill>
        <p:spPr bwMode="auto">
          <a:xfrm>
            <a:off x="395288" y="2420938"/>
            <a:ext cx="3671887" cy="3298825"/>
          </a:xfrm>
          <a:prstGeom prst="rect">
            <a:avLst/>
          </a:prstGeom>
          <a:noFill/>
          <a:extLst>
            <a:ext uri="{909E8E84-426E-40DD-AFC4-6F175D3DCCD1}">
              <a14:hiddenFill xmlns:a14="http://schemas.microsoft.com/office/drawing/2010/main">
                <a:solidFill>
                  <a:srgbClr val="FFFFFF"/>
                </a:solidFill>
              </a14:hiddenFill>
            </a:ext>
          </a:extLst>
        </p:spPr>
      </p:pic>
      <p:pic>
        <p:nvPicPr>
          <p:cNvPr id="907271" name="Picture 7">
            <a:extLst>
              <a:ext uri="{FF2B5EF4-FFF2-40B4-BE49-F238E27FC236}">
                <a16:creationId xmlns:a16="http://schemas.microsoft.com/office/drawing/2014/main" id="{7DED389B-50A9-4411-A48C-1DD09A0A614F}"/>
              </a:ext>
            </a:extLst>
          </p:cNvPr>
          <p:cNvPicPr>
            <a:picLocks noChangeAspect="1" noChangeArrowheads="1"/>
          </p:cNvPicPr>
          <p:nvPr/>
        </p:nvPicPr>
        <p:blipFill>
          <a:blip r:embed="rId3">
            <a:clrChange>
              <a:clrFrom>
                <a:srgbClr val="FFFF00"/>
              </a:clrFrom>
              <a:clrTo>
                <a:srgbClr val="FFFF00">
                  <a:alpha val="0"/>
                </a:srgbClr>
              </a:clrTo>
            </a:clrChange>
            <a:extLst>
              <a:ext uri="{28A0092B-C50C-407E-A947-70E740481C1C}">
                <a14:useLocalDpi xmlns:a14="http://schemas.microsoft.com/office/drawing/2010/main" val="0"/>
              </a:ext>
            </a:extLst>
          </a:blip>
          <a:srcRect t="-1428" r="67142" b="60938"/>
          <a:stretch>
            <a:fillRect/>
          </a:stretch>
        </p:blipFill>
        <p:spPr bwMode="auto">
          <a:xfrm>
            <a:off x="5148263" y="4581525"/>
            <a:ext cx="2736850" cy="1825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9FADBD69-DBB6-4C28-9632-CF2F31296665}"/>
              </a:ext>
            </a:extLst>
          </p:cNvPr>
          <p:cNvSpPr>
            <a:spLocks noGrp="1"/>
          </p:cNvSpPr>
          <p:nvPr>
            <p:ph type="sldNum" sz="quarter" idx="12"/>
          </p:nvPr>
        </p:nvSpPr>
        <p:spPr/>
        <p:txBody>
          <a:bodyPr/>
          <a:lstStyle/>
          <a:p>
            <a:fld id="{74DC15F8-27D8-4087-89A5-EA0EB8A67D2F}" type="slidenum">
              <a:rPr lang="en-US" altLang="zh-CN"/>
              <a:pPr/>
              <a:t>18</a:t>
            </a:fld>
            <a:endParaRPr lang="en-US" altLang="zh-CN"/>
          </a:p>
        </p:txBody>
      </p:sp>
      <p:sp>
        <p:nvSpPr>
          <p:cNvPr id="457733" name="Text Box 5">
            <a:extLst>
              <a:ext uri="{FF2B5EF4-FFF2-40B4-BE49-F238E27FC236}">
                <a16:creationId xmlns:a16="http://schemas.microsoft.com/office/drawing/2014/main" id="{43D2B155-7834-4CDC-8C36-35032CBFDB85}"/>
              </a:ext>
            </a:extLst>
          </p:cNvPr>
          <p:cNvSpPr txBox="1">
            <a:spLocks noChangeArrowheads="1"/>
          </p:cNvSpPr>
          <p:nvPr/>
        </p:nvSpPr>
        <p:spPr bwMode="auto">
          <a:xfrm>
            <a:off x="684213" y="549275"/>
            <a:ext cx="7964487" cy="1658980"/>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800" dirty="0">
                <a:solidFill>
                  <a:srgbClr val="FF0000"/>
                </a:solidFill>
              </a:rPr>
              <a:t>多晶：</a:t>
            </a:r>
            <a:r>
              <a:rPr kumimoji="0" lang="zh-CN" altLang="en-US" sz="2800" dirty="0"/>
              <a:t>整个晶体由多个取向不同的晶粒（单晶和孪晶）组成；外观呈无多面体的规则外形且各向同性</a:t>
            </a:r>
          </a:p>
        </p:txBody>
      </p:sp>
      <p:sp>
        <p:nvSpPr>
          <p:cNvPr id="457734" name="Text Box 6">
            <a:extLst>
              <a:ext uri="{FF2B5EF4-FFF2-40B4-BE49-F238E27FC236}">
                <a16:creationId xmlns:a16="http://schemas.microsoft.com/office/drawing/2014/main" id="{69241072-67BA-4A33-9026-8EDDCBAB0E65}"/>
              </a:ext>
            </a:extLst>
          </p:cNvPr>
          <p:cNvSpPr txBox="1">
            <a:spLocks noChangeArrowheads="1"/>
          </p:cNvSpPr>
          <p:nvPr/>
        </p:nvSpPr>
        <p:spPr bwMode="auto">
          <a:xfrm>
            <a:off x="684213" y="2565400"/>
            <a:ext cx="7991475" cy="1730375"/>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800">
                <a:solidFill>
                  <a:srgbClr val="FF0000"/>
                </a:solidFill>
              </a:rPr>
              <a:t>非晶</a:t>
            </a:r>
            <a:r>
              <a:rPr kumimoji="0" lang="zh-CN" altLang="en-US" sz="2800"/>
              <a:t>：</a:t>
            </a:r>
            <a:r>
              <a:rPr kumimoji="0" lang="zh-CN" altLang="en-US" sz="2800">
                <a:latin typeface="Times New Roman" panose="02020603050405020304" pitchFamily="18" charset="0"/>
              </a:rPr>
              <a:t>只具有近似的短程有序而不具有长程有序的固体（</a:t>
            </a:r>
            <a:r>
              <a:rPr kumimoji="0" lang="en-US" altLang="zh-CN" sz="2800">
                <a:latin typeface="Times New Roman" panose="02020603050405020304" pitchFamily="18" charset="0"/>
              </a:rPr>
              <a:t>10</a:t>
            </a:r>
            <a:r>
              <a:rPr kumimoji="0" lang="zh-CN" altLang="en-US" sz="2800">
                <a:latin typeface="Times New Roman" panose="02020603050405020304" pitchFamily="18" charset="0"/>
              </a:rPr>
              <a:t>埃</a:t>
            </a:r>
            <a:r>
              <a:rPr kumimoji="0" lang="en-US" altLang="zh-CN" sz="2800">
                <a:latin typeface="Times New Roman" panose="02020603050405020304" pitchFamily="18" charset="0"/>
              </a:rPr>
              <a:t>~20</a:t>
            </a:r>
            <a:r>
              <a:rPr kumimoji="0" lang="zh-CN" altLang="en-US" sz="2800">
                <a:latin typeface="Times New Roman" panose="02020603050405020304" pitchFamily="18" charset="0"/>
              </a:rPr>
              <a:t>埃存在着几个链段的局部的平行排列； 高分子链的形态是相互穿透的）</a:t>
            </a:r>
          </a:p>
        </p:txBody>
      </p:sp>
      <p:sp>
        <p:nvSpPr>
          <p:cNvPr id="457735" name="Text Box 7">
            <a:extLst>
              <a:ext uri="{FF2B5EF4-FFF2-40B4-BE49-F238E27FC236}">
                <a16:creationId xmlns:a16="http://schemas.microsoft.com/office/drawing/2014/main" id="{669BB1AC-5C6B-4F52-A362-F479ABBE45C7}"/>
              </a:ext>
            </a:extLst>
          </p:cNvPr>
          <p:cNvSpPr txBox="1">
            <a:spLocks noChangeArrowheads="1"/>
          </p:cNvSpPr>
          <p:nvPr/>
        </p:nvSpPr>
        <p:spPr bwMode="auto">
          <a:xfrm>
            <a:off x="755650" y="4652963"/>
            <a:ext cx="7920038" cy="1196975"/>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800">
                <a:solidFill>
                  <a:srgbClr val="FF0000"/>
                </a:solidFill>
              </a:rPr>
              <a:t>准晶</a:t>
            </a:r>
            <a:r>
              <a:rPr kumimoji="0" lang="zh-CN" altLang="en-US" sz="2800"/>
              <a:t>：结构的有序性介于理想晶体和液体之间，属于晶体的范畴。</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38FA060-5DBA-4702-A1F5-FD2424617FC6}"/>
              </a:ext>
            </a:extLst>
          </p:cNvPr>
          <p:cNvSpPr>
            <a:spLocks noGrp="1"/>
          </p:cNvSpPr>
          <p:nvPr>
            <p:ph type="sldNum" sz="quarter" idx="12"/>
          </p:nvPr>
        </p:nvSpPr>
        <p:spPr/>
        <p:txBody>
          <a:bodyPr/>
          <a:lstStyle/>
          <a:p>
            <a:fld id="{F3B65532-5981-4E9A-8DB4-F18333B4CDE0}" type="slidenum">
              <a:rPr lang="en-US" altLang="zh-CN" smtClean="0"/>
              <a:pPr/>
              <a:t>180</a:t>
            </a:fld>
            <a:endParaRPr lang="en-US" altLang="zh-CN"/>
          </a:p>
        </p:txBody>
      </p:sp>
      <p:sp>
        <p:nvSpPr>
          <p:cNvPr id="5" name="Rectangle 7">
            <a:extLst>
              <a:ext uri="{FF2B5EF4-FFF2-40B4-BE49-F238E27FC236}">
                <a16:creationId xmlns:a16="http://schemas.microsoft.com/office/drawing/2014/main" id="{BC994E07-DB00-4B29-BD75-0BE6380531B2}"/>
              </a:ext>
            </a:extLst>
          </p:cNvPr>
          <p:cNvSpPr>
            <a:spLocks noChangeArrowheads="1"/>
          </p:cNvSpPr>
          <p:nvPr/>
        </p:nvSpPr>
        <p:spPr bwMode="auto">
          <a:xfrm>
            <a:off x="2987824" y="3075057"/>
            <a:ext cx="40398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dirty="0">
                <a:solidFill>
                  <a:srgbClr val="FF0000"/>
                </a:solidFill>
              </a:rPr>
              <a:t>2.5</a:t>
            </a:r>
            <a:r>
              <a:rPr lang="zh-CN" altLang="en-US" sz="4000" dirty="0">
                <a:solidFill>
                  <a:srgbClr val="FF0000"/>
                </a:solidFill>
              </a:rPr>
              <a:t>多组分聚合物</a:t>
            </a:r>
            <a:endParaRPr kumimoji="0" lang="zh-CN" altLang="en-US" sz="4000" dirty="0">
              <a:solidFill>
                <a:srgbClr val="FF0000"/>
              </a:solidFill>
            </a:endParaRPr>
          </a:p>
        </p:txBody>
      </p:sp>
    </p:spTree>
    <p:extLst>
      <p:ext uri="{BB962C8B-B14F-4D97-AF65-F5344CB8AC3E}">
        <p14:creationId xmlns:p14="http://schemas.microsoft.com/office/powerpoint/2010/main" val="598912519"/>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76919CD1-9625-4279-BF55-4BA73169CBC8}"/>
              </a:ext>
            </a:extLst>
          </p:cNvPr>
          <p:cNvSpPr>
            <a:spLocks noGrp="1"/>
          </p:cNvSpPr>
          <p:nvPr>
            <p:ph type="sldNum" sz="quarter" idx="12"/>
          </p:nvPr>
        </p:nvSpPr>
        <p:spPr/>
        <p:txBody>
          <a:bodyPr/>
          <a:lstStyle/>
          <a:p>
            <a:fld id="{4A9FA1E1-861D-48F7-AC79-04EEB6376624}" type="slidenum">
              <a:rPr lang="en-US" altLang="zh-CN"/>
              <a:pPr/>
              <a:t>181</a:t>
            </a:fld>
            <a:endParaRPr lang="en-US" altLang="zh-CN"/>
          </a:p>
        </p:txBody>
      </p:sp>
      <p:sp>
        <p:nvSpPr>
          <p:cNvPr id="611332" name="Rectangle 4">
            <a:extLst>
              <a:ext uri="{FF2B5EF4-FFF2-40B4-BE49-F238E27FC236}">
                <a16:creationId xmlns:a16="http://schemas.microsoft.com/office/drawing/2014/main" id="{3D1D0EE9-A03C-4C0B-89D1-C3D451DD8674}"/>
              </a:ext>
            </a:extLst>
          </p:cNvPr>
          <p:cNvSpPr>
            <a:spLocks noChangeArrowheads="1"/>
          </p:cNvSpPr>
          <p:nvPr/>
        </p:nvSpPr>
        <p:spPr bwMode="auto">
          <a:xfrm>
            <a:off x="611188" y="1484313"/>
            <a:ext cx="7993062" cy="21812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800"/>
              <a:t>多组分聚合物（</a:t>
            </a:r>
            <a:r>
              <a:rPr lang="zh-CN" altLang="en-US" sz="2800">
                <a:solidFill>
                  <a:srgbClr val="FF0000"/>
                </a:solidFill>
              </a:rPr>
              <a:t>聚合物共混物）</a:t>
            </a:r>
            <a:r>
              <a:rPr lang="zh-CN" altLang="en-US" sz="2800"/>
              <a:t>：指二种或多种聚合物组分形成的混合物</a:t>
            </a:r>
            <a:r>
              <a:rPr lang="en-US" altLang="zh-CN" sz="2800"/>
              <a:t>,</a:t>
            </a:r>
            <a:r>
              <a:rPr lang="zh-CN" altLang="en-US" sz="2800"/>
              <a:t>不论组分之间是否以化学键相互。连接共混与合金有很多相似之处，因而人们也形象地称高分子共混物为</a:t>
            </a:r>
            <a:r>
              <a:rPr lang="zh-CN" altLang="en-US" sz="2800">
                <a:solidFill>
                  <a:srgbClr val="FF0000"/>
                </a:solidFill>
              </a:rPr>
              <a:t>高分子合金</a:t>
            </a:r>
            <a:r>
              <a:rPr lang="zh-CN" altLang="en-US" sz="2800"/>
              <a:t>。  </a:t>
            </a:r>
          </a:p>
        </p:txBody>
      </p:sp>
      <p:sp>
        <p:nvSpPr>
          <p:cNvPr id="611336" name="Rectangle 8">
            <a:extLst>
              <a:ext uri="{FF2B5EF4-FFF2-40B4-BE49-F238E27FC236}">
                <a16:creationId xmlns:a16="http://schemas.microsoft.com/office/drawing/2014/main" id="{9CF3ACEB-746F-498C-9A08-74B7227A13C7}"/>
              </a:ext>
            </a:extLst>
          </p:cNvPr>
          <p:cNvSpPr>
            <a:spLocks noChangeArrowheads="1"/>
          </p:cNvSpPr>
          <p:nvPr/>
        </p:nvSpPr>
        <p:spPr bwMode="auto">
          <a:xfrm>
            <a:off x="684213" y="4076700"/>
            <a:ext cx="7920037" cy="17303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lang="zh-CN" altLang="en-US" sz="2800"/>
              <a:t>通过共混可以获得原单一组分没有的一些新的综合性能，并且可通过混合组分的调配（调节各组分的相对含量）来获得适应所需性能的材料</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a:extLst>
              <a:ext uri="{FF2B5EF4-FFF2-40B4-BE49-F238E27FC236}">
                <a16:creationId xmlns:a16="http://schemas.microsoft.com/office/drawing/2014/main" id="{8CBC7431-D096-4BEF-8B08-3289037E210E}"/>
              </a:ext>
            </a:extLst>
          </p:cNvPr>
          <p:cNvSpPr>
            <a:spLocks noGrp="1"/>
          </p:cNvSpPr>
          <p:nvPr>
            <p:ph type="sldNum" sz="quarter" idx="12"/>
          </p:nvPr>
        </p:nvSpPr>
        <p:spPr/>
        <p:txBody>
          <a:bodyPr/>
          <a:lstStyle/>
          <a:p>
            <a:fld id="{84AB34F3-0159-498A-BD82-B2C4FF493066}" type="slidenum">
              <a:rPr lang="en-US" altLang="zh-CN"/>
              <a:pPr/>
              <a:t>182</a:t>
            </a:fld>
            <a:endParaRPr lang="en-US" altLang="zh-CN"/>
          </a:p>
        </p:txBody>
      </p:sp>
      <p:sp>
        <p:nvSpPr>
          <p:cNvPr id="743432" name="Rectangle 8">
            <a:extLst>
              <a:ext uri="{FF2B5EF4-FFF2-40B4-BE49-F238E27FC236}">
                <a16:creationId xmlns:a16="http://schemas.microsoft.com/office/drawing/2014/main" id="{8B66CBD1-67D9-4A36-B6F4-441A59B245FC}"/>
              </a:ext>
            </a:extLst>
          </p:cNvPr>
          <p:cNvSpPr>
            <a:spLocks noChangeArrowheads="1"/>
          </p:cNvSpPr>
          <p:nvPr/>
        </p:nvSpPr>
        <p:spPr bwMode="blackWhite">
          <a:xfrm>
            <a:off x="2051050" y="333375"/>
            <a:ext cx="5440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3200">
                <a:solidFill>
                  <a:srgbClr val="FF0000"/>
                </a:solidFill>
              </a:rPr>
              <a:t>典型的多组分聚合物示意图</a:t>
            </a:r>
          </a:p>
        </p:txBody>
      </p:sp>
      <p:pic>
        <p:nvPicPr>
          <p:cNvPr id="743433" name="Picture 9">
            <a:extLst>
              <a:ext uri="{FF2B5EF4-FFF2-40B4-BE49-F238E27FC236}">
                <a16:creationId xmlns:a16="http://schemas.microsoft.com/office/drawing/2014/main" id="{A9A0DE2E-66CE-4444-A563-B8D1A5F2B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52513"/>
            <a:ext cx="18732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743434" name="Picture 10">
            <a:extLst>
              <a:ext uri="{FF2B5EF4-FFF2-40B4-BE49-F238E27FC236}">
                <a16:creationId xmlns:a16="http://schemas.microsoft.com/office/drawing/2014/main" id="{89ABBE6C-D22A-43A8-B000-DBB823B0C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052513"/>
            <a:ext cx="1655763" cy="1465262"/>
          </a:xfrm>
          <a:prstGeom prst="rect">
            <a:avLst/>
          </a:prstGeom>
          <a:noFill/>
          <a:extLst>
            <a:ext uri="{909E8E84-426E-40DD-AFC4-6F175D3DCCD1}">
              <a14:hiddenFill xmlns:a14="http://schemas.microsoft.com/office/drawing/2010/main">
                <a:solidFill>
                  <a:srgbClr val="FFFFFF"/>
                </a:solidFill>
              </a14:hiddenFill>
            </a:ext>
          </a:extLst>
        </p:spPr>
      </p:pic>
      <p:pic>
        <p:nvPicPr>
          <p:cNvPr id="743435" name="Picture 11">
            <a:extLst>
              <a:ext uri="{FF2B5EF4-FFF2-40B4-BE49-F238E27FC236}">
                <a16:creationId xmlns:a16="http://schemas.microsoft.com/office/drawing/2014/main" id="{45021844-367A-4AA3-9243-53DCC6A1D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052513"/>
            <a:ext cx="1800225" cy="1398587"/>
          </a:xfrm>
          <a:prstGeom prst="rect">
            <a:avLst/>
          </a:prstGeom>
          <a:noFill/>
          <a:extLst>
            <a:ext uri="{909E8E84-426E-40DD-AFC4-6F175D3DCCD1}">
              <a14:hiddenFill xmlns:a14="http://schemas.microsoft.com/office/drawing/2010/main">
                <a:solidFill>
                  <a:srgbClr val="FFFFFF"/>
                </a:solidFill>
              </a14:hiddenFill>
            </a:ext>
          </a:extLst>
        </p:spPr>
      </p:pic>
      <p:pic>
        <p:nvPicPr>
          <p:cNvPr id="743436" name="Picture 12">
            <a:extLst>
              <a:ext uri="{FF2B5EF4-FFF2-40B4-BE49-F238E27FC236}">
                <a16:creationId xmlns:a16="http://schemas.microsoft.com/office/drawing/2014/main" id="{2746A4F0-5456-429A-9A94-337F7A152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068638"/>
            <a:ext cx="2087563" cy="1392237"/>
          </a:xfrm>
          <a:prstGeom prst="rect">
            <a:avLst/>
          </a:prstGeom>
          <a:noFill/>
          <a:extLst>
            <a:ext uri="{909E8E84-426E-40DD-AFC4-6F175D3DCCD1}">
              <a14:hiddenFill xmlns:a14="http://schemas.microsoft.com/office/drawing/2010/main">
                <a:solidFill>
                  <a:srgbClr val="FFFFFF"/>
                </a:solidFill>
              </a14:hiddenFill>
            </a:ext>
          </a:extLst>
        </p:spPr>
      </p:pic>
      <p:pic>
        <p:nvPicPr>
          <p:cNvPr id="743438" name="Picture 14">
            <a:extLst>
              <a:ext uri="{FF2B5EF4-FFF2-40B4-BE49-F238E27FC236}">
                <a16:creationId xmlns:a16="http://schemas.microsoft.com/office/drawing/2014/main" id="{FD8F5B72-E036-4403-933F-D6A9C75AC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3141663"/>
            <a:ext cx="1800225" cy="1541462"/>
          </a:xfrm>
          <a:prstGeom prst="rect">
            <a:avLst/>
          </a:prstGeom>
          <a:noFill/>
          <a:extLst>
            <a:ext uri="{909E8E84-426E-40DD-AFC4-6F175D3DCCD1}">
              <a14:hiddenFill xmlns:a14="http://schemas.microsoft.com/office/drawing/2010/main">
                <a:solidFill>
                  <a:srgbClr val="FFFFFF"/>
                </a:solidFill>
              </a14:hiddenFill>
            </a:ext>
          </a:extLst>
        </p:spPr>
      </p:pic>
      <p:pic>
        <p:nvPicPr>
          <p:cNvPr id="743439" name="Picture 15">
            <a:extLst>
              <a:ext uri="{FF2B5EF4-FFF2-40B4-BE49-F238E27FC236}">
                <a16:creationId xmlns:a16="http://schemas.microsoft.com/office/drawing/2014/main" id="{3075AC08-C6A7-42E5-BF9C-6062D7869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3213100"/>
            <a:ext cx="1655762" cy="1241425"/>
          </a:xfrm>
          <a:prstGeom prst="rect">
            <a:avLst/>
          </a:prstGeom>
          <a:noFill/>
          <a:extLst>
            <a:ext uri="{909E8E84-426E-40DD-AFC4-6F175D3DCCD1}">
              <a14:hiddenFill xmlns:a14="http://schemas.microsoft.com/office/drawing/2010/main">
                <a:solidFill>
                  <a:srgbClr val="FFFFFF"/>
                </a:solidFill>
              </a14:hiddenFill>
            </a:ext>
          </a:extLst>
        </p:spPr>
      </p:pic>
      <p:sp>
        <p:nvSpPr>
          <p:cNvPr id="743440" name="Rectangle 16">
            <a:extLst>
              <a:ext uri="{FF2B5EF4-FFF2-40B4-BE49-F238E27FC236}">
                <a16:creationId xmlns:a16="http://schemas.microsoft.com/office/drawing/2014/main" id="{3A1A2230-AB13-4EF1-A124-04E879B77AA7}"/>
              </a:ext>
            </a:extLst>
          </p:cNvPr>
          <p:cNvSpPr>
            <a:spLocks noChangeArrowheads="1"/>
          </p:cNvSpPr>
          <p:nvPr/>
        </p:nvSpPr>
        <p:spPr bwMode="blackWhite">
          <a:xfrm>
            <a:off x="395288" y="2492375"/>
            <a:ext cx="2060575"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聚合物共混物</a:t>
            </a:r>
          </a:p>
        </p:txBody>
      </p:sp>
      <p:sp>
        <p:nvSpPr>
          <p:cNvPr id="743441" name="Rectangle 17">
            <a:extLst>
              <a:ext uri="{FF2B5EF4-FFF2-40B4-BE49-F238E27FC236}">
                <a16:creationId xmlns:a16="http://schemas.microsoft.com/office/drawing/2014/main" id="{67747D5A-0F7B-4270-95A5-C5D5CADC975C}"/>
              </a:ext>
            </a:extLst>
          </p:cNvPr>
          <p:cNvSpPr>
            <a:spLocks noChangeArrowheads="1"/>
          </p:cNvSpPr>
          <p:nvPr/>
        </p:nvSpPr>
        <p:spPr bwMode="blackWhite">
          <a:xfrm>
            <a:off x="3563938" y="2492375"/>
            <a:ext cx="1871662"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接枝共聚物</a:t>
            </a:r>
          </a:p>
        </p:txBody>
      </p:sp>
      <p:sp>
        <p:nvSpPr>
          <p:cNvPr id="743442" name="Rectangle 18">
            <a:extLst>
              <a:ext uri="{FF2B5EF4-FFF2-40B4-BE49-F238E27FC236}">
                <a16:creationId xmlns:a16="http://schemas.microsoft.com/office/drawing/2014/main" id="{489375A8-C637-49C8-83B6-94BC41620EEC}"/>
              </a:ext>
            </a:extLst>
          </p:cNvPr>
          <p:cNvSpPr>
            <a:spLocks noChangeArrowheads="1"/>
          </p:cNvSpPr>
          <p:nvPr/>
        </p:nvSpPr>
        <p:spPr bwMode="blackWhite">
          <a:xfrm>
            <a:off x="6156325" y="2565400"/>
            <a:ext cx="1754188"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嵌段共聚物</a:t>
            </a:r>
          </a:p>
        </p:txBody>
      </p:sp>
      <p:sp>
        <p:nvSpPr>
          <p:cNvPr id="743444" name="Rectangle 20">
            <a:extLst>
              <a:ext uri="{FF2B5EF4-FFF2-40B4-BE49-F238E27FC236}">
                <a16:creationId xmlns:a16="http://schemas.microsoft.com/office/drawing/2014/main" id="{DEEAA00A-D01A-4C5B-B2A4-90738E4D1DA8}"/>
              </a:ext>
            </a:extLst>
          </p:cNvPr>
          <p:cNvSpPr>
            <a:spLocks noChangeArrowheads="1"/>
          </p:cNvSpPr>
          <p:nvPr/>
        </p:nvSpPr>
        <p:spPr bwMode="blackWhite">
          <a:xfrm>
            <a:off x="323850" y="4437063"/>
            <a:ext cx="2673350"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半互穿聚合物网络</a:t>
            </a:r>
          </a:p>
        </p:txBody>
      </p:sp>
      <p:sp>
        <p:nvSpPr>
          <p:cNvPr id="743445" name="Rectangle 21">
            <a:extLst>
              <a:ext uri="{FF2B5EF4-FFF2-40B4-BE49-F238E27FC236}">
                <a16:creationId xmlns:a16="http://schemas.microsoft.com/office/drawing/2014/main" id="{A91EE2CE-778D-4CED-AF92-0273BC238A50}"/>
              </a:ext>
            </a:extLst>
          </p:cNvPr>
          <p:cNvSpPr>
            <a:spLocks noChangeArrowheads="1"/>
          </p:cNvSpPr>
          <p:nvPr/>
        </p:nvSpPr>
        <p:spPr bwMode="blackWhite">
          <a:xfrm>
            <a:off x="3419475" y="4508500"/>
            <a:ext cx="2366963"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互穿聚合物网络</a:t>
            </a:r>
          </a:p>
        </p:txBody>
      </p:sp>
      <p:sp>
        <p:nvSpPr>
          <p:cNvPr id="743446" name="Rectangle 22">
            <a:extLst>
              <a:ext uri="{FF2B5EF4-FFF2-40B4-BE49-F238E27FC236}">
                <a16:creationId xmlns:a16="http://schemas.microsoft.com/office/drawing/2014/main" id="{CDF8579B-9144-4EC9-BFF9-B69D6996C338}"/>
              </a:ext>
            </a:extLst>
          </p:cNvPr>
          <p:cNvSpPr>
            <a:spLocks noChangeArrowheads="1"/>
          </p:cNvSpPr>
          <p:nvPr/>
        </p:nvSpPr>
        <p:spPr bwMode="blackWhite">
          <a:xfrm>
            <a:off x="6227763" y="4508500"/>
            <a:ext cx="1754187" cy="495300"/>
          </a:xfrm>
          <a:prstGeom prst="rect">
            <a:avLst/>
          </a:prstGeom>
          <a:noFill/>
          <a:ln w="38100" algn="ctr">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邻接聚合物</a:t>
            </a:r>
          </a:p>
        </p:txBody>
      </p:sp>
      <p:sp>
        <p:nvSpPr>
          <p:cNvPr id="743447" name="Rectangle 23">
            <a:extLst>
              <a:ext uri="{FF2B5EF4-FFF2-40B4-BE49-F238E27FC236}">
                <a16:creationId xmlns:a16="http://schemas.microsoft.com/office/drawing/2014/main" id="{2C07A8BD-CC4B-4DA3-AE15-A950BB26BE24}"/>
              </a:ext>
            </a:extLst>
          </p:cNvPr>
          <p:cNvSpPr>
            <a:spLocks noChangeArrowheads="1"/>
          </p:cNvSpPr>
          <p:nvPr/>
        </p:nvSpPr>
        <p:spPr bwMode="auto">
          <a:xfrm>
            <a:off x="395288" y="5229225"/>
            <a:ext cx="8280400" cy="9715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t>互穿聚合物网络：用化学方法将两种或两种以上的聚合物互穿成交织网络。两种网络可以同时形成，也可以分步形成</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B2F6E614-CC8F-4DEE-BAA2-B1CB5FD66727}"/>
              </a:ext>
            </a:extLst>
          </p:cNvPr>
          <p:cNvSpPr>
            <a:spLocks noGrp="1"/>
          </p:cNvSpPr>
          <p:nvPr>
            <p:ph type="sldNum" sz="quarter" idx="12"/>
          </p:nvPr>
        </p:nvSpPr>
        <p:spPr/>
        <p:txBody>
          <a:bodyPr/>
          <a:lstStyle/>
          <a:p>
            <a:fld id="{3614AEC9-2E15-4D40-A1B3-6B3766939EEA}" type="slidenum">
              <a:rPr lang="en-US" altLang="zh-CN"/>
              <a:pPr/>
              <a:t>183</a:t>
            </a:fld>
            <a:endParaRPr lang="en-US" altLang="zh-CN"/>
          </a:p>
        </p:txBody>
      </p:sp>
      <p:sp>
        <p:nvSpPr>
          <p:cNvPr id="744455" name="Rectangle 7">
            <a:extLst>
              <a:ext uri="{FF2B5EF4-FFF2-40B4-BE49-F238E27FC236}">
                <a16:creationId xmlns:a16="http://schemas.microsoft.com/office/drawing/2014/main" id="{664FCEEF-0988-4649-95A8-CD1E3E34AE3C}"/>
              </a:ext>
            </a:extLst>
          </p:cNvPr>
          <p:cNvSpPr>
            <a:spLocks noChangeArrowheads="1"/>
          </p:cNvSpPr>
          <p:nvPr/>
        </p:nvSpPr>
        <p:spPr bwMode="auto">
          <a:xfrm>
            <a:off x="468313" y="1409700"/>
            <a:ext cx="7920037" cy="11557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800"/>
              <a:t>化学共混：包括接枝共聚、嵌段共聚等；物理共混：包括机械共混和溶液浇铸共混等。 </a:t>
            </a:r>
          </a:p>
        </p:txBody>
      </p:sp>
      <p:sp>
        <p:nvSpPr>
          <p:cNvPr id="744456" name="Rectangle 8">
            <a:extLst>
              <a:ext uri="{FF2B5EF4-FFF2-40B4-BE49-F238E27FC236}">
                <a16:creationId xmlns:a16="http://schemas.microsoft.com/office/drawing/2014/main" id="{190D7633-05B8-425F-9E6F-9B4A52FDC721}"/>
              </a:ext>
            </a:extLst>
          </p:cNvPr>
          <p:cNvSpPr>
            <a:spLocks noChangeArrowheads="1"/>
          </p:cNvSpPr>
          <p:nvPr/>
        </p:nvSpPr>
        <p:spPr bwMode="blackWhite">
          <a:xfrm>
            <a:off x="539750" y="660400"/>
            <a:ext cx="4264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高分子合金的制备方法</a:t>
            </a:r>
          </a:p>
        </p:txBody>
      </p:sp>
      <p:sp>
        <p:nvSpPr>
          <p:cNvPr id="744457" name="Rectangle 9">
            <a:extLst>
              <a:ext uri="{FF2B5EF4-FFF2-40B4-BE49-F238E27FC236}">
                <a16:creationId xmlns:a16="http://schemas.microsoft.com/office/drawing/2014/main" id="{41A01DE9-D17A-46B1-A9CC-D50CA4DE4F59}"/>
              </a:ext>
            </a:extLst>
          </p:cNvPr>
          <p:cNvSpPr>
            <a:spLocks noChangeArrowheads="1"/>
          </p:cNvSpPr>
          <p:nvPr/>
        </p:nvSpPr>
        <p:spPr bwMode="auto">
          <a:xfrm>
            <a:off x="468313" y="2781300"/>
            <a:ext cx="7920037" cy="11969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lang="zh-CN" altLang="en-US" sz="2800"/>
              <a:t>共混得到的高分子合金可能是非均相体系，也可能是均相体系，依赖于共混组分之间的相容性。 </a:t>
            </a:r>
          </a:p>
        </p:txBody>
      </p:sp>
      <p:sp>
        <p:nvSpPr>
          <p:cNvPr id="744458" name="Rectangle 10">
            <a:extLst>
              <a:ext uri="{FF2B5EF4-FFF2-40B4-BE49-F238E27FC236}">
                <a16:creationId xmlns:a16="http://schemas.microsoft.com/office/drawing/2014/main" id="{48BDE0E0-92B9-45F8-8449-29F238E48D10}"/>
              </a:ext>
            </a:extLst>
          </p:cNvPr>
          <p:cNvSpPr>
            <a:spLocks noChangeArrowheads="1"/>
          </p:cNvSpPr>
          <p:nvPr/>
        </p:nvSpPr>
        <p:spPr bwMode="auto">
          <a:xfrm>
            <a:off x="468313" y="4221163"/>
            <a:ext cx="7920037" cy="587375"/>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kumimoji="0" lang="zh-CN" altLang="en-US" sz="2400"/>
              <a:t>均相体系：二组分在分子水平上互相混合</a:t>
            </a:r>
          </a:p>
        </p:txBody>
      </p:sp>
      <p:sp>
        <p:nvSpPr>
          <p:cNvPr id="744459" name="Rectangle 11">
            <a:extLst>
              <a:ext uri="{FF2B5EF4-FFF2-40B4-BE49-F238E27FC236}">
                <a16:creationId xmlns:a16="http://schemas.microsoft.com/office/drawing/2014/main" id="{82E35296-8485-46B0-A224-F87CFBFFD29B}"/>
              </a:ext>
            </a:extLst>
          </p:cNvPr>
          <p:cNvSpPr>
            <a:spLocks noChangeArrowheads="1"/>
          </p:cNvSpPr>
          <p:nvPr/>
        </p:nvSpPr>
        <p:spPr bwMode="auto">
          <a:xfrm>
            <a:off x="468313" y="5157788"/>
            <a:ext cx="7920037" cy="860425"/>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0" lang="zh-CN" altLang="en-US" sz="2400"/>
              <a:t>非均相体系：二组分不能达到分子水平混合，各自成一相，形成非均相体系</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515A733F-7549-4967-9354-2F0CED93177B}"/>
              </a:ext>
            </a:extLst>
          </p:cNvPr>
          <p:cNvSpPr>
            <a:spLocks noGrp="1"/>
          </p:cNvSpPr>
          <p:nvPr>
            <p:ph type="sldNum" sz="quarter" idx="12"/>
          </p:nvPr>
        </p:nvSpPr>
        <p:spPr/>
        <p:txBody>
          <a:bodyPr/>
          <a:lstStyle/>
          <a:p>
            <a:fld id="{B1DD6E76-FAF3-4BB0-A330-A46794A52C73}" type="slidenum">
              <a:rPr lang="en-US" altLang="zh-CN"/>
              <a:pPr/>
              <a:t>184</a:t>
            </a:fld>
            <a:endParaRPr lang="en-US" altLang="zh-CN"/>
          </a:p>
        </p:txBody>
      </p:sp>
      <p:sp>
        <p:nvSpPr>
          <p:cNvPr id="745474" name="Rectangle 2">
            <a:extLst>
              <a:ext uri="{FF2B5EF4-FFF2-40B4-BE49-F238E27FC236}">
                <a16:creationId xmlns:a16="http://schemas.microsoft.com/office/drawing/2014/main" id="{5056BFDE-0998-4606-A9E5-0893C8B58443}"/>
              </a:ext>
            </a:extLst>
          </p:cNvPr>
          <p:cNvSpPr>
            <a:spLocks noChangeArrowheads="1"/>
          </p:cNvSpPr>
          <p:nvPr/>
        </p:nvSpPr>
        <p:spPr bwMode="auto">
          <a:xfrm>
            <a:off x="539750" y="1412875"/>
            <a:ext cx="8135938" cy="16668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5000"/>
              </a:lnSpc>
            </a:pPr>
            <a:r>
              <a:rPr lang="zh-CN" altLang="en-US" sz="2400"/>
              <a:t>（</a:t>
            </a:r>
            <a:r>
              <a:rPr lang="en-US" altLang="zh-CN" sz="2400"/>
              <a:t>1</a:t>
            </a:r>
            <a:r>
              <a:rPr lang="zh-CN" altLang="en-US" sz="2400"/>
              <a:t>）</a:t>
            </a:r>
            <a:r>
              <a:rPr lang="zh-CN" altLang="en-US" sz="2400">
                <a:solidFill>
                  <a:srgbClr val="000099"/>
                </a:solidFill>
              </a:rPr>
              <a:t>塑料为连续相（即基体）、橡胶为分散相</a:t>
            </a:r>
            <a:r>
              <a:rPr lang="zh-CN" altLang="en-US" sz="2400">
                <a:solidFill>
                  <a:srgbClr val="FF0000"/>
                </a:solidFill>
              </a:rPr>
              <a:t>（</a:t>
            </a:r>
            <a:r>
              <a:rPr kumimoji="0" lang="zh-CN" altLang="en-US" sz="2400">
                <a:solidFill>
                  <a:srgbClr val="FF0000"/>
                </a:solidFill>
              </a:rPr>
              <a:t>分散相软（橡胶）</a:t>
            </a:r>
            <a:r>
              <a:rPr kumimoji="0" lang="en-US" altLang="zh-CN" sz="2400">
                <a:solidFill>
                  <a:srgbClr val="FF0000"/>
                </a:solidFill>
              </a:rPr>
              <a:t>-</a:t>
            </a:r>
            <a:r>
              <a:rPr kumimoji="0" lang="zh-CN" altLang="en-US" sz="2400">
                <a:solidFill>
                  <a:srgbClr val="FF0000"/>
                </a:solidFill>
              </a:rPr>
              <a:t>连续相硬（塑料））</a:t>
            </a:r>
            <a:r>
              <a:rPr lang="zh-CN" altLang="en-US" sz="2400"/>
              <a:t>的共混物，如三元乙丙橡胶（</a:t>
            </a:r>
            <a:r>
              <a:rPr lang="en-US" altLang="zh-CN" sz="2400"/>
              <a:t>EPDM</a:t>
            </a:r>
            <a:r>
              <a:rPr lang="zh-CN" altLang="en-US" sz="2400"/>
              <a:t>）改性聚丙烯（</a:t>
            </a:r>
            <a:r>
              <a:rPr lang="en-US" altLang="zh-CN" sz="2400"/>
              <a:t>PP</a:t>
            </a:r>
            <a:r>
              <a:rPr lang="zh-CN" altLang="en-US" sz="2400"/>
              <a:t>），以橡胶为分散相的主要目的是增韧，以克服基体塑料的脆性</a:t>
            </a:r>
          </a:p>
        </p:txBody>
      </p:sp>
      <p:sp>
        <p:nvSpPr>
          <p:cNvPr id="745475" name="Rectangle 3">
            <a:extLst>
              <a:ext uri="{FF2B5EF4-FFF2-40B4-BE49-F238E27FC236}">
                <a16:creationId xmlns:a16="http://schemas.microsoft.com/office/drawing/2014/main" id="{C5499E41-E30F-41E6-B220-E3D1A05150F1}"/>
              </a:ext>
            </a:extLst>
          </p:cNvPr>
          <p:cNvSpPr>
            <a:spLocks noChangeArrowheads="1"/>
          </p:cNvSpPr>
          <p:nvPr/>
        </p:nvSpPr>
        <p:spPr bwMode="auto">
          <a:xfrm>
            <a:off x="611188" y="568325"/>
            <a:ext cx="7327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000099"/>
                </a:solidFill>
              </a:rPr>
              <a:t>按共混物的性能与应用</a:t>
            </a:r>
            <a:r>
              <a:rPr kumimoji="0" lang="zh-CN" altLang="en-US" sz="2800">
                <a:solidFill>
                  <a:srgbClr val="FF0000"/>
                </a:solidFill>
              </a:rPr>
              <a:t>，聚合物共混物的分类</a:t>
            </a:r>
          </a:p>
        </p:txBody>
      </p:sp>
      <p:sp>
        <p:nvSpPr>
          <p:cNvPr id="745480" name="Rectangle 8">
            <a:extLst>
              <a:ext uri="{FF2B5EF4-FFF2-40B4-BE49-F238E27FC236}">
                <a16:creationId xmlns:a16="http://schemas.microsoft.com/office/drawing/2014/main" id="{65FD57AC-6184-4958-B891-9502D24BCC5E}"/>
              </a:ext>
            </a:extLst>
          </p:cNvPr>
          <p:cNvSpPr>
            <a:spLocks noChangeArrowheads="1"/>
          </p:cNvSpPr>
          <p:nvPr/>
        </p:nvSpPr>
        <p:spPr bwMode="auto">
          <a:xfrm>
            <a:off x="539750" y="3267075"/>
            <a:ext cx="8135938" cy="933450"/>
          </a:xfrm>
          <a:prstGeom prst="rect">
            <a:avLst/>
          </a:prstGeom>
          <a:noFill/>
          <a:ln w="38100"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0" lang="zh-CN" altLang="en-US" sz="2400"/>
              <a:t>橡胶增韧塑料的力学性能上最突出的特点是：大幅度提高韧性的同时，不至于过多的牺牲材料的刚性和抗张强度</a:t>
            </a:r>
          </a:p>
        </p:txBody>
      </p:sp>
      <p:sp>
        <p:nvSpPr>
          <p:cNvPr id="745482" name="Rectangle 10">
            <a:extLst>
              <a:ext uri="{FF2B5EF4-FFF2-40B4-BE49-F238E27FC236}">
                <a16:creationId xmlns:a16="http://schemas.microsoft.com/office/drawing/2014/main" id="{B2E427E6-7F08-470C-96ED-87E98C7DAE00}"/>
              </a:ext>
            </a:extLst>
          </p:cNvPr>
          <p:cNvSpPr>
            <a:spLocks noChangeArrowheads="1"/>
          </p:cNvSpPr>
          <p:nvPr/>
        </p:nvSpPr>
        <p:spPr bwMode="auto">
          <a:xfrm>
            <a:off x="539750" y="4508500"/>
            <a:ext cx="8135938" cy="1736725"/>
          </a:xfrm>
          <a:prstGeom prst="rect">
            <a:avLst/>
          </a:prstGeom>
          <a:noFill/>
          <a:ln w="38100"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0" lang="zh-CN" altLang="en-US" sz="2400"/>
              <a:t>这就为脆性高聚物（低廉易得的</a:t>
            </a:r>
            <a:r>
              <a:rPr kumimoji="0" lang="en-US" altLang="zh-CN" sz="2400"/>
              <a:t>PS</a:t>
            </a:r>
            <a:r>
              <a:rPr kumimoji="0" lang="zh-CN" altLang="en-US" sz="2400"/>
              <a:t>，太脆）开辟了广阔的途径（</a:t>
            </a:r>
            <a:r>
              <a:rPr kumimoji="0" lang="en-US" altLang="zh-CN" sz="2400"/>
              <a:t>HIPS</a:t>
            </a:r>
            <a:r>
              <a:rPr kumimoji="0" lang="zh-CN" altLang="en-US" sz="2400"/>
              <a:t>）。塑料作为连续相起到了保持原有的刚性和抗张性能的作用，而引入的分散相橡胶达到了吸收冲击能量、分散冲击能量的作用。</a:t>
            </a:r>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17AA7849-3F34-4E2A-9D59-556B398944A6}"/>
              </a:ext>
            </a:extLst>
          </p:cNvPr>
          <p:cNvSpPr>
            <a:spLocks noGrp="1"/>
          </p:cNvSpPr>
          <p:nvPr>
            <p:ph type="sldNum" sz="quarter" idx="12"/>
          </p:nvPr>
        </p:nvSpPr>
        <p:spPr/>
        <p:txBody>
          <a:bodyPr/>
          <a:lstStyle/>
          <a:p>
            <a:fld id="{FDEF77DC-F5E9-4CB8-9C40-AC91AD683CA0}" type="slidenum">
              <a:rPr lang="en-US" altLang="zh-CN"/>
              <a:pPr/>
              <a:t>185</a:t>
            </a:fld>
            <a:endParaRPr lang="en-US" altLang="zh-CN"/>
          </a:p>
        </p:txBody>
      </p:sp>
      <p:sp>
        <p:nvSpPr>
          <p:cNvPr id="753667" name="Rectangle 3">
            <a:extLst>
              <a:ext uri="{FF2B5EF4-FFF2-40B4-BE49-F238E27FC236}">
                <a16:creationId xmlns:a16="http://schemas.microsoft.com/office/drawing/2014/main" id="{922999C0-65C3-47B6-AF19-14803152F626}"/>
              </a:ext>
            </a:extLst>
          </p:cNvPr>
          <p:cNvSpPr>
            <a:spLocks noChangeArrowheads="1"/>
          </p:cNvSpPr>
          <p:nvPr/>
        </p:nvSpPr>
        <p:spPr bwMode="auto">
          <a:xfrm>
            <a:off x="684213" y="765175"/>
            <a:ext cx="7327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000099"/>
                </a:solidFill>
              </a:rPr>
              <a:t>按共混物的性能与应用</a:t>
            </a:r>
            <a:r>
              <a:rPr kumimoji="0" lang="zh-CN" altLang="en-US" sz="2800">
                <a:solidFill>
                  <a:srgbClr val="FF0000"/>
                </a:solidFill>
              </a:rPr>
              <a:t>，聚合物共混物的分类</a:t>
            </a:r>
          </a:p>
        </p:txBody>
      </p:sp>
      <p:sp>
        <p:nvSpPr>
          <p:cNvPr id="753668" name="Rectangle 4">
            <a:extLst>
              <a:ext uri="{FF2B5EF4-FFF2-40B4-BE49-F238E27FC236}">
                <a16:creationId xmlns:a16="http://schemas.microsoft.com/office/drawing/2014/main" id="{8F15112B-17CA-483E-82C9-69C126714356}"/>
              </a:ext>
            </a:extLst>
          </p:cNvPr>
          <p:cNvSpPr>
            <a:spLocks noChangeArrowheads="1"/>
          </p:cNvSpPr>
          <p:nvPr/>
        </p:nvSpPr>
        <p:spPr bwMode="auto">
          <a:xfrm>
            <a:off x="539750" y="1484313"/>
            <a:ext cx="7993063" cy="1392237"/>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t>（</a:t>
            </a:r>
            <a:r>
              <a:rPr lang="en-US" altLang="zh-CN" sz="2400"/>
              <a:t>2</a:t>
            </a:r>
            <a:r>
              <a:rPr lang="zh-CN" altLang="en-US" sz="2400"/>
              <a:t>）</a:t>
            </a:r>
            <a:r>
              <a:rPr lang="zh-CN" altLang="en-US" sz="2400">
                <a:solidFill>
                  <a:srgbClr val="000099"/>
                </a:solidFill>
              </a:rPr>
              <a:t>橡胶为连续相、塑料为分散相</a:t>
            </a:r>
            <a:r>
              <a:rPr lang="zh-CN" altLang="en-US" sz="2400">
                <a:solidFill>
                  <a:srgbClr val="CC0099"/>
                </a:solidFill>
              </a:rPr>
              <a:t>（</a:t>
            </a:r>
            <a:r>
              <a:rPr kumimoji="0" lang="zh-CN" altLang="en-US" sz="2400">
                <a:solidFill>
                  <a:srgbClr val="FF0000"/>
                </a:solidFill>
              </a:rPr>
              <a:t>分散相硬</a:t>
            </a:r>
            <a:r>
              <a:rPr kumimoji="0" lang="en-US" altLang="zh-CN" sz="2400">
                <a:solidFill>
                  <a:srgbClr val="FF0000"/>
                </a:solidFill>
              </a:rPr>
              <a:t>-</a:t>
            </a:r>
            <a:r>
              <a:rPr kumimoji="0" lang="zh-CN" altLang="en-US" sz="2400">
                <a:solidFill>
                  <a:srgbClr val="FF0000"/>
                </a:solidFill>
              </a:rPr>
              <a:t>连续相软）</a:t>
            </a:r>
            <a:r>
              <a:rPr lang="zh-CN" altLang="en-US" sz="2400"/>
              <a:t>的共混体系，例如少量聚苯乙烯和丁苯橡胶共混，其目的主要是提高橡胶的强度</a:t>
            </a:r>
          </a:p>
        </p:txBody>
      </p:sp>
      <p:sp>
        <p:nvSpPr>
          <p:cNvPr id="753669" name="Rectangle 5">
            <a:extLst>
              <a:ext uri="{FF2B5EF4-FFF2-40B4-BE49-F238E27FC236}">
                <a16:creationId xmlns:a16="http://schemas.microsoft.com/office/drawing/2014/main" id="{B1988509-74BA-4B1D-8941-51C47A229DEC}"/>
              </a:ext>
            </a:extLst>
          </p:cNvPr>
          <p:cNvSpPr>
            <a:spLocks noChangeArrowheads="1"/>
          </p:cNvSpPr>
          <p:nvPr/>
        </p:nvSpPr>
        <p:spPr bwMode="auto">
          <a:xfrm>
            <a:off x="539750" y="3141058"/>
            <a:ext cx="8064500" cy="156966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t>（</a:t>
            </a:r>
            <a:r>
              <a:rPr lang="en-US" altLang="zh-CN" sz="2400" dirty="0"/>
              <a:t>3</a:t>
            </a:r>
            <a:r>
              <a:rPr lang="zh-CN" altLang="en-US" sz="2400" dirty="0"/>
              <a:t>）</a:t>
            </a:r>
            <a:r>
              <a:rPr lang="zh-CN" altLang="en-US" sz="2400" dirty="0">
                <a:solidFill>
                  <a:srgbClr val="000099"/>
                </a:solidFill>
              </a:rPr>
              <a:t>两种塑料共混体系</a:t>
            </a:r>
            <a:r>
              <a:rPr lang="zh-CN" altLang="en-US" sz="2400" dirty="0">
                <a:solidFill>
                  <a:srgbClr val="FF0000"/>
                </a:solidFill>
              </a:rPr>
              <a:t>（</a:t>
            </a:r>
            <a:r>
              <a:rPr kumimoji="0" lang="zh-CN" altLang="en-US" sz="2400" dirty="0">
                <a:solidFill>
                  <a:srgbClr val="FF0000"/>
                </a:solidFill>
              </a:rPr>
              <a:t>分散相软</a:t>
            </a:r>
            <a:r>
              <a:rPr kumimoji="0" lang="en-US" altLang="zh-CN" sz="2400" dirty="0">
                <a:solidFill>
                  <a:srgbClr val="FF0000"/>
                </a:solidFill>
              </a:rPr>
              <a:t>-</a:t>
            </a:r>
            <a:r>
              <a:rPr kumimoji="0" lang="zh-CN" altLang="en-US" sz="2400" dirty="0">
                <a:solidFill>
                  <a:srgbClr val="FF0000"/>
                </a:solidFill>
              </a:rPr>
              <a:t>连续相软）</a:t>
            </a:r>
            <a:r>
              <a:rPr lang="zh-CN" altLang="en-US" sz="2400" dirty="0"/>
              <a:t>，例如聚苯醚（</a:t>
            </a:r>
            <a:r>
              <a:rPr lang="en-US" altLang="zh-CN" sz="2400" dirty="0"/>
              <a:t>PPO</a:t>
            </a:r>
            <a:r>
              <a:rPr lang="zh-CN" altLang="en-US" sz="2400" dirty="0"/>
              <a:t>）和聚苯乙烯（</a:t>
            </a:r>
            <a:r>
              <a:rPr lang="en-US" altLang="zh-CN" sz="2400" dirty="0"/>
              <a:t>PS</a:t>
            </a:r>
            <a:r>
              <a:rPr lang="zh-CN" altLang="en-US" sz="2400" dirty="0"/>
              <a:t>）形成相容的均相体系，其熔体流动温度和粘度下降很多，大大改善了</a:t>
            </a:r>
            <a:r>
              <a:rPr lang="en-US" altLang="zh-CN" sz="2400" dirty="0"/>
              <a:t>PPO</a:t>
            </a:r>
            <a:r>
              <a:rPr lang="zh-CN" altLang="en-US" sz="2400" dirty="0"/>
              <a:t>的加工性能</a:t>
            </a:r>
          </a:p>
        </p:txBody>
      </p:sp>
      <p:sp>
        <p:nvSpPr>
          <p:cNvPr id="753670" name="Rectangle 6">
            <a:extLst>
              <a:ext uri="{FF2B5EF4-FFF2-40B4-BE49-F238E27FC236}">
                <a16:creationId xmlns:a16="http://schemas.microsoft.com/office/drawing/2014/main" id="{A8D0B6FC-5F70-45E6-BFB7-0ADBCFBC38EF}"/>
              </a:ext>
            </a:extLst>
          </p:cNvPr>
          <p:cNvSpPr>
            <a:spLocks noChangeArrowheads="1"/>
          </p:cNvSpPr>
          <p:nvPr/>
        </p:nvSpPr>
        <p:spPr bwMode="auto">
          <a:xfrm>
            <a:off x="539750" y="5084763"/>
            <a:ext cx="8135938" cy="8985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5000"/>
              </a:lnSpc>
            </a:pPr>
            <a:r>
              <a:rPr lang="zh-CN" altLang="en-US" sz="2400"/>
              <a:t>（</a:t>
            </a:r>
            <a:r>
              <a:rPr lang="en-US" altLang="zh-CN" sz="2400"/>
              <a:t>4</a:t>
            </a:r>
            <a:r>
              <a:rPr lang="zh-CN" altLang="en-US" sz="2400"/>
              <a:t>）</a:t>
            </a:r>
            <a:r>
              <a:rPr lang="zh-CN" altLang="en-US" sz="2400">
                <a:solidFill>
                  <a:srgbClr val="000099"/>
                </a:solidFill>
              </a:rPr>
              <a:t>两种橡胶的共混体</a:t>
            </a:r>
            <a:r>
              <a:rPr lang="zh-CN" altLang="en-US" sz="2400"/>
              <a:t>系</a:t>
            </a:r>
            <a:r>
              <a:rPr lang="zh-CN" altLang="en-US" sz="2400">
                <a:solidFill>
                  <a:srgbClr val="000099"/>
                </a:solidFill>
              </a:rPr>
              <a:t>（</a:t>
            </a:r>
            <a:r>
              <a:rPr kumimoji="0" lang="zh-CN" altLang="en-US" sz="2400">
                <a:solidFill>
                  <a:srgbClr val="CC0000"/>
                </a:solidFill>
              </a:rPr>
              <a:t>分散相硬</a:t>
            </a:r>
            <a:r>
              <a:rPr kumimoji="0" lang="en-US" altLang="zh-CN" sz="2400">
                <a:solidFill>
                  <a:srgbClr val="CC0000"/>
                </a:solidFill>
              </a:rPr>
              <a:t>-</a:t>
            </a:r>
            <a:r>
              <a:rPr kumimoji="0" lang="zh-CN" altLang="en-US" sz="2400">
                <a:solidFill>
                  <a:srgbClr val="CC0000"/>
                </a:solidFill>
              </a:rPr>
              <a:t>连续相硬）</a:t>
            </a:r>
            <a:r>
              <a:rPr lang="zh-CN" altLang="en-US" sz="2400"/>
              <a:t>，主要目的是降低成本、改善加工流动性及改善产品的其它性能 </a:t>
            </a:r>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a:extLst>
              <a:ext uri="{FF2B5EF4-FFF2-40B4-BE49-F238E27FC236}">
                <a16:creationId xmlns:a16="http://schemas.microsoft.com/office/drawing/2014/main" id="{CFBD9338-AF09-42CE-B4C2-8807F2E6F920}"/>
              </a:ext>
            </a:extLst>
          </p:cNvPr>
          <p:cNvSpPr>
            <a:spLocks noGrp="1"/>
          </p:cNvSpPr>
          <p:nvPr>
            <p:ph type="sldNum" sz="quarter" idx="12"/>
          </p:nvPr>
        </p:nvSpPr>
        <p:spPr/>
        <p:txBody>
          <a:bodyPr/>
          <a:lstStyle/>
          <a:p>
            <a:fld id="{17740272-87CA-45D0-B842-9C85AEAA8A2E}" type="slidenum">
              <a:rPr lang="en-US" altLang="zh-CN"/>
              <a:pPr/>
              <a:t>186</a:t>
            </a:fld>
            <a:endParaRPr lang="en-US" altLang="zh-CN"/>
          </a:p>
        </p:txBody>
      </p:sp>
      <p:sp>
        <p:nvSpPr>
          <p:cNvPr id="746499" name="Rectangle 3">
            <a:extLst>
              <a:ext uri="{FF2B5EF4-FFF2-40B4-BE49-F238E27FC236}">
                <a16:creationId xmlns:a16="http://schemas.microsoft.com/office/drawing/2014/main" id="{7FDE9A39-60B0-4BE5-AD03-9BF637AF2EAE}"/>
              </a:ext>
            </a:extLst>
          </p:cNvPr>
          <p:cNvSpPr>
            <a:spLocks noChangeArrowheads="1"/>
          </p:cNvSpPr>
          <p:nvPr/>
        </p:nvSpPr>
        <p:spPr bwMode="auto">
          <a:xfrm>
            <a:off x="900113" y="515938"/>
            <a:ext cx="2019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0000"/>
                </a:solidFill>
              </a:rPr>
              <a:t>其他分类</a:t>
            </a:r>
          </a:p>
        </p:txBody>
      </p:sp>
      <p:sp>
        <p:nvSpPr>
          <p:cNvPr id="746503" name="AutoShape 7">
            <a:extLst>
              <a:ext uri="{FF2B5EF4-FFF2-40B4-BE49-F238E27FC236}">
                <a16:creationId xmlns:a16="http://schemas.microsoft.com/office/drawing/2014/main" id="{48BDF4E6-2D2B-4302-9F60-A52FB5401C8F}"/>
              </a:ext>
            </a:extLst>
          </p:cNvPr>
          <p:cNvSpPr>
            <a:spLocks/>
          </p:cNvSpPr>
          <p:nvPr/>
        </p:nvSpPr>
        <p:spPr bwMode="auto">
          <a:xfrm>
            <a:off x="4140200" y="1125538"/>
            <a:ext cx="144463" cy="1223962"/>
          </a:xfrm>
          <a:prstGeom prst="leftBrace">
            <a:avLst>
              <a:gd name="adj1" fmla="val 70604"/>
              <a:gd name="adj2" fmla="val 50000"/>
            </a:avLst>
          </a:prstGeom>
          <a:solidFill>
            <a:srgbClr val="6AF72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6504" name="Rectangle 8">
            <a:extLst>
              <a:ext uri="{FF2B5EF4-FFF2-40B4-BE49-F238E27FC236}">
                <a16:creationId xmlns:a16="http://schemas.microsoft.com/office/drawing/2014/main" id="{11CDA019-CA44-4B44-9450-FFB1EFE76AF1}"/>
              </a:ext>
            </a:extLst>
          </p:cNvPr>
          <p:cNvSpPr>
            <a:spLocks noChangeArrowheads="1"/>
          </p:cNvSpPr>
          <p:nvPr/>
        </p:nvSpPr>
        <p:spPr bwMode="blackWhite">
          <a:xfrm>
            <a:off x="4211638" y="981075"/>
            <a:ext cx="355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lang="zh-CN" altLang="en-US" sz="2400"/>
              <a:t>（</a:t>
            </a:r>
            <a:r>
              <a:rPr lang="en-US" altLang="zh-CN" sz="2400"/>
              <a:t>1</a:t>
            </a:r>
            <a:r>
              <a:rPr lang="zh-CN" altLang="en-US" sz="2400"/>
              <a:t>）</a:t>
            </a:r>
            <a:r>
              <a:rPr kumimoji="0" lang="zh-CN" altLang="en-US" sz="2400"/>
              <a:t>非晶态</a:t>
            </a:r>
            <a:r>
              <a:rPr kumimoji="0" lang="en-US" altLang="zh-CN" sz="2400"/>
              <a:t>-</a:t>
            </a:r>
            <a:r>
              <a:rPr kumimoji="0" lang="zh-CN" altLang="en-US" sz="2400"/>
              <a:t>非晶态共混</a:t>
            </a:r>
          </a:p>
        </p:txBody>
      </p:sp>
      <p:sp>
        <p:nvSpPr>
          <p:cNvPr id="746505" name="Rectangle 9">
            <a:extLst>
              <a:ext uri="{FF2B5EF4-FFF2-40B4-BE49-F238E27FC236}">
                <a16:creationId xmlns:a16="http://schemas.microsoft.com/office/drawing/2014/main" id="{0DA7271F-1D6A-4179-B3AA-698BE597F581}"/>
              </a:ext>
            </a:extLst>
          </p:cNvPr>
          <p:cNvSpPr>
            <a:spLocks noChangeArrowheads="1"/>
          </p:cNvSpPr>
          <p:nvPr/>
        </p:nvSpPr>
        <p:spPr bwMode="blackWhite">
          <a:xfrm>
            <a:off x="4211638" y="1557338"/>
            <a:ext cx="3249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a:t>
            </a:r>
            <a:r>
              <a:rPr lang="en-US" altLang="zh-CN" sz="2400"/>
              <a:t>2</a:t>
            </a:r>
            <a:r>
              <a:rPr lang="zh-CN" altLang="en-US" sz="2400"/>
              <a:t>）</a:t>
            </a:r>
            <a:r>
              <a:rPr kumimoji="0" lang="zh-CN" altLang="en-US" sz="2400"/>
              <a:t>晶态</a:t>
            </a:r>
            <a:r>
              <a:rPr kumimoji="0" lang="en-US" altLang="zh-CN" sz="2400"/>
              <a:t>-</a:t>
            </a:r>
            <a:r>
              <a:rPr kumimoji="0" lang="zh-CN" altLang="en-US" sz="2400"/>
              <a:t>非晶态共混</a:t>
            </a:r>
          </a:p>
        </p:txBody>
      </p:sp>
      <p:sp>
        <p:nvSpPr>
          <p:cNvPr id="746506" name="Rectangle 10">
            <a:extLst>
              <a:ext uri="{FF2B5EF4-FFF2-40B4-BE49-F238E27FC236}">
                <a16:creationId xmlns:a16="http://schemas.microsoft.com/office/drawing/2014/main" id="{E912399C-ECB6-4E7A-8EBD-682B207E0157}"/>
              </a:ext>
            </a:extLst>
          </p:cNvPr>
          <p:cNvSpPr>
            <a:spLocks noChangeArrowheads="1"/>
          </p:cNvSpPr>
          <p:nvPr/>
        </p:nvSpPr>
        <p:spPr bwMode="blackWhite">
          <a:xfrm>
            <a:off x="4211638" y="2133600"/>
            <a:ext cx="294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a:t>
            </a:r>
            <a:r>
              <a:rPr lang="en-US" altLang="zh-CN" sz="2400"/>
              <a:t>3</a:t>
            </a:r>
            <a:r>
              <a:rPr lang="zh-CN" altLang="en-US" sz="2400"/>
              <a:t>）</a:t>
            </a:r>
            <a:r>
              <a:rPr kumimoji="0" lang="zh-CN" altLang="en-US" sz="2400"/>
              <a:t>晶态</a:t>
            </a:r>
            <a:r>
              <a:rPr kumimoji="0" lang="en-US" altLang="zh-CN" sz="2400"/>
              <a:t>-</a:t>
            </a:r>
            <a:r>
              <a:rPr kumimoji="0" lang="zh-CN" altLang="en-US" sz="2400"/>
              <a:t>晶态共混</a:t>
            </a:r>
          </a:p>
        </p:txBody>
      </p:sp>
      <p:sp>
        <p:nvSpPr>
          <p:cNvPr id="746507" name="Rectangle 11">
            <a:extLst>
              <a:ext uri="{FF2B5EF4-FFF2-40B4-BE49-F238E27FC236}">
                <a16:creationId xmlns:a16="http://schemas.microsoft.com/office/drawing/2014/main" id="{2A690DD2-D95E-4093-8845-DB41D314E5ED}"/>
              </a:ext>
            </a:extLst>
          </p:cNvPr>
          <p:cNvSpPr>
            <a:spLocks noChangeArrowheads="1"/>
          </p:cNvSpPr>
          <p:nvPr/>
        </p:nvSpPr>
        <p:spPr bwMode="blackWhite">
          <a:xfrm>
            <a:off x="468313" y="1484313"/>
            <a:ext cx="355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rgbClr val="FF0000"/>
                </a:solidFill>
              </a:rPr>
              <a:t>按共混物凝聚态结构特点</a:t>
            </a:r>
          </a:p>
        </p:txBody>
      </p:sp>
      <p:sp>
        <p:nvSpPr>
          <p:cNvPr id="746508" name="Rectangle 12">
            <a:extLst>
              <a:ext uri="{FF2B5EF4-FFF2-40B4-BE49-F238E27FC236}">
                <a16:creationId xmlns:a16="http://schemas.microsoft.com/office/drawing/2014/main" id="{46CC98C8-EE1A-4E39-B936-D1D0F392A715}"/>
              </a:ext>
            </a:extLst>
          </p:cNvPr>
          <p:cNvSpPr>
            <a:spLocks noChangeArrowheads="1"/>
          </p:cNvSpPr>
          <p:nvPr/>
        </p:nvSpPr>
        <p:spPr bwMode="blackWhite">
          <a:xfrm>
            <a:off x="323850" y="4005263"/>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400">
                <a:solidFill>
                  <a:srgbClr val="FF0000"/>
                </a:solidFill>
              </a:rPr>
              <a:t>按共混物链结构特点</a:t>
            </a:r>
          </a:p>
        </p:txBody>
      </p:sp>
      <p:sp>
        <p:nvSpPr>
          <p:cNvPr id="746509" name="AutoShape 13">
            <a:extLst>
              <a:ext uri="{FF2B5EF4-FFF2-40B4-BE49-F238E27FC236}">
                <a16:creationId xmlns:a16="http://schemas.microsoft.com/office/drawing/2014/main" id="{39753491-F43A-4EB7-8F75-F320EAB32250}"/>
              </a:ext>
            </a:extLst>
          </p:cNvPr>
          <p:cNvSpPr>
            <a:spLocks/>
          </p:cNvSpPr>
          <p:nvPr/>
        </p:nvSpPr>
        <p:spPr bwMode="auto">
          <a:xfrm>
            <a:off x="3132138" y="3213100"/>
            <a:ext cx="360362" cy="2159000"/>
          </a:xfrm>
          <a:prstGeom prst="leftBrace">
            <a:avLst>
              <a:gd name="adj1" fmla="val 49927"/>
              <a:gd name="adj2" fmla="val 50000"/>
            </a:avLst>
          </a:prstGeom>
          <a:solidFill>
            <a:srgbClr val="6AF723"/>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6510" name="Rectangle 14">
            <a:extLst>
              <a:ext uri="{FF2B5EF4-FFF2-40B4-BE49-F238E27FC236}">
                <a16:creationId xmlns:a16="http://schemas.microsoft.com/office/drawing/2014/main" id="{35B9A438-8873-4B0A-8C0D-2C27308ECD23}"/>
              </a:ext>
            </a:extLst>
          </p:cNvPr>
          <p:cNvSpPr>
            <a:spLocks noChangeArrowheads="1"/>
          </p:cNvSpPr>
          <p:nvPr/>
        </p:nvSpPr>
        <p:spPr bwMode="blackWhite">
          <a:xfrm>
            <a:off x="3419475" y="3068638"/>
            <a:ext cx="355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lang="zh-CN" altLang="en-US" sz="2400"/>
              <a:t>（</a:t>
            </a:r>
            <a:r>
              <a:rPr lang="en-US" altLang="zh-CN" sz="2400"/>
              <a:t>1</a:t>
            </a:r>
            <a:r>
              <a:rPr lang="zh-CN" altLang="en-US" sz="2400"/>
              <a:t>）</a:t>
            </a:r>
            <a:r>
              <a:rPr kumimoji="0" lang="zh-CN" altLang="en-US" sz="2400"/>
              <a:t>均聚物</a:t>
            </a:r>
            <a:r>
              <a:rPr kumimoji="0" lang="en-US" altLang="zh-CN" sz="2400"/>
              <a:t>-</a:t>
            </a:r>
            <a:r>
              <a:rPr kumimoji="0" lang="zh-CN" altLang="en-US" sz="2400"/>
              <a:t>均聚物共混</a:t>
            </a:r>
          </a:p>
        </p:txBody>
      </p:sp>
      <p:sp>
        <p:nvSpPr>
          <p:cNvPr id="746511" name="Rectangle 15">
            <a:extLst>
              <a:ext uri="{FF2B5EF4-FFF2-40B4-BE49-F238E27FC236}">
                <a16:creationId xmlns:a16="http://schemas.microsoft.com/office/drawing/2014/main" id="{B57294BE-7D28-4A6E-B204-53606FD12B31}"/>
              </a:ext>
            </a:extLst>
          </p:cNvPr>
          <p:cNvSpPr>
            <a:spLocks noChangeArrowheads="1"/>
          </p:cNvSpPr>
          <p:nvPr/>
        </p:nvSpPr>
        <p:spPr bwMode="blackWhite">
          <a:xfrm>
            <a:off x="3419475" y="3789363"/>
            <a:ext cx="47815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lang="zh-CN" altLang="en-US" sz="2400"/>
              <a:t>（</a:t>
            </a:r>
            <a:r>
              <a:rPr lang="en-US" altLang="zh-CN" sz="2400"/>
              <a:t>2</a:t>
            </a:r>
            <a:r>
              <a:rPr lang="zh-CN" altLang="en-US" sz="2400"/>
              <a:t>）</a:t>
            </a:r>
            <a:r>
              <a:rPr kumimoji="0" lang="zh-CN" altLang="en-US" sz="2400"/>
              <a:t>接枝或嵌段</a:t>
            </a:r>
            <a:r>
              <a:rPr kumimoji="0" lang="en-US" altLang="zh-CN" sz="2400"/>
              <a:t>-</a:t>
            </a:r>
            <a:r>
              <a:rPr kumimoji="0" lang="zh-CN" altLang="en-US" sz="2400"/>
              <a:t>相应均聚物共混</a:t>
            </a:r>
          </a:p>
        </p:txBody>
      </p:sp>
      <p:sp>
        <p:nvSpPr>
          <p:cNvPr id="746512" name="Rectangle 16">
            <a:extLst>
              <a:ext uri="{FF2B5EF4-FFF2-40B4-BE49-F238E27FC236}">
                <a16:creationId xmlns:a16="http://schemas.microsoft.com/office/drawing/2014/main" id="{DE06797B-3DC3-4B72-9FEA-CF80E8EF185B}"/>
              </a:ext>
            </a:extLst>
          </p:cNvPr>
          <p:cNvSpPr>
            <a:spLocks noChangeArrowheads="1"/>
          </p:cNvSpPr>
          <p:nvPr/>
        </p:nvSpPr>
        <p:spPr bwMode="blackWhite">
          <a:xfrm>
            <a:off x="3419475" y="4437063"/>
            <a:ext cx="4168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lang="zh-CN" altLang="en-US" sz="2400"/>
              <a:t>（</a:t>
            </a:r>
            <a:r>
              <a:rPr lang="en-US" altLang="zh-CN" sz="2400"/>
              <a:t>3</a:t>
            </a:r>
            <a:r>
              <a:rPr lang="zh-CN" altLang="en-US" sz="2400"/>
              <a:t>）</a:t>
            </a:r>
            <a:r>
              <a:rPr kumimoji="0" lang="zh-CN" altLang="en-US" sz="2400"/>
              <a:t>无规共聚物</a:t>
            </a:r>
            <a:r>
              <a:rPr kumimoji="0" lang="en-US" altLang="zh-CN" sz="2400"/>
              <a:t>-</a:t>
            </a:r>
            <a:r>
              <a:rPr kumimoji="0" lang="zh-CN" altLang="en-US" sz="2400"/>
              <a:t>均聚物共混</a:t>
            </a:r>
          </a:p>
        </p:txBody>
      </p:sp>
      <p:sp>
        <p:nvSpPr>
          <p:cNvPr id="746513" name="Rectangle 17">
            <a:extLst>
              <a:ext uri="{FF2B5EF4-FFF2-40B4-BE49-F238E27FC236}">
                <a16:creationId xmlns:a16="http://schemas.microsoft.com/office/drawing/2014/main" id="{018FC23B-EB3D-49CC-9448-1176BB0201A9}"/>
              </a:ext>
            </a:extLst>
          </p:cNvPr>
          <p:cNvSpPr>
            <a:spLocks noChangeArrowheads="1"/>
          </p:cNvSpPr>
          <p:nvPr/>
        </p:nvSpPr>
        <p:spPr bwMode="blackWhite">
          <a:xfrm>
            <a:off x="3419475" y="5084763"/>
            <a:ext cx="50879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lang="zh-CN" altLang="en-US" sz="2400"/>
              <a:t>（</a:t>
            </a:r>
            <a:r>
              <a:rPr lang="en-US" altLang="zh-CN" sz="2400"/>
              <a:t>4</a:t>
            </a:r>
            <a:r>
              <a:rPr lang="zh-CN" altLang="en-US" sz="2400"/>
              <a:t>）</a:t>
            </a:r>
            <a:r>
              <a:rPr kumimoji="0" lang="zh-CN" altLang="en-US" sz="2400"/>
              <a:t>刚性链</a:t>
            </a:r>
            <a:r>
              <a:rPr kumimoji="0" lang="en-US" altLang="zh-CN" sz="2400"/>
              <a:t>-</a:t>
            </a:r>
            <a:r>
              <a:rPr kumimoji="0" lang="zh-CN" altLang="en-US" sz="2400"/>
              <a:t>半刚性链或柔性链共混</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746503"/>
                                        </p:tgtEl>
                                        <p:attrNameLst>
                                          <p:attrName>style.visibility</p:attrName>
                                        </p:attrNameLst>
                                      </p:cBhvr>
                                      <p:to>
                                        <p:strVal val="visible"/>
                                      </p:to>
                                    </p:set>
                                    <p:animEffect transition="in" filter="slide(fromBottom)">
                                      <p:cBhvr>
                                        <p:cTn id="7" dur="500"/>
                                        <p:tgtEl>
                                          <p:spTgt spid="746503"/>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746509"/>
                                        </p:tgtEl>
                                        <p:attrNameLst>
                                          <p:attrName>style.visibility</p:attrName>
                                        </p:attrNameLst>
                                      </p:cBhvr>
                                      <p:to>
                                        <p:strVal val="visible"/>
                                      </p:to>
                                    </p:set>
                                    <p:animEffect transition="in" filter="slide(fromBottom)">
                                      <p:cBhvr>
                                        <p:cTn id="11" dur="500"/>
                                        <p:tgtEl>
                                          <p:spTgt spid="746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a:extLst>
              <a:ext uri="{FF2B5EF4-FFF2-40B4-BE49-F238E27FC236}">
                <a16:creationId xmlns:a16="http://schemas.microsoft.com/office/drawing/2014/main" id="{E28294D4-7B1D-410B-9F23-869773FD2FB3}"/>
              </a:ext>
            </a:extLst>
          </p:cNvPr>
          <p:cNvSpPr>
            <a:spLocks noGrp="1"/>
          </p:cNvSpPr>
          <p:nvPr>
            <p:ph type="sldNum" sz="quarter" idx="12"/>
          </p:nvPr>
        </p:nvSpPr>
        <p:spPr/>
        <p:txBody>
          <a:bodyPr/>
          <a:lstStyle/>
          <a:p>
            <a:fld id="{694E397C-3B9D-4B4F-96E3-7A1763A53CE7}" type="slidenum">
              <a:rPr lang="en-US" altLang="zh-CN"/>
              <a:pPr/>
              <a:t>187</a:t>
            </a:fld>
            <a:endParaRPr lang="en-US" altLang="zh-CN"/>
          </a:p>
        </p:txBody>
      </p:sp>
      <p:sp>
        <p:nvSpPr>
          <p:cNvPr id="612355" name="Rectangle 3">
            <a:extLst>
              <a:ext uri="{FF2B5EF4-FFF2-40B4-BE49-F238E27FC236}">
                <a16:creationId xmlns:a16="http://schemas.microsoft.com/office/drawing/2014/main" id="{CB80F23E-2B78-4FC7-A131-BE27CADF7618}"/>
              </a:ext>
            </a:extLst>
          </p:cNvPr>
          <p:cNvSpPr>
            <a:spLocks noChangeArrowheads="1"/>
          </p:cNvSpPr>
          <p:nvPr/>
        </p:nvSpPr>
        <p:spPr bwMode="auto">
          <a:xfrm>
            <a:off x="323850" y="836613"/>
            <a:ext cx="6769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聚合物相容性及判别方法</a:t>
            </a:r>
          </a:p>
        </p:txBody>
      </p:sp>
      <p:sp>
        <p:nvSpPr>
          <p:cNvPr id="612360" name="Rectangle 8">
            <a:extLst>
              <a:ext uri="{FF2B5EF4-FFF2-40B4-BE49-F238E27FC236}">
                <a16:creationId xmlns:a16="http://schemas.microsoft.com/office/drawing/2014/main" id="{5059C611-1676-4F76-B321-461C2A96D448}"/>
              </a:ext>
            </a:extLst>
          </p:cNvPr>
          <p:cNvSpPr>
            <a:spLocks noChangeArrowheads="1"/>
          </p:cNvSpPr>
          <p:nvPr/>
        </p:nvSpPr>
        <p:spPr bwMode="auto">
          <a:xfrm>
            <a:off x="323850" y="1557338"/>
            <a:ext cx="8424863" cy="55721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000099"/>
                </a:solidFill>
              </a:rPr>
              <a:t>热力学上的</a:t>
            </a:r>
            <a:r>
              <a:rPr kumimoji="0" lang="zh-CN" altLang="en-US" sz="2800">
                <a:solidFill>
                  <a:srgbClr val="000099"/>
                </a:solidFill>
              </a:rPr>
              <a:t>相容性</a:t>
            </a:r>
            <a:r>
              <a:rPr lang="zh-CN" altLang="en-US" sz="2800">
                <a:solidFill>
                  <a:srgbClr val="000099"/>
                </a:solidFill>
              </a:rPr>
              <a:t>，指分子水平上的相容，</a:t>
            </a:r>
            <a:r>
              <a:rPr lang="en-US" altLang="zh-CN" sz="2800" i="1">
                <a:solidFill>
                  <a:srgbClr val="000099"/>
                </a:solidFill>
              </a:rPr>
              <a:t>ΔG</a:t>
            </a:r>
            <a:r>
              <a:rPr lang="zh-CN" altLang="en-US" sz="2800">
                <a:solidFill>
                  <a:srgbClr val="000099"/>
                </a:solidFill>
              </a:rPr>
              <a:t>＜</a:t>
            </a:r>
            <a:r>
              <a:rPr lang="en-US" altLang="zh-CN" sz="2800">
                <a:solidFill>
                  <a:srgbClr val="000099"/>
                </a:solidFill>
              </a:rPr>
              <a:t>0</a:t>
            </a:r>
          </a:p>
        </p:txBody>
      </p:sp>
      <p:grpSp>
        <p:nvGrpSpPr>
          <p:cNvPr id="612361" name="Group 9">
            <a:extLst>
              <a:ext uri="{FF2B5EF4-FFF2-40B4-BE49-F238E27FC236}">
                <a16:creationId xmlns:a16="http://schemas.microsoft.com/office/drawing/2014/main" id="{A5738945-9CF9-4EC6-8C3A-EDAFD21DA875}"/>
              </a:ext>
            </a:extLst>
          </p:cNvPr>
          <p:cNvGrpSpPr>
            <a:grpSpLocks/>
          </p:cNvGrpSpPr>
          <p:nvPr/>
        </p:nvGrpSpPr>
        <p:grpSpPr bwMode="auto">
          <a:xfrm>
            <a:off x="900113" y="2636838"/>
            <a:ext cx="7010400" cy="1247775"/>
            <a:chOff x="816" y="3534"/>
            <a:chExt cx="4416" cy="786"/>
          </a:xfrm>
        </p:grpSpPr>
        <mc:AlternateContent xmlns:mc="http://schemas.openxmlformats.org/markup-compatibility/2006">
          <mc:Choice xmlns:a14="http://schemas.microsoft.com/office/drawing/2010/main" Requires="a14">
            <p:sp>
              <p:nvSpPr>
                <p:cNvPr id="612362" name="Object 10">
                  <a:extLst>
                    <a:ext uri="{FF2B5EF4-FFF2-40B4-BE49-F238E27FC236}">
                      <a16:creationId xmlns:a16="http://schemas.microsoft.com/office/drawing/2014/main" id="{CB62B84E-AB48-4C16-8AE8-9FD81D946E3B}"/>
                    </a:ext>
                  </a:extLst>
                </p:cNvPr>
                <p:cNvSpPr txBox="1"/>
                <p:nvPr/>
              </p:nvSpPr>
              <p:spPr bwMode="auto">
                <a:xfrm>
                  <a:off x="816" y="3648"/>
                  <a:ext cx="1658" cy="313"/>
                </a:xfrm>
                <a:prstGeom prst="rect">
                  <a:avLst/>
                </a:prstGeom>
                <a:solidFill>
                  <a:schemeClr val="bg1"/>
                </a:solidFill>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𝑆</m:t>
                        </m:r>
                      </m:oMath>
                    </m:oMathPara>
                  </a14:m>
                  <a:endParaRPr lang="zh-CN" altLang="en-US"/>
                </a:p>
              </p:txBody>
            </p:sp>
          </mc:Choice>
          <mc:Fallback>
            <p:sp>
              <p:nvSpPr>
                <p:cNvPr id="612362" name="Object 10">
                  <a:extLst>
                    <a:ext uri="{FF2B5EF4-FFF2-40B4-BE49-F238E27FC236}">
                      <a16:creationId xmlns:a16="http://schemas.microsoft.com/office/drawing/2014/main" id="{CB62B84E-AB48-4C16-8AE8-9FD81D946E3B}"/>
                    </a:ext>
                  </a:extLst>
                </p:cNvPr>
                <p:cNvSpPr txBox="1">
                  <a:spLocks noRot="1" noChangeAspect="1" noMove="1" noResize="1" noEditPoints="1" noAdjustHandles="1" noChangeArrowheads="1" noChangeShapeType="1" noTextEdit="1"/>
                </p:cNvSpPr>
                <p:nvPr/>
              </p:nvSpPr>
              <p:spPr bwMode="auto">
                <a:xfrm>
                  <a:off x="816" y="3648"/>
                  <a:ext cx="1658" cy="31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2363" name="Object 11">
                  <a:extLst>
                    <a:ext uri="{FF2B5EF4-FFF2-40B4-BE49-F238E27FC236}">
                      <a16:creationId xmlns:a16="http://schemas.microsoft.com/office/drawing/2014/main" id="{E81600A4-5868-44D5-B490-BF7CCB4A5D6F}"/>
                    </a:ext>
                  </a:extLst>
                </p:cNvPr>
                <p:cNvSpPr txBox="1"/>
                <p:nvPr/>
              </p:nvSpPr>
              <p:spPr bwMode="auto">
                <a:xfrm>
                  <a:off x="2747" y="3534"/>
                  <a:ext cx="753" cy="299"/>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&lt;0</m:t>
                        </m:r>
                      </m:oMath>
                    </m:oMathPara>
                  </a14:m>
                  <a:endParaRPr lang="zh-CN" altLang="en-US"/>
                </a:p>
              </p:txBody>
            </p:sp>
          </mc:Choice>
          <mc:Fallback>
            <p:sp>
              <p:nvSpPr>
                <p:cNvPr id="612363" name="Object 11">
                  <a:extLst>
                    <a:ext uri="{FF2B5EF4-FFF2-40B4-BE49-F238E27FC236}">
                      <a16:creationId xmlns:a16="http://schemas.microsoft.com/office/drawing/2014/main" id="{E81600A4-5868-44D5-B490-BF7CCB4A5D6F}"/>
                    </a:ext>
                  </a:extLst>
                </p:cNvPr>
                <p:cNvSpPr txBox="1">
                  <a:spLocks noRot="1" noChangeAspect="1" noMove="1" noResize="1" noEditPoints="1" noAdjustHandles="1" noChangeArrowheads="1" noChangeShapeType="1" noTextEdit="1"/>
                </p:cNvSpPr>
                <p:nvPr/>
              </p:nvSpPr>
              <p:spPr bwMode="auto">
                <a:xfrm>
                  <a:off x="2747" y="3534"/>
                  <a:ext cx="753" cy="299"/>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612364" name="Text Box 12" descr="Bouquet">
              <a:extLst>
                <a:ext uri="{FF2B5EF4-FFF2-40B4-BE49-F238E27FC236}">
                  <a16:creationId xmlns:a16="http://schemas.microsoft.com/office/drawing/2014/main" id="{062C528D-ED57-438B-B6B1-4EFA8A764FD3}"/>
                </a:ext>
              </a:extLst>
            </p:cNvPr>
            <p:cNvSpPr txBox="1">
              <a:spLocks noChangeArrowheads="1"/>
            </p:cNvSpPr>
            <p:nvPr/>
          </p:nvSpPr>
          <p:spPr bwMode="blackWhite">
            <a:xfrm>
              <a:off x="3956" y="3613"/>
              <a:ext cx="1019" cy="250"/>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a:solidFill>
                    <a:schemeClr val="bg2"/>
                  </a:solidFill>
                  <a:latin typeface="Times New Roman" panose="02020603050405020304" pitchFamily="18" charset="0"/>
                </a:rPr>
                <a:t>两组分相容</a:t>
              </a:r>
            </a:p>
          </p:txBody>
        </p:sp>
        <p:sp>
          <p:nvSpPr>
            <p:cNvPr id="612365" name="Text Box 13" descr="Water droplets">
              <a:extLst>
                <a:ext uri="{FF2B5EF4-FFF2-40B4-BE49-F238E27FC236}">
                  <a16:creationId xmlns:a16="http://schemas.microsoft.com/office/drawing/2014/main" id="{A6C1A89A-4EE2-47F8-B9B6-4C57E2D4E01F}"/>
                </a:ext>
              </a:extLst>
            </p:cNvPr>
            <p:cNvSpPr txBox="1">
              <a:spLocks noChangeArrowheads="1"/>
            </p:cNvSpPr>
            <p:nvPr/>
          </p:nvSpPr>
          <p:spPr bwMode="blackWhite">
            <a:xfrm>
              <a:off x="3956" y="4025"/>
              <a:ext cx="1276" cy="25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a:solidFill>
                    <a:schemeClr val="bg2"/>
                  </a:solidFill>
                  <a:latin typeface="Times New Roman" panose="02020603050405020304" pitchFamily="18" charset="0"/>
                </a:rPr>
                <a:t>两组分不相容</a:t>
              </a:r>
            </a:p>
          </p:txBody>
        </p:sp>
        <p:sp>
          <p:nvSpPr>
            <p:cNvPr id="612366" name="AutoShape 14">
              <a:extLst>
                <a:ext uri="{FF2B5EF4-FFF2-40B4-BE49-F238E27FC236}">
                  <a16:creationId xmlns:a16="http://schemas.microsoft.com/office/drawing/2014/main" id="{A8E98CA3-D988-4BD5-B59E-2A5C9348FE67}"/>
                </a:ext>
              </a:extLst>
            </p:cNvPr>
            <p:cNvSpPr>
              <a:spLocks/>
            </p:cNvSpPr>
            <p:nvPr/>
          </p:nvSpPr>
          <p:spPr bwMode="blackWhite">
            <a:xfrm>
              <a:off x="2614" y="3641"/>
              <a:ext cx="89" cy="528"/>
            </a:xfrm>
            <a:prstGeom prst="leftBrace">
              <a:avLst>
                <a:gd name="adj1" fmla="val 49438"/>
                <a:gd name="adj2" fmla="val 50000"/>
              </a:avLst>
            </a:prstGeom>
            <a:noFill/>
            <a:ln w="9525" cap="rnd">
              <a:solidFill>
                <a:schemeClr val="tx1"/>
              </a:solidFill>
              <a:prstDash val="sysDot"/>
              <a:round/>
              <a:headEnd/>
              <a:tailEnd/>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612367" name="Object 15">
                  <a:extLst>
                    <a:ext uri="{FF2B5EF4-FFF2-40B4-BE49-F238E27FC236}">
                      <a16:creationId xmlns:a16="http://schemas.microsoft.com/office/drawing/2014/main" id="{37117469-5F03-4ED4-B40D-61BD728D163E}"/>
                    </a:ext>
                  </a:extLst>
                </p:cNvPr>
                <p:cNvSpPr txBox="1"/>
                <p:nvPr/>
              </p:nvSpPr>
              <p:spPr bwMode="auto">
                <a:xfrm>
                  <a:off x="2717" y="4025"/>
                  <a:ext cx="822" cy="295"/>
                </a:xfrm>
                <a:prstGeom prst="rect">
                  <a:avLst/>
                </a:prstGeom>
                <a:solidFill>
                  <a:schemeClr val="bg1"/>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&gt;0</m:t>
                        </m:r>
                      </m:oMath>
                    </m:oMathPara>
                  </a14:m>
                  <a:endParaRPr lang="zh-CN" altLang="en-US"/>
                </a:p>
              </p:txBody>
            </p:sp>
          </mc:Choice>
          <mc:Fallback>
            <p:sp>
              <p:nvSpPr>
                <p:cNvPr id="612367" name="Object 15">
                  <a:extLst>
                    <a:ext uri="{FF2B5EF4-FFF2-40B4-BE49-F238E27FC236}">
                      <a16:creationId xmlns:a16="http://schemas.microsoft.com/office/drawing/2014/main" id="{37117469-5F03-4ED4-B40D-61BD728D163E}"/>
                    </a:ext>
                  </a:extLst>
                </p:cNvPr>
                <p:cNvSpPr txBox="1">
                  <a:spLocks noRot="1" noChangeAspect="1" noMove="1" noResize="1" noEditPoints="1" noAdjustHandles="1" noChangeArrowheads="1" noChangeShapeType="1" noTextEdit="1"/>
                </p:cNvSpPr>
                <p:nvPr/>
              </p:nvSpPr>
              <p:spPr bwMode="auto">
                <a:xfrm>
                  <a:off x="2717" y="4025"/>
                  <a:ext cx="822" cy="295"/>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612368" name="AutoShape 16">
              <a:extLst>
                <a:ext uri="{FF2B5EF4-FFF2-40B4-BE49-F238E27FC236}">
                  <a16:creationId xmlns:a16="http://schemas.microsoft.com/office/drawing/2014/main" id="{4AD51E65-07AA-44B5-8E16-7C3F1012C08E}"/>
                </a:ext>
              </a:extLst>
            </p:cNvPr>
            <p:cNvSpPr>
              <a:spLocks noChangeArrowheads="1"/>
            </p:cNvSpPr>
            <p:nvPr/>
          </p:nvSpPr>
          <p:spPr bwMode="auto">
            <a:xfrm>
              <a:off x="3589" y="3641"/>
              <a:ext cx="354" cy="192"/>
            </a:xfrm>
            <a:prstGeom prst="rightArrow">
              <a:avLst>
                <a:gd name="adj1" fmla="val 50000"/>
                <a:gd name="adj2" fmla="val 46094"/>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2369" name="AutoShape 17">
              <a:extLst>
                <a:ext uri="{FF2B5EF4-FFF2-40B4-BE49-F238E27FC236}">
                  <a16:creationId xmlns:a16="http://schemas.microsoft.com/office/drawing/2014/main" id="{344CB35D-D5A9-4A74-9C23-16F43A4EDB5B}"/>
                </a:ext>
              </a:extLst>
            </p:cNvPr>
            <p:cNvSpPr>
              <a:spLocks noChangeArrowheads="1"/>
            </p:cNvSpPr>
            <p:nvPr/>
          </p:nvSpPr>
          <p:spPr bwMode="auto">
            <a:xfrm>
              <a:off x="3589" y="4073"/>
              <a:ext cx="354" cy="192"/>
            </a:xfrm>
            <a:prstGeom prst="rightArrow">
              <a:avLst>
                <a:gd name="adj1" fmla="val 50000"/>
                <a:gd name="adj2" fmla="val 46094"/>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2372" name="Rectangle 20">
            <a:extLst>
              <a:ext uri="{FF2B5EF4-FFF2-40B4-BE49-F238E27FC236}">
                <a16:creationId xmlns:a16="http://schemas.microsoft.com/office/drawing/2014/main" id="{BFE4C401-52C6-40A9-8E78-39BD83FA2DDB}"/>
              </a:ext>
            </a:extLst>
          </p:cNvPr>
          <p:cNvSpPr>
            <a:spLocks noChangeArrowheads="1"/>
          </p:cNvSpPr>
          <p:nvPr/>
        </p:nvSpPr>
        <p:spPr bwMode="auto">
          <a:xfrm>
            <a:off x="539750" y="4221163"/>
            <a:ext cx="8351838" cy="1958975"/>
          </a:xfrm>
          <a:prstGeom prst="rect">
            <a:avLst/>
          </a:prstGeom>
          <a:noFill/>
          <a:ln w="38100" algn="ctr">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sz="2400"/>
              <a:t>高分子混合时的熵变值</a:t>
            </a:r>
            <a:r>
              <a:rPr lang="en-US" altLang="zh-CN" sz="2400"/>
              <a:t>ΔS</a:t>
            </a:r>
            <a:r>
              <a:rPr lang="zh-CN" altLang="en-US" sz="2400"/>
              <a:t>很小，而大多数高分子－高分子间的混合是吸热过程，即</a:t>
            </a:r>
            <a:r>
              <a:rPr lang="en-US" altLang="zh-CN" sz="2400"/>
              <a:t>ΔH</a:t>
            </a:r>
            <a:r>
              <a:rPr lang="zh-CN" altLang="en-US" sz="2400"/>
              <a:t>为正值，要满足</a:t>
            </a:r>
            <a:r>
              <a:rPr lang="en-US" altLang="zh-CN" sz="2400"/>
              <a:t>ΔG</a:t>
            </a:r>
            <a:r>
              <a:rPr lang="zh-CN" altLang="en-US" sz="2400"/>
              <a:t>小于零的条件较困难，也就是说，绝大多数共混聚合物不能达到分子水平的混合（完全相容）， 而得到</a:t>
            </a:r>
            <a:r>
              <a:rPr lang="zh-CN" altLang="en-US" sz="2400">
                <a:solidFill>
                  <a:srgbClr val="FF0000"/>
                </a:solidFill>
              </a:rPr>
              <a:t>非均相结构（两相结构）</a:t>
            </a:r>
            <a:endParaRPr lang="zh-CN" altLang="en-US" sz="2400" b="0">
              <a:solidFill>
                <a:srgbClr val="FF0000"/>
              </a:solidFill>
            </a:endParaRPr>
          </a:p>
        </p:txBody>
      </p:sp>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648F6ED2-A45A-4BFE-BF2D-C21900A9B143}"/>
              </a:ext>
            </a:extLst>
          </p:cNvPr>
          <p:cNvSpPr>
            <a:spLocks noGrp="1"/>
          </p:cNvSpPr>
          <p:nvPr>
            <p:ph type="sldNum" sz="quarter" idx="12"/>
          </p:nvPr>
        </p:nvSpPr>
        <p:spPr/>
        <p:txBody>
          <a:bodyPr/>
          <a:lstStyle/>
          <a:p>
            <a:fld id="{6E3A82C4-F0DE-41CD-B97A-F5F42301FB84}" type="slidenum">
              <a:rPr lang="en-US" altLang="zh-CN"/>
              <a:pPr/>
              <a:t>188</a:t>
            </a:fld>
            <a:endParaRPr lang="en-US" altLang="zh-CN"/>
          </a:p>
        </p:txBody>
      </p:sp>
      <p:sp>
        <p:nvSpPr>
          <p:cNvPr id="613381" name="Rectangle 5">
            <a:extLst>
              <a:ext uri="{FF2B5EF4-FFF2-40B4-BE49-F238E27FC236}">
                <a16:creationId xmlns:a16="http://schemas.microsoft.com/office/drawing/2014/main" id="{594E61A1-5F86-426C-BCD7-62C6230792D1}"/>
              </a:ext>
            </a:extLst>
          </p:cNvPr>
          <p:cNvSpPr>
            <a:spLocks noChangeArrowheads="1"/>
          </p:cNvSpPr>
          <p:nvPr/>
        </p:nvSpPr>
        <p:spPr bwMode="auto">
          <a:xfrm>
            <a:off x="468313" y="908050"/>
            <a:ext cx="8135937" cy="24161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lang="zh-CN" altLang="en-US" sz="2400"/>
              <a:t>非均相混合物（</a:t>
            </a:r>
            <a:r>
              <a:rPr lang="zh-CN" altLang="en-US" sz="2400">
                <a:latin typeface="Arial" panose="020B0604020202020204" pitchFamily="34" charset="0"/>
              </a:rPr>
              <a:t>“</a:t>
            </a:r>
            <a:r>
              <a:rPr lang="zh-CN" altLang="en-US" sz="2400"/>
              <a:t>两相结构</a:t>
            </a:r>
            <a:r>
              <a:rPr lang="zh-CN" altLang="en-US" sz="2400">
                <a:latin typeface="Arial" panose="020B0604020202020204" pitchFamily="34" charset="0"/>
              </a:rPr>
              <a:t>”</a:t>
            </a:r>
            <a:r>
              <a:rPr lang="zh-CN" altLang="en-US" sz="2400"/>
              <a:t>或</a:t>
            </a:r>
            <a:r>
              <a:rPr lang="zh-CN" altLang="en-US" sz="2400">
                <a:latin typeface="Arial" panose="020B0604020202020204" pitchFamily="34" charset="0"/>
              </a:rPr>
              <a:t>“</a:t>
            </a:r>
            <a:r>
              <a:rPr lang="zh-CN" altLang="en-US" sz="2400"/>
              <a:t>海岛结构</a:t>
            </a:r>
            <a:r>
              <a:rPr lang="zh-CN" altLang="en-US" sz="2400">
                <a:latin typeface="Arial" panose="020B0604020202020204" pitchFamily="34" charset="0"/>
              </a:rPr>
              <a:t>”</a:t>
            </a:r>
            <a:r>
              <a:rPr lang="zh-CN" altLang="en-US" sz="2400"/>
              <a:t>），一般在宏观上不发生相分离，仅在微观上观察到相分离结构，</a:t>
            </a:r>
            <a:r>
              <a:rPr lang="zh-CN" altLang="zh-CN" sz="2400"/>
              <a:t>是热力学的准稳定</a:t>
            </a:r>
            <a:r>
              <a:rPr lang="zh-CN" altLang="en-US" sz="2400"/>
              <a:t>，</a:t>
            </a:r>
            <a:r>
              <a:rPr lang="zh-CN" altLang="zh-CN" sz="2400"/>
              <a:t>但动力学稳定</a:t>
            </a:r>
            <a:r>
              <a:rPr lang="zh-CN" altLang="en-US" sz="2400"/>
              <a:t>的</a:t>
            </a:r>
            <a:r>
              <a:rPr lang="zh-CN" altLang="zh-CN" sz="2400"/>
              <a:t>状态</a:t>
            </a:r>
            <a:r>
              <a:rPr lang="zh-CN" altLang="en-US" sz="2400"/>
              <a:t>（在较低温度下，由于动力学的原因，使得共混聚合物无法象小分子那样完全分相</a:t>
            </a:r>
            <a:r>
              <a:rPr lang="zh-CN" altLang="en-US" sz="2400" b="0"/>
              <a:t>）</a:t>
            </a:r>
            <a:r>
              <a:rPr lang="zh-CN" altLang="en-US" sz="2400"/>
              <a:t>。</a:t>
            </a:r>
            <a:r>
              <a:rPr kumimoji="0" lang="zh-CN" altLang="en-US" sz="2400"/>
              <a:t>此时</a:t>
            </a:r>
            <a:r>
              <a:rPr lang="zh-CN" altLang="en-US" sz="2400"/>
              <a:t>存在一个分散程度好坏的问题</a:t>
            </a:r>
            <a:r>
              <a:rPr lang="en-US" altLang="zh-CN" sz="2400"/>
              <a:t>---</a:t>
            </a:r>
            <a:r>
              <a:rPr lang="zh-CN" altLang="en-US" sz="2400">
                <a:solidFill>
                  <a:srgbClr val="3366FF"/>
                </a:solidFill>
              </a:rPr>
              <a:t>混溶性</a:t>
            </a:r>
          </a:p>
        </p:txBody>
      </p:sp>
      <p:sp>
        <p:nvSpPr>
          <p:cNvPr id="613382" name="Rectangle 6">
            <a:extLst>
              <a:ext uri="{FF2B5EF4-FFF2-40B4-BE49-F238E27FC236}">
                <a16:creationId xmlns:a16="http://schemas.microsoft.com/office/drawing/2014/main" id="{5385E653-1C80-4558-9879-771F8F9B242E}"/>
              </a:ext>
            </a:extLst>
          </p:cNvPr>
          <p:cNvSpPr>
            <a:spLocks noChangeArrowheads="1"/>
          </p:cNvSpPr>
          <p:nvPr/>
        </p:nvSpPr>
        <p:spPr bwMode="auto">
          <a:xfrm>
            <a:off x="468313" y="3573463"/>
            <a:ext cx="8135937" cy="2503487"/>
          </a:xfrm>
          <a:prstGeom prst="rect">
            <a:avLst/>
          </a:prstGeom>
          <a:noFill/>
          <a:ln w="38100" algn="ctr">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0" lang="zh-CN" altLang="en-US" sz="2400"/>
              <a:t>通常意义上，</a:t>
            </a:r>
            <a:r>
              <a:rPr lang="zh-CN" altLang="en-US" sz="2400"/>
              <a:t>共混聚合物</a:t>
            </a:r>
            <a:r>
              <a:rPr kumimoji="0" lang="zh-CN" altLang="en-US" sz="2400"/>
              <a:t>的</a:t>
            </a:r>
            <a:r>
              <a:rPr kumimoji="0" lang="zh-CN" altLang="en-US" sz="2400">
                <a:solidFill>
                  <a:srgbClr val="FF0000"/>
                </a:solidFill>
              </a:rPr>
              <a:t>相容性</a:t>
            </a:r>
            <a:r>
              <a:rPr kumimoji="0" lang="zh-CN" altLang="en-US" sz="2400"/>
              <a:t>，并非指可达到分子水平混合的均一相，而是指可以</a:t>
            </a:r>
            <a:r>
              <a:rPr kumimoji="0" lang="zh-CN" altLang="en-US" sz="2400">
                <a:solidFill>
                  <a:srgbClr val="FF0000"/>
                </a:solidFill>
              </a:rPr>
              <a:t>混合均匀的程度</a:t>
            </a:r>
            <a:r>
              <a:rPr kumimoji="0" lang="zh-CN" altLang="en-US" sz="2400"/>
              <a:t>、分散颗粒的大小；若分散得愈细、愈均匀，则表示相容性愈好；或指相混高聚物分子间作用力、亲和力的比较，若分子间作用力愈大，则愈易分散均匀，称为相容性好。</a:t>
            </a:r>
          </a:p>
        </p:txBody>
      </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ABBDB2F0-20FA-4279-BF45-D0A5E05CCE48}"/>
              </a:ext>
            </a:extLst>
          </p:cNvPr>
          <p:cNvSpPr>
            <a:spLocks noGrp="1"/>
          </p:cNvSpPr>
          <p:nvPr>
            <p:ph type="sldNum" sz="quarter" idx="12"/>
          </p:nvPr>
        </p:nvSpPr>
        <p:spPr/>
        <p:txBody>
          <a:bodyPr/>
          <a:lstStyle/>
          <a:p>
            <a:fld id="{0C6F71A2-9904-4FDA-B2F6-93D0CE5F5DDC}" type="slidenum">
              <a:rPr lang="en-US" altLang="zh-CN"/>
              <a:pPr/>
              <a:t>189</a:t>
            </a:fld>
            <a:endParaRPr lang="en-US" altLang="zh-CN"/>
          </a:p>
        </p:txBody>
      </p:sp>
      <p:sp>
        <p:nvSpPr>
          <p:cNvPr id="614404" name="Rectangle 4">
            <a:extLst>
              <a:ext uri="{FF2B5EF4-FFF2-40B4-BE49-F238E27FC236}">
                <a16:creationId xmlns:a16="http://schemas.microsoft.com/office/drawing/2014/main" id="{61D77D5C-3F50-4A5A-B18E-855EB873400A}"/>
              </a:ext>
            </a:extLst>
          </p:cNvPr>
          <p:cNvSpPr>
            <a:spLocks noChangeArrowheads="1"/>
          </p:cNvSpPr>
          <p:nvPr/>
        </p:nvSpPr>
        <p:spPr bwMode="auto">
          <a:xfrm>
            <a:off x="395288" y="981075"/>
            <a:ext cx="8497887" cy="1335088"/>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bg2"/>
              </a:buClr>
              <a:buSzPct val="75000"/>
              <a:buFont typeface="Wingdings" panose="05000000000000000000" pitchFamily="2" charset="2"/>
              <a:buNone/>
            </a:pPr>
            <a:r>
              <a:rPr kumimoji="0" lang="en-US" altLang="zh-CN" sz="2400"/>
              <a:t>①</a:t>
            </a:r>
            <a:r>
              <a:rPr kumimoji="0" lang="zh-CN" altLang="en-US" sz="2400"/>
              <a:t>相容性差：两种共混聚合物组分的结构差异较大，两者呈现一种宏观的相分离，出现分层现象，两相界面粘结力差，</a:t>
            </a:r>
            <a:r>
              <a:rPr lang="zh-CN" altLang="zh-CN" sz="2400"/>
              <a:t>无实用价值</a:t>
            </a:r>
            <a:r>
              <a:rPr lang="zh-CN" altLang="en-US" sz="2400"/>
              <a:t>。</a:t>
            </a:r>
            <a:r>
              <a:rPr kumimoji="0" lang="zh-CN" altLang="en-US" sz="2400"/>
              <a:t>如尼龙</a:t>
            </a:r>
            <a:r>
              <a:rPr kumimoji="0" lang="en-US" altLang="zh-CN" sz="2400"/>
              <a:t>6/</a:t>
            </a:r>
            <a:r>
              <a:rPr kumimoji="0" lang="zh-CN" altLang="en-US" sz="2400"/>
              <a:t>聚丙烯，分散相尺寸几个甚至十几个</a:t>
            </a:r>
            <a:r>
              <a:rPr kumimoji="0" lang="en-US" altLang="zh-CN" sz="2400"/>
              <a:t>μm</a:t>
            </a:r>
          </a:p>
        </p:txBody>
      </p:sp>
      <p:sp>
        <p:nvSpPr>
          <p:cNvPr id="614405" name="Rectangle 5">
            <a:extLst>
              <a:ext uri="{FF2B5EF4-FFF2-40B4-BE49-F238E27FC236}">
                <a16:creationId xmlns:a16="http://schemas.microsoft.com/office/drawing/2014/main" id="{709F34DD-84B5-4B0A-8027-EA93A1D0565C}"/>
              </a:ext>
            </a:extLst>
          </p:cNvPr>
          <p:cNvSpPr>
            <a:spLocks noChangeArrowheads="1"/>
          </p:cNvSpPr>
          <p:nvPr/>
        </p:nvSpPr>
        <p:spPr bwMode="auto">
          <a:xfrm>
            <a:off x="395288" y="2636838"/>
            <a:ext cx="8569325" cy="21383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bg2"/>
              </a:buClr>
              <a:buSzPct val="75000"/>
              <a:buFont typeface="Wingdings" panose="05000000000000000000" pitchFamily="2" charset="2"/>
              <a:buNone/>
            </a:pPr>
            <a:r>
              <a:rPr kumimoji="0" lang="en-US" altLang="zh-CN" sz="2400"/>
              <a:t>②</a:t>
            </a:r>
            <a:r>
              <a:rPr kumimoji="0" lang="zh-CN" altLang="en-US" sz="2400"/>
              <a:t>相容性适中的共混聚合物（部分的相容性）：往往能保持各自组分的特性，而使材料具有更佳的综合性能。如，</a:t>
            </a:r>
            <a:r>
              <a:rPr kumimoji="0" lang="en-US" altLang="zh-CN" sz="2400"/>
              <a:t>10</a:t>
            </a:r>
            <a:r>
              <a:rPr kumimoji="0" lang="zh-CN" altLang="en-US" sz="2400"/>
              <a:t>～</a:t>
            </a:r>
            <a:r>
              <a:rPr kumimoji="0" lang="en-US" altLang="zh-CN" sz="2400"/>
              <a:t>15%</a:t>
            </a:r>
            <a:r>
              <a:rPr kumimoji="0" lang="zh-CN" altLang="en-US" sz="2400"/>
              <a:t>乙烯－丙烯－丁二烯三元共聚物</a:t>
            </a:r>
            <a:r>
              <a:rPr kumimoji="0" lang="en-US" altLang="zh-CN" sz="2400"/>
              <a:t>(EPDM)</a:t>
            </a:r>
            <a:r>
              <a:rPr kumimoji="0" lang="zh-CN" altLang="en-US" sz="2400"/>
              <a:t>弹性体</a:t>
            </a:r>
            <a:r>
              <a:rPr kumimoji="0" lang="en-US" altLang="zh-CN" sz="2400"/>
              <a:t>/</a:t>
            </a:r>
            <a:r>
              <a:rPr kumimoji="0" lang="zh-CN" altLang="en-US" sz="2400"/>
              <a:t>聚丙烯</a:t>
            </a:r>
            <a:r>
              <a:rPr kumimoji="0" lang="en-US" altLang="zh-CN" sz="2400"/>
              <a:t>(PP)</a:t>
            </a:r>
            <a:r>
              <a:rPr kumimoji="0" lang="zh-CN" altLang="en-US" sz="2400"/>
              <a:t>，当分散相尺寸在</a:t>
            </a:r>
            <a:r>
              <a:rPr kumimoji="0" lang="en-US" altLang="zh-CN" sz="2400"/>
              <a:t>0.2</a:t>
            </a:r>
            <a:r>
              <a:rPr kumimoji="0" lang="zh-CN" altLang="en-US" sz="2400"/>
              <a:t>～</a:t>
            </a:r>
            <a:r>
              <a:rPr kumimoji="0" lang="en-US" altLang="zh-CN" sz="2400"/>
              <a:t>0.5μm</a:t>
            </a:r>
            <a:r>
              <a:rPr kumimoji="0" lang="zh-CN" altLang="en-US" sz="2400"/>
              <a:t>范围内时，可使</a:t>
            </a:r>
            <a:r>
              <a:rPr kumimoji="0" lang="en-US" altLang="zh-CN" sz="2400"/>
              <a:t>PP</a:t>
            </a:r>
            <a:r>
              <a:rPr kumimoji="0" lang="zh-CN" altLang="en-US" sz="2400"/>
              <a:t>在</a:t>
            </a:r>
            <a:r>
              <a:rPr kumimoji="0" lang="en-US" altLang="zh-CN" sz="2400"/>
              <a:t>-20℃</a:t>
            </a:r>
            <a:r>
              <a:rPr kumimoji="0" lang="zh-CN" altLang="en-US" sz="2400"/>
              <a:t>和</a:t>
            </a:r>
            <a:r>
              <a:rPr kumimoji="0" lang="en-US" altLang="zh-CN" sz="2400"/>
              <a:t>-40℃</a:t>
            </a:r>
            <a:r>
              <a:rPr kumimoji="0" lang="zh-CN" altLang="en-US" sz="2400"/>
              <a:t>的无缺口抗冲强度分别提高</a:t>
            </a:r>
            <a:r>
              <a:rPr kumimoji="0" lang="en-US" altLang="zh-CN" sz="2400"/>
              <a:t>13</a:t>
            </a:r>
            <a:r>
              <a:rPr kumimoji="0" lang="zh-CN" altLang="en-US" sz="2400"/>
              <a:t>和</a:t>
            </a:r>
            <a:r>
              <a:rPr kumimoji="0" lang="en-US" altLang="zh-CN" sz="2400"/>
              <a:t>17</a:t>
            </a:r>
            <a:r>
              <a:rPr kumimoji="0" lang="zh-CN" altLang="en-US" sz="2400"/>
              <a:t>。</a:t>
            </a:r>
          </a:p>
        </p:txBody>
      </p:sp>
      <p:sp>
        <p:nvSpPr>
          <p:cNvPr id="614406" name="Rectangle 6">
            <a:extLst>
              <a:ext uri="{FF2B5EF4-FFF2-40B4-BE49-F238E27FC236}">
                <a16:creationId xmlns:a16="http://schemas.microsoft.com/office/drawing/2014/main" id="{8BFCCF7E-32D4-4BEF-A2EC-B83745D144B3}"/>
              </a:ext>
            </a:extLst>
          </p:cNvPr>
          <p:cNvSpPr>
            <a:spLocks noChangeArrowheads="1"/>
          </p:cNvSpPr>
          <p:nvPr/>
        </p:nvSpPr>
        <p:spPr bwMode="auto">
          <a:xfrm>
            <a:off x="323850" y="260350"/>
            <a:ext cx="3024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a:solidFill>
                  <a:srgbClr val="FF0000"/>
                </a:solidFill>
              </a:rPr>
              <a:t>几种相容状态</a:t>
            </a:r>
          </a:p>
        </p:txBody>
      </p:sp>
      <p:sp>
        <p:nvSpPr>
          <p:cNvPr id="614410" name="Rectangle 10">
            <a:extLst>
              <a:ext uri="{FF2B5EF4-FFF2-40B4-BE49-F238E27FC236}">
                <a16:creationId xmlns:a16="http://schemas.microsoft.com/office/drawing/2014/main" id="{74C043E1-851A-488F-8D82-7B5689570DF9}"/>
              </a:ext>
            </a:extLst>
          </p:cNvPr>
          <p:cNvSpPr>
            <a:spLocks noChangeArrowheads="1"/>
          </p:cNvSpPr>
          <p:nvPr/>
        </p:nvSpPr>
        <p:spPr bwMode="blackWhite">
          <a:xfrm>
            <a:off x="468313" y="5157788"/>
            <a:ext cx="8424862" cy="9334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bg2"/>
              </a:buClr>
              <a:buSzPct val="75000"/>
              <a:buFont typeface="Wingdings" panose="05000000000000000000" pitchFamily="2" charset="2"/>
              <a:buNone/>
            </a:pPr>
            <a:r>
              <a:rPr kumimoji="0" lang="en-US" altLang="zh-CN" sz="2400"/>
              <a:t>③</a:t>
            </a:r>
            <a:r>
              <a:rPr kumimoji="0" lang="zh-CN" altLang="en-US" sz="2400"/>
              <a:t>相容性很好，达到分子或链段水平的混合：分散相尺寸几个甚至十几个</a:t>
            </a:r>
            <a:r>
              <a:rPr kumimoji="0" lang="en-US" altLang="zh-CN" sz="2400"/>
              <a:t>nm</a:t>
            </a:r>
            <a:r>
              <a:rPr kumimoji="0" lang="zh-CN" altLang="en-US" sz="2400"/>
              <a:t>，通常与增塑体系相似，应用价值不大。</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灯片编号占位符 3">
            <a:extLst>
              <a:ext uri="{FF2B5EF4-FFF2-40B4-BE49-F238E27FC236}">
                <a16:creationId xmlns:a16="http://schemas.microsoft.com/office/drawing/2014/main" id="{2731906C-94C0-48A2-99AA-A290688E6262}"/>
              </a:ext>
            </a:extLst>
          </p:cNvPr>
          <p:cNvSpPr>
            <a:spLocks noGrp="1"/>
          </p:cNvSpPr>
          <p:nvPr>
            <p:ph type="sldNum" sz="quarter" idx="12"/>
          </p:nvPr>
        </p:nvSpPr>
        <p:spPr/>
        <p:txBody>
          <a:bodyPr/>
          <a:lstStyle/>
          <a:p>
            <a:fld id="{C51F060B-7945-43F2-A973-2E954459FDAD}" type="slidenum">
              <a:rPr lang="en-US" altLang="zh-CN"/>
              <a:pPr/>
              <a:t>19</a:t>
            </a:fld>
            <a:endParaRPr lang="en-US" altLang="zh-CN"/>
          </a:p>
        </p:txBody>
      </p:sp>
      <p:grpSp>
        <p:nvGrpSpPr>
          <p:cNvPr id="359426" name="Group 2">
            <a:extLst>
              <a:ext uri="{FF2B5EF4-FFF2-40B4-BE49-F238E27FC236}">
                <a16:creationId xmlns:a16="http://schemas.microsoft.com/office/drawing/2014/main" id="{9A744A8A-8BA8-493C-8DD8-8E62D0CBA95A}"/>
              </a:ext>
            </a:extLst>
          </p:cNvPr>
          <p:cNvGrpSpPr>
            <a:grpSpLocks/>
          </p:cNvGrpSpPr>
          <p:nvPr/>
        </p:nvGrpSpPr>
        <p:grpSpPr bwMode="auto">
          <a:xfrm>
            <a:off x="2438400" y="4267200"/>
            <a:ext cx="914400" cy="914400"/>
            <a:chOff x="2016" y="3744"/>
            <a:chExt cx="576" cy="576"/>
          </a:xfrm>
        </p:grpSpPr>
        <p:sp>
          <p:nvSpPr>
            <p:cNvPr id="359427" name="Oval 3">
              <a:extLst>
                <a:ext uri="{FF2B5EF4-FFF2-40B4-BE49-F238E27FC236}">
                  <a16:creationId xmlns:a16="http://schemas.microsoft.com/office/drawing/2014/main" id="{EC4EAE1B-4FD3-41DE-A2DE-7DB6A775DA28}"/>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28" name="Text Box 4">
              <a:extLst>
                <a:ext uri="{FF2B5EF4-FFF2-40B4-BE49-F238E27FC236}">
                  <a16:creationId xmlns:a16="http://schemas.microsoft.com/office/drawing/2014/main" id="{D1AEAF92-96E4-47D7-B68A-2614D856D5F2}"/>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29" name="Group 5">
            <a:extLst>
              <a:ext uri="{FF2B5EF4-FFF2-40B4-BE49-F238E27FC236}">
                <a16:creationId xmlns:a16="http://schemas.microsoft.com/office/drawing/2014/main" id="{4AD07D05-D23D-4860-8F19-B5B0FCAAECA8}"/>
              </a:ext>
            </a:extLst>
          </p:cNvPr>
          <p:cNvGrpSpPr>
            <a:grpSpLocks/>
          </p:cNvGrpSpPr>
          <p:nvPr/>
        </p:nvGrpSpPr>
        <p:grpSpPr bwMode="auto">
          <a:xfrm>
            <a:off x="1676400" y="4419600"/>
            <a:ext cx="1219200" cy="1143000"/>
            <a:chOff x="2496" y="3600"/>
            <a:chExt cx="768" cy="720"/>
          </a:xfrm>
        </p:grpSpPr>
        <p:sp>
          <p:nvSpPr>
            <p:cNvPr id="359430" name="Oval 6">
              <a:extLst>
                <a:ext uri="{FF2B5EF4-FFF2-40B4-BE49-F238E27FC236}">
                  <a16:creationId xmlns:a16="http://schemas.microsoft.com/office/drawing/2014/main" id="{034C6DB2-C307-403E-B027-23C9A80C24AD}"/>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31" name="Text Box 7">
              <a:extLst>
                <a:ext uri="{FF2B5EF4-FFF2-40B4-BE49-F238E27FC236}">
                  <a16:creationId xmlns:a16="http://schemas.microsoft.com/office/drawing/2014/main" id="{C4559B9A-C52A-4B9B-87A7-6F61FF6A2A6E}"/>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32" name="Group 8">
            <a:extLst>
              <a:ext uri="{FF2B5EF4-FFF2-40B4-BE49-F238E27FC236}">
                <a16:creationId xmlns:a16="http://schemas.microsoft.com/office/drawing/2014/main" id="{A8B1425E-5B5D-4322-AA66-CE04F461A02A}"/>
              </a:ext>
            </a:extLst>
          </p:cNvPr>
          <p:cNvGrpSpPr>
            <a:grpSpLocks/>
          </p:cNvGrpSpPr>
          <p:nvPr/>
        </p:nvGrpSpPr>
        <p:grpSpPr bwMode="auto">
          <a:xfrm>
            <a:off x="2057400" y="3276600"/>
            <a:ext cx="1219200" cy="1143000"/>
            <a:chOff x="2496" y="3600"/>
            <a:chExt cx="768" cy="720"/>
          </a:xfrm>
        </p:grpSpPr>
        <p:sp>
          <p:nvSpPr>
            <p:cNvPr id="359433" name="Oval 9">
              <a:extLst>
                <a:ext uri="{FF2B5EF4-FFF2-40B4-BE49-F238E27FC236}">
                  <a16:creationId xmlns:a16="http://schemas.microsoft.com/office/drawing/2014/main" id="{207D6E6F-FAF9-49FA-BAD0-8404D5233248}"/>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34" name="Text Box 10">
              <a:extLst>
                <a:ext uri="{FF2B5EF4-FFF2-40B4-BE49-F238E27FC236}">
                  <a16:creationId xmlns:a16="http://schemas.microsoft.com/office/drawing/2014/main" id="{D14A4E37-F731-4FAE-8294-7E37D7768CAC}"/>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35" name="Group 11">
            <a:extLst>
              <a:ext uri="{FF2B5EF4-FFF2-40B4-BE49-F238E27FC236}">
                <a16:creationId xmlns:a16="http://schemas.microsoft.com/office/drawing/2014/main" id="{749FF744-31D8-49CE-A5F7-8F89E3172F41}"/>
              </a:ext>
            </a:extLst>
          </p:cNvPr>
          <p:cNvGrpSpPr>
            <a:grpSpLocks/>
          </p:cNvGrpSpPr>
          <p:nvPr/>
        </p:nvGrpSpPr>
        <p:grpSpPr bwMode="auto">
          <a:xfrm>
            <a:off x="1828800" y="3581400"/>
            <a:ext cx="914400" cy="914400"/>
            <a:chOff x="2016" y="3744"/>
            <a:chExt cx="576" cy="576"/>
          </a:xfrm>
        </p:grpSpPr>
        <p:sp>
          <p:nvSpPr>
            <p:cNvPr id="359436" name="Oval 12">
              <a:extLst>
                <a:ext uri="{FF2B5EF4-FFF2-40B4-BE49-F238E27FC236}">
                  <a16:creationId xmlns:a16="http://schemas.microsoft.com/office/drawing/2014/main" id="{DCF868EC-1F62-4004-BC73-FD9547904252}"/>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37" name="Text Box 13">
              <a:extLst>
                <a:ext uri="{FF2B5EF4-FFF2-40B4-BE49-F238E27FC236}">
                  <a16:creationId xmlns:a16="http://schemas.microsoft.com/office/drawing/2014/main" id="{8AC845C4-E1CE-400A-99E1-421E26338F56}"/>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38" name="Group 14">
            <a:extLst>
              <a:ext uri="{FF2B5EF4-FFF2-40B4-BE49-F238E27FC236}">
                <a16:creationId xmlns:a16="http://schemas.microsoft.com/office/drawing/2014/main" id="{56071527-A14C-4308-9C35-3767B9599887}"/>
              </a:ext>
            </a:extLst>
          </p:cNvPr>
          <p:cNvGrpSpPr>
            <a:grpSpLocks/>
          </p:cNvGrpSpPr>
          <p:nvPr/>
        </p:nvGrpSpPr>
        <p:grpSpPr bwMode="auto">
          <a:xfrm>
            <a:off x="1371600" y="4876800"/>
            <a:ext cx="914400" cy="914400"/>
            <a:chOff x="2016" y="3744"/>
            <a:chExt cx="576" cy="576"/>
          </a:xfrm>
        </p:grpSpPr>
        <p:sp>
          <p:nvSpPr>
            <p:cNvPr id="359439" name="Oval 15">
              <a:extLst>
                <a:ext uri="{FF2B5EF4-FFF2-40B4-BE49-F238E27FC236}">
                  <a16:creationId xmlns:a16="http://schemas.microsoft.com/office/drawing/2014/main" id="{E84CD74C-92F9-4FD2-AC31-40EAAD4CB916}"/>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40" name="Text Box 16">
              <a:extLst>
                <a:ext uri="{FF2B5EF4-FFF2-40B4-BE49-F238E27FC236}">
                  <a16:creationId xmlns:a16="http://schemas.microsoft.com/office/drawing/2014/main" id="{03D76297-3770-4980-AAAC-A732E74773C5}"/>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41" name="Group 17">
            <a:extLst>
              <a:ext uri="{FF2B5EF4-FFF2-40B4-BE49-F238E27FC236}">
                <a16:creationId xmlns:a16="http://schemas.microsoft.com/office/drawing/2014/main" id="{041BADEE-80D5-46FB-B276-1D8EF7526A19}"/>
              </a:ext>
            </a:extLst>
          </p:cNvPr>
          <p:cNvGrpSpPr>
            <a:grpSpLocks/>
          </p:cNvGrpSpPr>
          <p:nvPr/>
        </p:nvGrpSpPr>
        <p:grpSpPr bwMode="auto">
          <a:xfrm>
            <a:off x="2362200" y="2438400"/>
            <a:ext cx="914400" cy="914400"/>
            <a:chOff x="2016" y="3744"/>
            <a:chExt cx="576" cy="576"/>
          </a:xfrm>
        </p:grpSpPr>
        <p:sp>
          <p:nvSpPr>
            <p:cNvPr id="359442" name="Oval 18">
              <a:extLst>
                <a:ext uri="{FF2B5EF4-FFF2-40B4-BE49-F238E27FC236}">
                  <a16:creationId xmlns:a16="http://schemas.microsoft.com/office/drawing/2014/main" id="{FA9B470D-6AF3-44AD-91FD-7E61E970E69D}"/>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43" name="Text Box 19">
              <a:extLst>
                <a:ext uri="{FF2B5EF4-FFF2-40B4-BE49-F238E27FC236}">
                  <a16:creationId xmlns:a16="http://schemas.microsoft.com/office/drawing/2014/main" id="{04608C94-427E-45C7-A19D-6B3D46E13268}"/>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44" name="Group 20">
            <a:extLst>
              <a:ext uri="{FF2B5EF4-FFF2-40B4-BE49-F238E27FC236}">
                <a16:creationId xmlns:a16="http://schemas.microsoft.com/office/drawing/2014/main" id="{AC921E71-F7C3-4206-954B-74FCFB536FE6}"/>
              </a:ext>
            </a:extLst>
          </p:cNvPr>
          <p:cNvGrpSpPr>
            <a:grpSpLocks/>
          </p:cNvGrpSpPr>
          <p:nvPr/>
        </p:nvGrpSpPr>
        <p:grpSpPr bwMode="auto">
          <a:xfrm>
            <a:off x="1143000" y="3810000"/>
            <a:ext cx="1219200" cy="1143000"/>
            <a:chOff x="2496" y="3600"/>
            <a:chExt cx="768" cy="720"/>
          </a:xfrm>
        </p:grpSpPr>
        <p:sp>
          <p:nvSpPr>
            <p:cNvPr id="359445" name="Oval 21">
              <a:extLst>
                <a:ext uri="{FF2B5EF4-FFF2-40B4-BE49-F238E27FC236}">
                  <a16:creationId xmlns:a16="http://schemas.microsoft.com/office/drawing/2014/main" id="{99CCD4C2-F030-4B13-8F52-3DF498C69A94}"/>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46" name="Text Box 22">
              <a:extLst>
                <a:ext uri="{FF2B5EF4-FFF2-40B4-BE49-F238E27FC236}">
                  <a16:creationId xmlns:a16="http://schemas.microsoft.com/office/drawing/2014/main" id="{A0C724D3-5926-45C8-9CC2-E96B7E84D476}"/>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47" name="Group 23">
            <a:extLst>
              <a:ext uri="{FF2B5EF4-FFF2-40B4-BE49-F238E27FC236}">
                <a16:creationId xmlns:a16="http://schemas.microsoft.com/office/drawing/2014/main" id="{7E0141E4-34CA-44D7-8D0A-E407FEE537F9}"/>
              </a:ext>
            </a:extLst>
          </p:cNvPr>
          <p:cNvGrpSpPr>
            <a:grpSpLocks/>
          </p:cNvGrpSpPr>
          <p:nvPr/>
        </p:nvGrpSpPr>
        <p:grpSpPr bwMode="auto">
          <a:xfrm>
            <a:off x="1600200" y="2514600"/>
            <a:ext cx="1219200" cy="1143000"/>
            <a:chOff x="2496" y="3600"/>
            <a:chExt cx="768" cy="720"/>
          </a:xfrm>
        </p:grpSpPr>
        <p:sp>
          <p:nvSpPr>
            <p:cNvPr id="359448" name="Oval 24">
              <a:extLst>
                <a:ext uri="{FF2B5EF4-FFF2-40B4-BE49-F238E27FC236}">
                  <a16:creationId xmlns:a16="http://schemas.microsoft.com/office/drawing/2014/main" id="{A49A9D96-69B7-43FE-855A-670C2885A961}"/>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49" name="Text Box 25">
              <a:extLst>
                <a:ext uri="{FF2B5EF4-FFF2-40B4-BE49-F238E27FC236}">
                  <a16:creationId xmlns:a16="http://schemas.microsoft.com/office/drawing/2014/main" id="{9902CDCD-40AC-4E05-A38E-748FD96BEC14}"/>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50" name="Group 26">
            <a:extLst>
              <a:ext uri="{FF2B5EF4-FFF2-40B4-BE49-F238E27FC236}">
                <a16:creationId xmlns:a16="http://schemas.microsoft.com/office/drawing/2014/main" id="{52E366BA-BBC5-4140-8DDA-20CA6E06A610}"/>
              </a:ext>
            </a:extLst>
          </p:cNvPr>
          <p:cNvGrpSpPr>
            <a:grpSpLocks/>
          </p:cNvGrpSpPr>
          <p:nvPr/>
        </p:nvGrpSpPr>
        <p:grpSpPr bwMode="auto">
          <a:xfrm>
            <a:off x="1295400" y="2971800"/>
            <a:ext cx="914400" cy="914400"/>
            <a:chOff x="2016" y="3744"/>
            <a:chExt cx="576" cy="576"/>
          </a:xfrm>
        </p:grpSpPr>
        <p:sp>
          <p:nvSpPr>
            <p:cNvPr id="359451" name="Oval 27">
              <a:extLst>
                <a:ext uri="{FF2B5EF4-FFF2-40B4-BE49-F238E27FC236}">
                  <a16:creationId xmlns:a16="http://schemas.microsoft.com/office/drawing/2014/main" id="{860AEADA-A2C3-43D0-B51B-ACC6849F9DA2}"/>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52" name="Text Box 28">
              <a:extLst>
                <a:ext uri="{FF2B5EF4-FFF2-40B4-BE49-F238E27FC236}">
                  <a16:creationId xmlns:a16="http://schemas.microsoft.com/office/drawing/2014/main" id="{134E2015-2083-4A8E-8B02-9455938C2C66}"/>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53" name="Group 29">
            <a:extLst>
              <a:ext uri="{FF2B5EF4-FFF2-40B4-BE49-F238E27FC236}">
                <a16:creationId xmlns:a16="http://schemas.microsoft.com/office/drawing/2014/main" id="{4351D87C-D5F1-4BD7-B504-9A93CBBFBAD2}"/>
              </a:ext>
            </a:extLst>
          </p:cNvPr>
          <p:cNvGrpSpPr>
            <a:grpSpLocks/>
          </p:cNvGrpSpPr>
          <p:nvPr/>
        </p:nvGrpSpPr>
        <p:grpSpPr bwMode="auto">
          <a:xfrm>
            <a:off x="1981200" y="2362200"/>
            <a:ext cx="2209800" cy="3505200"/>
            <a:chOff x="1296" y="720"/>
            <a:chExt cx="1392" cy="2208"/>
          </a:xfrm>
        </p:grpSpPr>
        <p:grpSp>
          <p:nvGrpSpPr>
            <p:cNvPr id="359454" name="Group 30">
              <a:extLst>
                <a:ext uri="{FF2B5EF4-FFF2-40B4-BE49-F238E27FC236}">
                  <a16:creationId xmlns:a16="http://schemas.microsoft.com/office/drawing/2014/main" id="{FCBA4AEF-796E-40C9-B3E4-7854E7A30660}"/>
                </a:ext>
              </a:extLst>
            </p:cNvPr>
            <p:cNvGrpSpPr>
              <a:grpSpLocks/>
            </p:cNvGrpSpPr>
            <p:nvPr/>
          </p:nvGrpSpPr>
          <p:grpSpPr bwMode="auto">
            <a:xfrm>
              <a:off x="1920" y="1632"/>
              <a:ext cx="768" cy="720"/>
              <a:chOff x="2496" y="3600"/>
              <a:chExt cx="768" cy="720"/>
            </a:xfrm>
          </p:grpSpPr>
          <p:sp>
            <p:nvSpPr>
              <p:cNvPr id="359455" name="Oval 31">
                <a:extLst>
                  <a:ext uri="{FF2B5EF4-FFF2-40B4-BE49-F238E27FC236}">
                    <a16:creationId xmlns:a16="http://schemas.microsoft.com/office/drawing/2014/main" id="{16AAA85B-2402-4499-B03B-C55075030B20}"/>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56" name="Text Box 32">
                <a:extLst>
                  <a:ext uri="{FF2B5EF4-FFF2-40B4-BE49-F238E27FC236}">
                    <a16:creationId xmlns:a16="http://schemas.microsoft.com/office/drawing/2014/main" id="{C7290AE9-8CE5-400C-80FD-26D1117AD507}"/>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57" name="Group 33">
              <a:extLst>
                <a:ext uri="{FF2B5EF4-FFF2-40B4-BE49-F238E27FC236}">
                  <a16:creationId xmlns:a16="http://schemas.microsoft.com/office/drawing/2014/main" id="{C5CC8335-7AC3-47E4-8A53-3B7FD642ABC3}"/>
                </a:ext>
              </a:extLst>
            </p:cNvPr>
            <p:cNvGrpSpPr>
              <a:grpSpLocks/>
            </p:cNvGrpSpPr>
            <p:nvPr/>
          </p:nvGrpSpPr>
          <p:grpSpPr bwMode="auto">
            <a:xfrm>
              <a:off x="1824" y="1968"/>
              <a:ext cx="576" cy="576"/>
              <a:chOff x="2016" y="3744"/>
              <a:chExt cx="576" cy="576"/>
            </a:xfrm>
          </p:grpSpPr>
          <p:sp>
            <p:nvSpPr>
              <p:cNvPr id="359458" name="Oval 34">
                <a:extLst>
                  <a:ext uri="{FF2B5EF4-FFF2-40B4-BE49-F238E27FC236}">
                    <a16:creationId xmlns:a16="http://schemas.microsoft.com/office/drawing/2014/main" id="{FA67D579-F1AB-4375-8AF9-6619B45C399A}"/>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59" name="Text Box 35">
                <a:extLst>
                  <a:ext uri="{FF2B5EF4-FFF2-40B4-BE49-F238E27FC236}">
                    <a16:creationId xmlns:a16="http://schemas.microsoft.com/office/drawing/2014/main" id="{F3D0E30A-41E9-4357-A49B-BA0E10810756}"/>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60" name="Group 36">
              <a:extLst>
                <a:ext uri="{FF2B5EF4-FFF2-40B4-BE49-F238E27FC236}">
                  <a16:creationId xmlns:a16="http://schemas.microsoft.com/office/drawing/2014/main" id="{1C12AAA1-1714-45B0-AF26-B951029CD254}"/>
                </a:ext>
              </a:extLst>
            </p:cNvPr>
            <p:cNvGrpSpPr>
              <a:grpSpLocks/>
            </p:cNvGrpSpPr>
            <p:nvPr/>
          </p:nvGrpSpPr>
          <p:grpSpPr bwMode="auto">
            <a:xfrm>
              <a:off x="2112" y="1152"/>
              <a:ext cx="576" cy="576"/>
              <a:chOff x="2016" y="3744"/>
              <a:chExt cx="576" cy="576"/>
            </a:xfrm>
          </p:grpSpPr>
          <p:sp>
            <p:nvSpPr>
              <p:cNvPr id="359461" name="Oval 37">
                <a:extLst>
                  <a:ext uri="{FF2B5EF4-FFF2-40B4-BE49-F238E27FC236}">
                    <a16:creationId xmlns:a16="http://schemas.microsoft.com/office/drawing/2014/main" id="{3D66128F-BB8C-4FC7-9F29-38AC186BFCA1}"/>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62" name="Text Box 38">
                <a:extLst>
                  <a:ext uri="{FF2B5EF4-FFF2-40B4-BE49-F238E27FC236}">
                    <a16:creationId xmlns:a16="http://schemas.microsoft.com/office/drawing/2014/main" id="{2EC2C451-9587-4A25-ADC1-0C2B0EE87F89}"/>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63" name="Group 39">
              <a:extLst>
                <a:ext uri="{FF2B5EF4-FFF2-40B4-BE49-F238E27FC236}">
                  <a16:creationId xmlns:a16="http://schemas.microsoft.com/office/drawing/2014/main" id="{A3452171-3075-4B1A-BFA9-5B12A3461502}"/>
                </a:ext>
              </a:extLst>
            </p:cNvPr>
            <p:cNvGrpSpPr>
              <a:grpSpLocks/>
            </p:cNvGrpSpPr>
            <p:nvPr/>
          </p:nvGrpSpPr>
          <p:grpSpPr bwMode="auto">
            <a:xfrm>
              <a:off x="1536" y="1392"/>
              <a:ext cx="768" cy="720"/>
              <a:chOff x="2496" y="3600"/>
              <a:chExt cx="768" cy="720"/>
            </a:xfrm>
          </p:grpSpPr>
          <p:sp>
            <p:nvSpPr>
              <p:cNvPr id="359464" name="Oval 40">
                <a:extLst>
                  <a:ext uri="{FF2B5EF4-FFF2-40B4-BE49-F238E27FC236}">
                    <a16:creationId xmlns:a16="http://schemas.microsoft.com/office/drawing/2014/main" id="{0B79C1A5-14FD-4BD8-B20A-48AA0ED96F60}"/>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65" name="Text Box 41">
                <a:extLst>
                  <a:ext uri="{FF2B5EF4-FFF2-40B4-BE49-F238E27FC236}">
                    <a16:creationId xmlns:a16="http://schemas.microsoft.com/office/drawing/2014/main" id="{4DD09852-B8A6-4466-A4FC-9536B38392C8}"/>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66" name="Group 42">
              <a:extLst>
                <a:ext uri="{FF2B5EF4-FFF2-40B4-BE49-F238E27FC236}">
                  <a16:creationId xmlns:a16="http://schemas.microsoft.com/office/drawing/2014/main" id="{E15F5190-5C48-4AEF-80CC-3C71405882EE}"/>
                </a:ext>
              </a:extLst>
            </p:cNvPr>
            <p:cNvGrpSpPr>
              <a:grpSpLocks/>
            </p:cNvGrpSpPr>
            <p:nvPr/>
          </p:nvGrpSpPr>
          <p:grpSpPr bwMode="auto">
            <a:xfrm>
              <a:off x="1824" y="720"/>
              <a:ext cx="768" cy="720"/>
              <a:chOff x="2496" y="3600"/>
              <a:chExt cx="768" cy="720"/>
            </a:xfrm>
          </p:grpSpPr>
          <p:sp>
            <p:nvSpPr>
              <p:cNvPr id="359467" name="Oval 43">
                <a:extLst>
                  <a:ext uri="{FF2B5EF4-FFF2-40B4-BE49-F238E27FC236}">
                    <a16:creationId xmlns:a16="http://schemas.microsoft.com/office/drawing/2014/main" id="{8EEDECAC-614A-4645-A882-7D2E97056896}"/>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68" name="Text Box 44">
                <a:extLst>
                  <a:ext uri="{FF2B5EF4-FFF2-40B4-BE49-F238E27FC236}">
                    <a16:creationId xmlns:a16="http://schemas.microsoft.com/office/drawing/2014/main" id="{33A7A4CB-8CFA-4EA4-8545-AE6F322B5C81}"/>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69" name="Group 45">
              <a:extLst>
                <a:ext uri="{FF2B5EF4-FFF2-40B4-BE49-F238E27FC236}">
                  <a16:creationId xmlns:a16="http://schemas.microsoft.com/office/drawing/2014/main" id="{AFFBC460-3D4D-4444-8B76-6EFDD7267856}"/>
                </a:ext>
              </a:extLst>
            </p:cNvPr>
            <p:cNvGrpSpPr>
              <a:grpSpLocks/>
            </p:cNvGrpSpPr>
            <p:nvPr/>
          </p:nvGrpSpPr>
          <p:grpSpPr bwMode="auto">
            <a:xfrm>
              <a:off x="1776" y="864"/>
              <a:ext cx="576" cy="576"/>
              <a:chOff x="2016" y="3744"/>
              <a:chExt cx="576" cy="576"/>
            </a:xfrm>
          </p:grpSpPr>
          <p:sp>
            <p:nvSpPr>
              <p:cNvPr id="359470" name="Oval 46">
                <a:extLst>
                  <a:ext uri="{FF2B5EF4-FFF2-40B4-BE49-F238E27FC236}">
                    <a16:creationId xmlns:a16="http://schemas.microsoft.com/office/drawing/2014/main" id="{687EFCE3-1F43-44AA-938C-FF29047E3E27}"/>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71" name="Text Box 47">
                <a:extLst>
                  <a:ext uri="{FF2B5EF4-FFF2-40B4-BE49-F238E27FC236}">
                    <a16:creationId xmlns:a16="http://schemas.microsoft.com/office/drawing/2014/main" id="{E7A9A3D8-D0C6-4B6F-898B-64223AEA4937}"/>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72" name="Group 48">
              <a:extLst>
                <a:ext uri="{FF2B5EF4-FFF2-40B4-BE49-F238E27FC236}">
                  <a16:creationId xmlns:a16="http://schemas.microsoft.com/office/drawing/2014/main" id="{D411D850-9B81-4854-8DF9-0A23B0B097DB}"/>
                </a:ext>
              </a:extLst>
            </p:cNvPr>
            <p:cNvGrpSpPr>
              <a:grpSpLocks/>
            </p:cNvGrpSpPr>
            <p:nvPr/>
          </p:nvGrpSpPr>
          <p:grpSpPr bwMode="auto">
            <a:xfrm>
              <a:off x="1296" y="1056"/>
              <a:ext cx="768" cy="720"/>
              <a:chOff x="2496" y="3600"/>
              <a:chExt cx="768" cy="720"/>
            </a:xfrm>
          </p:grpSpPr>
          <p:sp>
            <p:nvSpPr>
              <p:cNvPr id="359473" name="Oval 49">
                <a:extLst>
                  <a:ext uri="{FF2B5EF4-FFF2-40B4-BE49-F238E27FC236}">
                    <a16:creationId xmlns:a16="http://schemas.microsoft.com/office/drawing/2014/main" id="{AD9A1A9B-5F7A-4C10-9794-F1AD9AD30B57}"/>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74" name="Text Box 50">
                <a:extLst>
                  <a:ext uri="{FF2B5EF4-FFF2-40B4-BE49-F238E27FC236}">
                    <a16:creationId xmlns:a16="http://schemas.microsoft.com/office/drawing/2014/main" id="{63DFCADF-1699-4E68-84DA-B8B755B60BAB}"/>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75" name="Group 51">
              <a:extLst>
                <a:ext uri="{FF2B5EF4-FFF2-40B4-BE49-F238E27FC236}">
                  <a16:creationId xmlns:a16="http://schemas.microsoft.com/office/drawing/2014/main" id="{97FBAC97-BB2D-4B21-B0C7-366B883E3E97}"/>
                </a:ext>
              </a:extLst>
            </p:cNvPr>
            <p:cNvGrpSpPr>
              <a:grpSpLocks/>
            </p:cNvGrpSpPr>
            <p:nvPr/>
          </p:nvGrpSpPr>
          <p:grpSpPr bwMode="auto">
            <a:xfrm>
              <a:off x="1440" y="1680"/>
              <a:ext cx="576" cy="576"/>
              <a:chOff x="2016" y="3744"/>
              <a:chExt cx="576" cy="576"/>
            </a:xfrm>
          </p:grpSpPr>
          <p:sp>
            <p:nvSpPr>
              <p:cNvPr id="359476" name="Oval 52">
                <a:extLst>
                  <a:ext uri="{FF2B5EF4-FFF2-40B4-BE49-F238E27FC236}">
                    <a16:creationId xmlns:a16="http://schemas.microsoft.com/office/drawing/2014/main" id="{A27D6D5E-88CD-4ED7-8502-4556C9FBAA8C}"/>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77" name="Text Box 53">
                <a:extLst>
                  <a:ext uri="{FF2B5EF4-FFF2-40B4-BE49-F238E27FC236}">
                    <a16:creationId xmlns:a16="http://schemas.microsoft.com/office/drawing/2014/main" id="{50699CCD-75D9-4D92-A552-359BC1FF23FD}"/>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78" name="Group 54">
              <a:extLst>
                <a:ext uri="{FF2B5EF4-FFF2-40B4-BE49-F238E27FC236}">
                  <a16:creationId xmlns:a16="http://schemas.microsoft.com/office/drawing/2014/main" id="{42CC32CD-2D2A-499F-BA49-787C525414F7}"/>
                </a:ext>
              </a:extLst>
            </p:cNvPr>
            <p:cNvGrpSpPr>
              <a:grpSpLocks/>
            </p:cNvGrpSpPr>
            <p:nvPr/>
          </p:nvGrpSpPr>
          <p:grpSpPr bwMode="auto">
            <a:xfrm>
              <a:off x="1344" y="2208"/>
              <a:ext cx="768" cy="720"/>
              <a:chOff x="2496" y="3600"/>
              <a:chExt cx="768" cy="720"/>
            </a:xfrm>
          </p:grpSpPr>
          <p:sp>
            <p:nvSpPr>
              <p:cNvPr id="359479" name="Oval 55">
                <a:extLst>
                  <a:ext uri="{FF2B5EF4-FFF2-40B4-BE49-F238E27FC236}">
                    <a16:creationId xmlns:a16="http://schemas.microsoft.com/office/drawing/2014/main" id="{EFB2FCFA-E56F-47DC-8C52-4B32093388EC}"/>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80" name="Text Box 56">
                <a:extLst>
                  <a:ext uri="{FF2B5EF4-FFF2-40B4-BE49-F238E27FC236}">
                    <a16:creationId xmlns:a16="http://schemas.microsoft.com/office/drawing/2014/main" id="{722927C3-337C-466C-ACD6-D7826CCA678B}"/>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sp>
        <p:nvSpPr>
          <p:cNvPr id="359481" name="Line 57">
            <a:extLst>
              <a:ext uri="{FF2B5EF4-FFF2-40B4-BE49-F238E27FC236}">
                <a16:creationId xmlns:a16="http://schemas.microsoft.com/office/drawing/2014/main" id="{26A48E6C-E26F-491E-95B5-004202ED0DB6}"/>
              </a:ext>
            </a:extLst>
          </p:cNvPr>
          <p:cNvSpPr>
            <a:spLocks noChangeShapeType="1"/>
          </p:cNvSpPr>
          <p:nvPr/>
        </p:nvSpPr>
        <p:spPr bwMode="auto">
          <a:xfrm>
            <a:off x="1676400" y="3352800"/>
            <a:ext cx="0" cy="20574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83" name="Line 59">
            <a:extLst>
              <a:ext uri="{FF2B5EF4-FFF2-40B4-BE49-F238E27FC236}">
                <a16:creationId xmlns:a16="http://schemas.microsoft.com/office/drawing/2014/main" id="{023956A5-B428-4B11-830C-3E6E79F2CC84}"/>
              </a:ext>
            </a:extLst>
          </p:cNvPr>
          <p:cNvSpPr>
            <a:spLocks noChangeShapeType="1"/>
          </p:cNvSpPr>
          <p:nvPr/>
        </p:nvSpPr>
        <p:spPr bwMode="auto">
          <a:xfrm flipV="1">
            <a:off x="1676400" y="4724400"/>
            <a:ext cx="1219200" cy="685800"/>
          </a:xfrm>
          <a:prstGeom prst="line">
            <a:avLst/>
          </a:prstGeom>
          <a:noFill/>
          <a:ln w="9525">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84" name="Line 60">
            <a:extLst>
              <a:ext uri="{FF2B5EF4-FFF2-40B4-BE49-F238E27FC236}">
                <a16:creationId xmlns:a16="http://schemas.microsoft.com/office/drawing/2014/main" id="{B8E6B52C-F63E-4B25-B0AA-BBEFA97F24F9}"/>
              </a:ext>
            </a:extLst>
          </p:cNvPr>
          <p:cNvSpPr>
            <a:spLocks noChangeShapeType="1"/>
          </p:cNvSpPr>
          <p:nvPr/>
        </p:nvSpPr>
        <p:spPr bwMode="auto">
          <a:xfrm rot="318056" flipV="1">
            <a:off x="1692275" y="2781300"/>
            <a:ext cx="1066800" cy="6096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9485" name="Group 61">
            <a:extLst>
              <a:ext uri="{FF2B5EF4-FFF2-40B4-BE49-F238E27FC236}">
                <a16:creationId xmlns:a16="http://schemas.microsoft.com/office/drawing/2014/main" id="{0541CDC5-9F44-447A-BFD3-0E3BB792F395}"/>
              </a:ext>
            </a:extLst>
          </p:cNvPr>
          <p:cNvGrpSpPr>
            <a:grpSpLocks/>
          </p:cNvGrpSpPr>
          <p:nvPr/>
        </p:nvGrpSpPr>
        <p:grpSpPr bwMode="auto">
          <a:xfrm>
            <a:off x="2895600" y="2514600"/>
            <a:ext cx="2362200" cy="3352800"/>
            <a:chOff x="2544" y="1104"/>
            <a:chExt cx="1488" cy="2112"/>
          </a:xfrm>
        </p:grpSpPr>
        <p:grpSp>
          <p:nvGrpSpPr>
            <p:cNvPr id="359486" name="Group 62">
              <a:extLst>
                <a:ext uri="{FF2B5EF4-FFF2-40B4-BE49-F238E27FC236}">
                  <a16:creationId xmlns:a16="http://schemas.microsoft.com/office/drawing/2014/main" id="{1357D031-2438-4D51-88EB-91EC205E3E8E}"/>
                </a:ext>
              </a:extLst>
            </p:cNvPr>
            <p:cNvGrpSpPr>
              <a:grpSpLocks/>
            </p:cNvGrpSpPr>
            <p:nvPr/>
          </p:nvGrpSpPr>
          <p:grpSpPr bwMode="auto">
            <a:xfrm>
              <a:off x="3456" y="2256"/>
              <a:ext cx="576" cy="576"/>
              <a:chOff x="2016" y="3744"/>
              <a:chExt cx="576" cy="576"/>
            </a:xfrm>
          </p:grpSpPr>
          <p:sp>
            <p:nvSpPr>
              <p:cNvPr id="359487" name="Oval 63">
                <a:extLst>
                  <a:ext uri="{FF2B5EF4-FFF2-40B4-BE49-F238E27FC236}">
                    <a16:creationId xmlns:a16="http://schemas.microsoft.com/office/drawing/2014/main" id="{240280EC-63E3-4E4D-88F8-C7C8A8B9F100}"/>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88" name="Text Box 64">
                <a:extLst>
                  <a:ext uri="{FF2B5EF4-FFF2-40B4-BE49-F238E27FC236}">
                    <a16:creationId xmlns:a16="http://schemas.microsoft.com/office/drawing/2014/main" id="{5A86E10D-2D6D-4666-984B-5374335A97A2}"/>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89" name="Group 65">
              <a:extLst>
                <a:ext uri="{FF2B5EF4-FFF2-40B4-BE49-F238E27FC236}">
                  <a16:creationId xmlns:a16="http://schemas.microsoft.com/office/drawing/2014/main" id="{464B61FC-787A-4663-B800-753C61B37B0F}"/>
                </a:ext>
              </a:extLst>
            </p:cNvPr>
            <p:cNvGrpSpPr>
              <a:grpSpLocks/>
            </p:cNvGrpSpPr>
            <p:nvPr/>
          </p:nvGrpSpPr>
          <p:grpSpPr bwMode="auto">
            <a:xfrm>
              <a:off x="2928" y="2352"/>
              <a:ext cx="768" cy="720"/>
              <a:chOff x="2496" y="3600"/>
              <a:chExt cx="768" cy="720"/>
            </a:xfrm>
          </p:grpSpPr>
          <p:sp>
            <p:nvSpPr>
              <p:cNvPr id="359490" name="Oval 66">
                <a:extLst>
                  <a:ext uri="{FF2B5EF4-FFF2-40B4-BE49-F238E27FC236}">
                    <a16:creationId xmlns:a16="http://schemas.microsoft.com/office/drawing/2014/main" id="{9900975E-B4EF-4E7F-8C37-3FB5AF00819E}"/>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91" name="Text Box 67">
                <a:extLst>
                  <a:ext uri="{FF2B5EF4-FFF2-40B4-BE49-F238E27FC236}">
                    <a16:creationId xmlns:a16="http://schemas.microsoft.com/office/drawing/2014/main" id="{DE2D7FA0-B7AD-47FA-8DD3-DB1CFF1E4CAC}"/>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92" name="Group 68">
              <a:extLst>
                <a:ext uri="{FF2B5EF4-FFF2-40B4-BE49-F238E27FC236}">
                  <a16:creationId xmlns:a16="http://schemas.microsoft.com/office/drawing/2014/main" id="{75EB2ADB-717A-478F-9FDB-221238908B70}"/>
                </a:ext>
              </a:extLst>
            </p:cNvPr>
            <p:cNvGrpSpPr>
              <a:grpSpLocks/>
            </p:cNvGrpSpPr>
            <p:nvPr/>
          </p:nvGrpSpPr>
          <p:grpSpPr bwMode="auto">
            <a:xfrm>
              <a:off x="3120" y="1632"/>
              <a:ext cx="768" cy="720"/>
              <a:chOff x="2496" y="3600"/>
              <a:chExt cx="768" cy="720"/>
            </a:xfrm>
          </p:grpSpPr>
          <p:sp>
            <p:nvSpPr>
              <p:cNvPr id="359493" name="Oval 69">
                <a:extLst>
                  <a:ext uri="{FF2B5EF4-FFF2-40B4-BE49-F238E27FC236}">
                    <a16:creationId xmlns:a16="http://schemas.microsoft.com/office/drawing/2014/main" id="{95C923FB-E4E8-4530-BCE1-BF81F23F7501}"/>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94" name="Text Box 70">
                <a:extLst>
                  <a:ext uri="{FF2B5EF4-FFF2-40B4-BE49-F238E27FC236}">
                    <a16:creationId xmlns:a16="http://schemas.microsoft.com/office/drawing/2014/main" id="{3AD520D5-0674-4D97-A802-14C8FE041839}"/>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495" name="Group 71">
              <a:extLst>
                <a:ext uri="{FF2B5EF4-FFF2-40B4-BE49-F238E27FC236}">
                  <a16:creationId xmlns:a16="http://schemas.microsoft.com/office/drawing/2014/main" id="{6857CF69-1943-4050-8DD5-E008586060C8}"/>
                </a:ext>
              </a:extLst>
            </p:cNvPr>
            <p:cNvGrpSpPr>
              <a:grpSpLocks/>
            </p:cNvGrpSpPr>
            <p:nvPr/>
          </p:nvGrpSpPr>
          <p:grpSpPr bwMode="auto">
            <a:xfrm>
              <a:off x="3024" y="1824"/>
              <a:ext cx="576" cy="576"/>
              <a:chOff x="2016" y="3744"/>
              <a:chExt cx="576" cy="576"/>
            </a:xfrm>
          </p:grpSpPr>
          <p:sp>
            <p:nvSpPr>
              <p:cNvPr id="359496" name="Oval 72">
                <a:extLst>
                  <a:ext uri="{FF2B5EF4-FFF2-40B4-BE49-F238E27FC236}">
                    <a16:creationId xmlns:a16="http://schemas.microsoft.com/office/drawing/2014/main" id="{E63ECEF4-3F34-4E74-8673-158607CC6311}"/>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497" name="Text Box 73">
                <a:extLst>
                  <a:ext uri="{FF2B5EF4-FFF2-40B4-BE49-F238E27FC236}">
                    <a16:creationId xmlns:a16="http://schemas.microsoft.com/office/drawing/2014/main" id="{22497B40-5499-40FD-A20E-3B47314D5C75}"/>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498" name="Group 74">
              <a:extLst>
                <a:ext uri="{FF2B5EF4-FFF2-40B4-BE49-F238E27FC236}">
                  <a16:creationId xmlns:a16="http://schemas.microsoft.com/office/drawing/2014/main" id="{69772B8F-F7BE-4E8E-9D8F-2F03FCD18829}"/>
                </a:ext>
              </a:extLst>
            </p:cNvPr>
            <p:cNvGrpSpPr>
              <a:grpSpLocks/>
            </p:cNvGrpSpPr>
            <p:nvPr/>
          </p:nvGrpSpPr>
          <p:grpSpPr bwMode="auto">
            <a:xfrm>
              <a:off x="2688" y="2640"/>
              <a:ext cx="576" cy="576"/>
              <a:chOff x="2016" y="3744"/>
              <a:chExt cx="576" cy="576"/>
            </a:xfrm>
          </p:grpSpPr>
          <p:sp>
            <p:nvSpPr>
              <p:cNvPr id="359499" name="Oval 75">
                <a:extLst>
                  <a:ext uri="{FF2B5EF4-FFF2-40B4-BE49-F238E27FC236}">
                    <a16:creationId xmlns:a16="http://schemas.microsoft.com/office/drawing/2014/main" id="{2AEC0019-815F-407F-B3A7-F09002533DBE}"/>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500" name="Text Box 76">
                <a:extLst>
                  <a:ext uri="{FF2B5EF4-FFF2-40B4-BE49-F238E27FC236}">
                    <a16:creationId xmlns:a16="http://schemas.microsoft.com/office/drawing/2014/main" id="{6ACC3BD1-8330-4148-9877-A9E151281883}"/>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501" name="Group 77">
              <a:extLst>
                <a:ext uri="{FF2B5EF4-FFF2-40B4-BE49-F238E27FC236}">
                  <a16:creationId xmlns:a16="http://schemas.microsoft.com/office/drawing/2014/main" id="{87D95F98-7458-42D9-BA66-07070713CEE4}"/>
                </a:ext>
              </a:extLst>
            </p:cNvPr>
            <p:cNvGrpSpPr>
              <a:grpSpLocks/>
            </p:cNvGrpSpPr>
            <p:nvPr/>
          </p:nvGrpSpPr>
          <p:grpSpPr bwMode="auto">
            <a:xfrm>
              <a:off x="3312" y="1104"/>
              <a:ext cx="576" cy="576"/>
              <a:chOff x="2016" y="3744"/>
              <a:chExt cx="576" cy="576"/>
            </a:xfrm>
          </p:grpSpPr>
          <p:sp>
            <p:nvSpPr>
              <p:cNvPr id="359502" name="Oval 78">
                <a:extLst>
                  <a:ext uri="{FF2B5EF4-FFF2-40B4-BE49-F238E27FC236}">
                    <a16:creationId xmlns:a16="http://schemas.microsoft.com/office/drawing/2014/main" id="{35042715-9B03-4458-B8F0-C353E70D9F42}"/>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503" name="Text Box 79">
                <a:extLst>
                  <a:ext uri="{FF2B5EF4-FFF2-40B4-BE49-F238E27FC236}">
                    <a16:creationId xmlns:a16="http://schemas.microsoft.com/office/drawing/2014/main" id="{4B5B9CF6-454E-443F-9EF8-CDA09D9DA412}"/>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nvGrpSpPr>
            <p:cNvPr id="359504" name="Group 80">
              <a:extLst>
                <a:ext uri="{FF2B5EF4-FFF2-40B4-BE49-F238E27FC236}">
                  <a16:creationId xmlns:a16="http://schemas.microsoft.com/office/drawing/2014/main" id="{0AC79EFD-4426-44C8-9FB8-1D0A085A4CEF}"/>
                </a:ext>
              </a:extLst>
            </p:cNvPr>
            <p:cNvGrpSpPr>
              <a:grpSpLocks/>
            </p:cNvGrpSpPr>
            <p:nvPr/>
          </p:nvGrpSpPr>
          <p:grpSpPr bwMode="auto">
            <a:xfrm>
              <a:off x="2544" y="1968"/>
              <a:ext cx="768" cy="720"/>
              <a:chOff x="2496" y="3600"/>
              <a:chExt cx="768" cy="720"/>
            </a:xfrm>
          </p:grpSpPr>
          <p:sp>
            <p:nvSpPr>
              <p:cNvPr id="359505" name="Oval 81">
                <a:extLst>
                  <a:ext uri="{FF2B5EF4-FFF2-40B4-BE49-F238E27FC236}">
                    <a16:creationId xmlns:a16="http://schemas.microsoft.com/office/drawing/2014/main" id="{A168F8FF-6A6D-4A7C-A476-3DD8A37DB21A}"/>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506" name="Text Box 82">
                <a:extLst>
                  <a:ext uri="{FF2B5EF4-FFF2-40B4-BE49-F238E27FC236}">
                    <a16:creationId xmlns:a16="http://schemas.microsoft.com/office/drawing/2014/main" id="{4B0CC99F-A7E0-4EC7-A9A4-2E7F1E0C40D7}"/>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507" name="Group 83">
              <a:extLst>
                <a:ext uri="{FF2B5EF4-FFF2-40B4-BE49-F238E27FC236}">
                  <a16:creationId xmlns:a16="http://schemas.microsoft.com/office/drawing/2014/main" id="{B0D1E589-958B-4971-B833-07FAE63D70A1}"/>
                </a:ext>
              </a:extLst>
            </p:cNvPr>
            <p:cNvGrpSpPr>
              <a:grpSpLocks/>
            </p:cNvGrpSpPr>
            <p:nvPr/>
          </p:nvGrpSpPr>
          <p:grpSpPr bwMode="auto">
            <a:xfrm>
              <a:off x="2832" y="1152"/>
              <a:ext cx="768" cy="720"/>
              <a:chOff x="2496" y="3600"/>
              <a:chExt cx="768" cy="720"/>
            </a:xfrm>
          </p:grpSpPr>
          <p:sp>
            <p:nvSpPr>
              <p:cNvPr id="359508" name="Oval 84">
                <a:extLst>
                  <a:ext uri="{FF2B5EF4-FFF2-40B4-BE49-F238E27FC236}">
                    <a16:creationId xmlns:a16="http://schemas.microsoft.com/office/drawing/2014/main" id="{112A8E1C-1AB3-4E66-AABD-B6FD30F359C6}"/>
                  </a:ext>
                </a:extLst>
              </p:cNvPr>
              <p:cNvSpPr>
                <a:spLocks noChangeArrowheads="1"/>
              </p:cNvSpPr>
              <p:nvPr/>
            </p:nvSpPr>
            <p:spPr bwMode="auto">
              <a:xfrm>
                <a:off x="2496" y="3600"/>
                <a:ext cx="768" cy="720"/>
              </a:xfrm>
              <a:prstGeom prst="ellipse">
                <a:avLst/>
              </a:prstGeom>
              <a:gradFill rotWithShape="0">
                <a:gsLst>
                  <a:gs pos="0">
                    <a:srgbClr val="009900">
                      <a:gamma/>
                      <a:tint val="0"/>
                      <a:invGamma/>
                    </a:srgbClr>
                  </a:gs>
                  <a:gs pos="100000">
                    <a:srgbClr val="0099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509" name="Text Box 85">
                <a:extLst>
                  <a:ext uri="{FF2B5EF4-FFF2-40B4-BE49-F238E27FC236}">
                    <a16:creationId xmlns:a16="http://schemas.microsoft.com/office/drawing/2014/main" id="{305A47A7-1AB6-4299-9395-6688D91EDF58}"/>
                  </a:ext>
                </a:extLst>
              </p:cNvPr>
              <p:cNvSpPr txBox="1">
                <a:spLocks noChangeArrowheads="1"/>
              </p:cNvSpPr>
              <p:nvPr/>
            </p:nvSpPr>
            <p:spPr bwMode="auto">
              <a:xfrm>
                <a:off x="2688" y="379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accent2"/>
                    </a:solidFill>
                    <a:latin typeface="Times New Roman" panose="02020603050405020304" pitchFamily="18" charset="0"/>
                    <a:ea typeface="宋体" panose="02010600030101010101" pitchFamily="2" charset="-122"/>
                  </a:rPr>
                  <a:t>Cl</a:t>
                </a:r>
                <a:r>
                  <a:rPr lang="en-US" altLang="zh-CN" sz="2800" baseline="30000">
                    <a:solidFill>
                      <a:schemeClr val="accent2"/>
                    </a:solidFill>
                    <a:latin typeface="Times New Roman" panose="02020603050405020304" pitchFamily="18" charset="0"/>
                    <a:ea typeface="宋体" panose="02010600030101010101" pitchFamily="2" charset="-122"/>
                  </a:rPr>
                  <a:t>-</a:t>
                </a:r>
              </a:p>
            </p:txBody>
          </p:sp>
        </p:grpSp>
        <p:grpSp>
          <p:nvGrpSpPr>
            <p:cNvPr id="359510" name="Group 86">
              <a:extLst>
                <a:ext uri="{FF2B5EF4-FFF2-40B4-BE49-F238E27FC236}">
                  <a16:creationId xmlns:a16="http://schemas.microsoft.com/office/drawing/2014/main" id="{BBA1FE2F-D156-442D-9317-2E5F97A933DE}"/>
                </a:ext>
              </a:extLst>
            </p:cNvPr>
            <p:cNvGrpSpPr>
              <a:grpSpLocks/>
            </p:cNvGrpSpPr>
            <p:nvPr/>
          </p:nvGrpSpPr>
          <p:grpSpPr bwMode="auto">
            <a:xfrm>
              <a:off x="2640" y="1440"/>
              <a:ext cx="576" cy="576"/>
              <a:chOff x="2016" y="3744"/>
              <a:chExt cx="576" cy="576"/>
            </a:xfrm>
          </p:grpSpPr>
          <p:sp>
            <p:nvSpPr>
              <p:cNvPr id="359511" name="Oval 87">
                <a:extLst>
                  <a:ext uri="{FF2B5EF4-FFF2-40B4-BE49-F238E27FC236}">
                    <a16:creationId xmlns:a16="http://schemas.microsoft.com/office/drawing/2014/main" id="{D2EE3EF3-B979-4A70-A499-F71276FD3576}"/>
                  </a:ext>
                </a:extLst>
              </p:cNvPr>
              <p:cNvSpPr>
                <a:spLocks noChangeArrowheads="1"/>
              </p:cNvSpPr>
              <p:nvPr/>
            </p:nvSpPr>
            <p:spPr bwMode="auto">
              <a:xfrm>
                <a:off x="2016" y="3744"/>
                <a:ext cx="528" cy="576"/>
              </a:xfrm>
              <a:prstGeom prst="ellipse">
                <a:avLst/>
              </a:prstGeom>
              <a:gradFill rotWithShape="0">
                <a:gsLst>
                  <a:gs pos="0">
                    <a:srgbClr val="FF6600">
                      <a:gamma/>
                      <a:tint val="0"/>
                      <a:invGamma/>
                    </a:srgbClr>
                  </a:gs>
                  <a:gs pos="100000">
                    <a:srgbClr val="FF66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512" name="Text Box 88">
                <a:extLst>
                  <a:ext uri="{FF2B5EF4-FFF2-40B4-BE49-F238E27FC236}">
                    <a16:creationId xmlns:a16="http://schemas.microsoft.com/office/drawing/2014/main" id="{C810D8D8-52B1-4C1D-9809-7AA896A4E23C}"/>
                  </a:ext>
                </a:extLst>
              </p:cNvPr>
              <p:cNvSpPr txBox="1">
                <a:spLocks noChangeArrowheads="1"/>
              </p:cNvSpPr>
              <p:nvPr/>
            </p:nvSpPr>
            <p:spPr bwMode="auto">
              <a:xfrm>
                <a:off x="2112" y="38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chemeClr val="accent2"/>
                    </a:solidFill>
                    <a:latin typeface="Times New Roman" panose="02020603050405020304" pitchFamily="18" charset="0"/>
                    <a:ea typeface="宋体" panose="02010600030101010101" pitchFamily="2" charset="-122"/>
                  </a:rPr>
                  <a:t>Na</a:t>
                </a:r>
                <a:r>
                  <a:rPr lang="en-US" altLang="zh-CN" sz="2400" baseline="30000">
                    <a:solidFill>
                      <a:schemeClr val="accent2"/>
                    </a:solidFill>
                    <a:latin typeface="Times New Roman" panose="02020603050405020304" pitchFamily="18" charset="0"/>
                    <a:ea typeface="宋体" panose="02010600030101010101" pitchFamily="2" charset="-122"/>
                  </a:rPr>
                  <a:t>+</a:t>
                </a:r>
              </a:p>
            </p:txBody>
          </p:sp>
        </p:grpSp>
      </p:grpSp>
      <p:grpSp>
        <p:nvGrpSpPr>
          <p:cNvPr id="359513" name="Group 89">
            <a:extLst>
              <a:ext uri="{FF2B5EF4-FFF2-40B4-BE49-F238E27FC236}">
                <a16:creationId xmlns:a16="http://schemas.microsoft.com/office/drawing/2014/main" id="{FD35EC3F-FB8B-4BB2-98ED-4A324B79A2CB}"/>
              </a:ext>
            </a:extLst>
          </p:cNvPr>
          <p:cNvGrpSpPr>
            <a:grpSpLocks/>
          </p:cNvGrpSpPr>
          <p:nvPr/>
        </p:nvGrpSpPr>
        <p:grpSpPr bwMode="auto">
          <a:xfrm>
            <a:off x="3657600" y="2819400"/>
            <a:ext cx="990600" cy="2590800"/>
            <a:chOff x="2256" y="1056"/>
            <a:chExt cx="624" cy="1632"/>
          </a:xfrm>
        </p:grpSpPr>
        <p:sp>
          <p:nvSpPr>
            <p:cNvPr id="359514" name="Line 90">
              <a:extLst>
                <a:ext uri="{FF2B5EF4-FFF2-40B4-BE49-F238E27FC236}">
                  <a16:creationId xmlns:a16="http://schemas.microsoft.com/office/drawing/2014/main" id="{8B59701B-8809-483C-B66D-8ABBFC2D47AB}"/>
                </a:ext>
              </a:extLst>
            </p:cNvPr>
            <p:cNvSpPr>
              <a:spLocks noChangeShapeType="1"/>
            </p:cNvSpPr>
            <p:nvPr/>
          </p:nvSpPr>
          <p:spPr bwMode="auto">
            <a:xfrm>
              <a:off x="2880" y="1056"/>
              <a:ext cx="0" cy="12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15" name="Line 91">
              <a:extLst>
                <a:ext uri="{FF2B5EF4-FFF2-40B4-BE49-F238E27FC236}">
                  <a16:creationId xmlns:a16="http://schemas.microsoft.com/office/drawing/2014/main" id="{B36C41C7-F674-46C2-8FA7-E10EA3F4F602}"/>
                </a:ext>
              </a:extLst>
            </p:cNvPr>
            <p:cNvSpPr>
              <a:spLocks noChangeShapeType="1"/>
            </p:cNvSpPr>
            <p:nvPr/>
          </p:nvSpPr>
          <p:spPr bwMode="auto">
            <a:xfrm>
              <a:off x="2256" y="1392"/>
              <a:ext cx="0" cy="129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16" name="Line 92">
              <a:extLst>
                <a:ext uri="{FF2B5EF4-FFF2-40B4-BE49-F238E27FC236}">
                  <a16:creationId xmlns:a16="http://schemas.microsoft.com/office/drawing/2014/main" id="{951B70D3-7258-4421-8609-5CAE74A95767}"/>
                </a:ext>
              </a:extLst>
            </p:cNvPr>
            <p:cNvSpPr>
              <a:spLocks noChangeShapeType="1"/>
            </p:cNvSpPr>
            <p:nvPr/>
          </p:nvSpPr>
          <p:spPr bwMode="auto">
            <a:xfrm flipV="1">
              <a:off x="2256" y="1056"/>
              <a:ext cx="624" cy="336"/>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17" name="Line 93">
              <a:extLst>
                <a:ext uri="{FF2B5EF4-FFF2-40B4-BE49-F238E27FC236}">
                  <a16:creationId xmlns:a16="http://schemas.microsoft.com/office/drawing/2014/main" id="{CC1BD600-4DA5-43B4-B5A7-754CF69AA54C}"/>
                </a:ext>
              </a:extLst>
            </p:cNvPr>
            <p:cNvSpPr>
              <a:spLocks noChangeShapeType="1"/>
            </p:cNvSpPr>
            <p:nvPr/>
          </p:nvSpPr>
          <p:spPr bwMode="auto">
            <a:xfrm flipV="1">
              <a:off x="2256" y="2256"/>
              <a:ext cx="624" cy="432"/>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9518" name="Group 94">
            <a:extLst>
              <a:ext uri="{FF2B5EF4-FFF2-40B4-BE49-F238E27FC236}">
                <a16:creationId xmlns:a16="http://schemas.microsoft.com/office/drawing/2014/main" id="{B916B15A-0ECA-4E95-BEA7-ABCD494B0A63}"/>
              </a:ext>
            </a:extLst>
          </p:cNvPr>
          <p:cNvGrpSpPr>
            <a:grpSpLocks/>
          </p:cNvGrpSpPr>
          <p:nvPr/>
        </p:nvGrpSpPr>
        <p:grpSpPr bwMode="auto">
          <a:xfrm>
            <a:off x="1676400" y="2819400"/>
            <a:ext cx="3048000" cy="2590800"/>
            <a:chOff x="1008" y="1056"/>
            <a:chExt cx="1920" cy="1632"/>
          </a:xfrm>
        </p:grpSpPr>
        <p:sp>
          <p:nvSpPr>
            <p:cNvPr id="359519" name="Line 95">
              <a:extLst>
                <a:ext uri="{FF2B5EF4-FFF2-40B4-BE49-F238E27FC236}">
                  <a16:creationId xmlns:a16="http://schemas.microsoft.com/office/drawing/2014/main" id="{E104B7B4-B111-454B-9A9E-C710BAF51D7A}"/>
                </a:ext>
              </a:extLst>
            </p:cNvPr>
            <p:cNvSpPr>
              <a:spLocks noChangeShapeType="1"/>
            </p:cNvSpPr>
            <p:nvPr/>
          </p:nvSpPr>
          <p:spPr bwMode="auto">
            <a:xfrm>
              <a:off x="1056" y="2688"/>
              <a:ext cx="1200" cy="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20" name="Line 96">
              <a:extLst>
                <a:ext uri="{FF2B5EF4-FFF2-40B4-BE49-F238E27FC236}">
                  <a16:creationId xmlns:a16="http://schemas.microsoft.com/office/drawing/2014/main" id="{5E8CDE8C-4523-4804-B6AB-C2E92C7DB520}"/>
                </a:ext>
              </a:extLst>
            </p:cNvPr>
            <p:cNvSpPr>
              <a:spLocks noChangeShapeType="1"/>
            </p:cNvSpPr>
            <p:nvPr/>
          </p:nvSpPr>
          <p:spPr bwMode="auto">
            <a:xfrm>
              <a:off x="1008" y="1392"/>
              <a:ext cx="1248" cy="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21" name="Line 97">
              <a:extLst>
                <a:ext uri="{FF2B5EF4-FFF2-40B4-BE49-F238E27FC236}">
                  <a16:creationId xmlns:a16="http://schemas.microsoft.com/office/drawing/2014/main" id="{2866321D-0591-421C-9DA0-1DC870FC5E6E}"/>
                </a:ext>
              </a:extLst>
            </p:cNvPr>
            <p:cNvSpPr>
              <a:spLocks noChangeShapeType="1"/>
            </p:cNvSpPr>
            <p:nvPr/>
          </p:nvSpPr>
          <p:spPr bwMode="auto">
            <a:xfrm>
              <a:off x="1728" y="1056"/>
              <a:ext cx="1152" cy="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522" name="Line 98">
              <a:extLst>
                <a:ext uri="{FF2B5EF4-FFF2-40B4-BE49-F238E27FC236}">
                  <a16:creationId xmlns:a16="http://schemas.microsoft.com/office/drawing/2014/main" id="{44DDCECA-A355-43FA-AA17-E40D6A09E185}"/>
                </a:ext>
              </a:extLst>
            </p:cNvPr>
            <p:cNvSpPr>
              <a:spLocks noChangeShapeType="1"/>
            </p:cNvSpPr>
            <p:nvPr/>
          </p:nvSpPr>
          <p:spPr bwMode="auto">
            <a:xfrm>
              <a:off x="1728" y="2256"/>
              <a:ext cx="1200" cy="0"/>
            </a:xfrm>
            <a:prstGeom prst="line">
              <a:avLst/>
            </a:prstGeom>
            <a:noFill/>
            <a:ln w="9525">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9619" name="Rectangle 195">
            <a:extLst>
              <a:ext uri="{FF2B5EF4-FFF2-40B4-BE49-F238E27FC236}">
                <a16:creationId xmlns:a16="http://schemas.microsoft.com/office/drawing/2014/main" id="{36110197-C5EC-416C-97CE-06562CFC7E18}"/>
              </a:ext>
            </a:extLst>
          </p:cNvPr>
          <p:cNvSpPr>
            <a:spLocks noChangeArrowheads="1"/>
          </p:cNvSpPr>
          <p:nvPr/>
        </p:nvSpPr>
        <p:spPr bwMode="blackWhite">
          <a:xfrm>
            <a:off x="684213" y="404813"/>
            <a:ext cx="7632700" cy="176530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50000"/>
              </a:spcBef>
            </a:pPr>
            <a:r>
              <a:rPr kumimoji="0" lang="zh-CN" altLang="en-US" sz="3200">
                <a:solidFill>
                  <a:srgbClr val="FF0000"/>
                </a:solidFill>
              </a:rPr>
              <a:t>晶体</a:t>
            </a:r>
            <a:r>
              <a:rPr kumimoji="0" lang="zh-CN" altLang="en-US" sz="3200">
                <a:solidFill>
                  <a:srgbClr val="FF0000"/>
                </a:solidFill>
                <a:latin typeface="Times New Roman" panose="02020603050405020304" pitchFamily="18" charset="0"/>
              </a:rPr>
              <a:t>按成键特点分为：</a:t>
            </a:r>
          </a:p>
          <a:p>
            <a:pPr eaLnBrk="0" hangingPunct="0">
              <a:lnSpc>
                <a:spcPct val="90000"/>
              </a:lnSpc>
              <a:spcBef>
                <a:spcPct val="50000"/>
              </a:spcBef>
            </a:pPr>
            <a:r>
              <a:rPr kumimoji="0" lang="zh-CN" altLang="en-US" sz="2800">
                <a:latin typeface="Times New Roman" panose="02020603050405020304" pitchFamily="18" charset="0"/>
              </a:rPr>
              <a:t>  原子晶体：金刚石      离子晶体：</a:t>
            </a:r>
            <a:r>
              <a:rPr kumimoji="0" lang="en-US" altLang="zh-CN" sz="2800">
                <a:latin typeface="Times New Roman" panose="02020603050405020304" pitchFamily="18" charset="0"/>
              </a:rPr>
              <a:t>NaCl</a:t>
            </a:r>
          </a:p>
          <a:p>
            <a:pPr eaLnBrk="0" hangingPunct="0">
              <a:lnSpc>
                <a:spcPct val="90000"/>
              </a:lnSpc>
              <a:spcBef>
                <a:spcPct val="50000"/>
              </a:spcBef>
            </a:pPr>
            <a:r>
              <a:rPr kumimoji="0" lang="en-US" altLang="zh-CN" sz="2800">
                <a:latin typeface="Times New Roman" panose="02020603050405020304" pitchFamily="18" charset="0"/>
              </a:rPr>
              <a:t>  </a:t>
            </a:r>
            <a:r>
              <a:rPr kumimoji="0" lang="zh-CN" altLang="en-US" sz="2800">
                <a:latin typeface="Times New Roman" panose="02020603050405020304" pitchFamily="18" charset="0"/>
              </a:rPr>
              <a:t>分子晶体：冰               金属晶体： </a:t>
            </a:r>
            <a:r>
              <a:rPr kumimoji="0" lang="en-US" altLang="zh-CN" sz="2800">
                <a:latin typeface="Times New Roman" panose="02020603050405020304" pitchFamily="18" charset="0"/>
              </a:rPr>
              <a:t>Cu</a:t>
            </a:r>
          </a:p>
        </p:txBody>
      </p:sp>
      <p:grpSp>
        <p:nvGrpSpPr>
          <p:cNvPr id="359620" name="Group 196">
            <a:extLst>
              <a:ext uri="{FF2B5EF4-FFF2-40B4-BE49-F238E27FC236}">
                <a16:creationId xmlns:a16="http://schemas.microsoft.com/office/drawing/2014/main" id="{50A3CFBF-4C70-41D5-B9AF-630E38984F63}"/>
              </a:ext>
            </a:extLst>
          </p:cNvPr>
          <p:cNvGrpSpPr>
            <a:grpSpLocks/>
          </p:cNvGrpSpPr>
          <p:nvPr/>
        </p:nvGrpSpPr>
        <p:grpSpPr bwMode="auto">
          <a:xfrm>
            <a:off x="5580063" y="3213100"/>
            <a:ext cx="2735262" cy="2103438"/>
            <a:chOff x="1536" y="1248"/>
            <a:chExt cx="2304" cy="1968"/>
          </a:xfrm>
        </p:grpSpPr>
        <p:sp>
          <p:nvSpPr>
            <p:cNvPr id="359621" name="Line 197">
              <a:extLst>
                <a:ext uri="{FF2B5EF4-FFF2-40B4-BE49-F238E27FC236}">
                  <a16:creationId xmlns:a16="http://schemas.microsoft.com/office/drawing/2014/main" id="{9AA9B7E2-23D1-4673-8132-D9580A22BCF8}"/>
                </a:ext>
              </a:extLst>
            </p:cNvPr>
            <p:cNvSpPr>
              <a:spLocks noChangeShapeType="1"/>
            </p:cNvSpPr>
            <p:nvPr/>
          </p:nvSpPr>
          <p:spPr bwMode="auto">
            <a:xfrm>
              <a:off x="1632" y="2448"/>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22" name="Line 198">
              <a:extLst>
                <a:ext uri="{FF2B5EF4-FFF2-40B4-BE49-F238E27FC236}">
                  <a16:creationId xmlns:a16="http://schemas.microsoft.com/office/drawing/2014/main" id="{2E153F82-C5B9-46F0-BB1A-459031DA77F1}"/>
                </a:ext>
              </a:extLst>
            </p:cNvPr>
            <p:cNvSpPr>
              <a:spLocks noChangeShapeType="1"/>
            </p:cNvSpPr>
            <p:nvPr/>
          </p:nvSpPr>
          <p:spPr bwMode="auto">
            <a:xfrm>
              <a:off x="1632" y="1824"/>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23" name="Line 199">
              <a:extLst>
                <a:ext uri="{FF2B5EF4-FFF2-40B4-BE49-F238E27FC236}">
                  <a16:creationId xmlns:a16="http://schemas.microsoft.com/office/drawing/2014/main" id="{CC37E3DC-DF01-4385-B916-1F3B7700796B}"/>
                </a:ext>
              </a:extLst>
            </p:cNvPr>
            <p:cNvSpPr>
              <a:spLocks noChangeShapeType="1"/>
            </p:cNvSpPr>
            <p:nvPr/>
          </p:nvSpPr>
          <p:spPr bwMode="auto">
            <a:xfrm flipH="1">
              <a:off x="1632" y="1344"/>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24" name="Line 200">
              <a:extLst>
                <a:ext uri="{FF2B5EF4-FFF2-40B4-BE49-F238E27FC236}">
                  <a16:creationId xmlns:a16="http://schemas.microsoft.com/office/drawing/2014/main" id="{1D900CD0-19C4-4501-99AC-E5B1D5FBDA7C}"/>
                </a:ext>
              </a:extLst>
            </p:cNvPr>
            <p:cNvSpPr>
              <a:spLocks noChangeShapeType="1"/>
            </p:cNvSpPr>
            <p:nvPr/>
          </p:nvSpPr>
          <p:spPr bwMode="auto">
            <a:xfrm>
              <a:off x="1632" y="1776"/>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25" name="Line 201">
              <a:extLst>
                <a:ext uri="{FF2B5EF4-FFF2-40B4-BE49-F238E27FC236}">
                  <a16:creationId xmlns:a16="http://schemas.microsoft.com/office/drawing/2014/main" id="{EFBD8334-71C1-4E8F-92D7-A6F78E7503A3}"/>
                </a:ext>
              </a:extLst>
            </p:cNvPr>
            <p:cNvSpPr>
              <a:spLocks noChangeShapeType="1"/>
            </p:cNvSpPr>
            <p:nvPr/>
          </p:nvSpPr>
          <p:spPr bwMode="auto">
            <a:xfrm>
              <a:off x="2064" y="1344"/>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26" name="Oval 202">
              <a:extLst>
                <a:ext uri="{FF2B5EF4-FFF2-40B4-BE49-F238E27FC236}">
                  <a16:creationId xmlns:a16="http://schemas.microsoft.com/office/drawing/2014/main" id="{F5F48164-6FB9-4765-946D-34A7936D3D7F}"/>
                </a:ext>
              </a:extLst>
            </p:cNvPr>
            <p:cNvSpPr>
              <a:spLocks noChangeArrowheads="1"/>
            </p:cNvSpPr>
            <p:nvPr/>
          </p:nvSpPr>
          <p:spPr bwMode="auto">
            <a:xfrm>
              <a:off x="2016" y="129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27" name="Oval 203">
              <a:extLst>
                <a:ext uri="{FF2B5EF4-FFF2-40B4-BE49-F238E27FC236}">
                  <a16:creationId xmlns:a16="http://schemas.microsoft.com/office/drawing/2014/main" id="{48B62E29-355F-46FC-91D3-5EE50D5C3B54}"/>
                </a:ext>
              </a:extLst>
            </p:cNvPr>
            <p:cNvSpPr>
              <a:spLocks noChangeArrowheads="1"/>
            </p:cNvSpPr>
            <p:nvPr/>
          </p:nvSpPr>
          <p:spPr bwMode="auto">
            <a:xfrm>
              <a:off x="1536" y="172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28" name="Oval 204">
              <a:extLst>
                <a:ext uri="{FF2B5EF4-FFF2-40B4-BE49-F238E27FC236}">
                  <a16:creationId xmlns:a16="http://schemas.microsoft.com/office/drawing/2014/main" id="{1E2F34B3-09F2-4BF1-B473-84C0B4896A0C}"/>
                </a:ext>
              </a:extLst>
            </p:cNvPr>
            <p:cNvSpPr>
              <a:spLocks noChangeArrowheads="1"/>
            </p:cNvSpPr>
            <p:nvPr/>
          </p:nvSpPr>
          <p:spPr bwMode="auto">
            <a:xfrm>
              <a:off x="2688" y="1248"/>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29" name="Oval 205">
              <a:extLst>
                <a:ext uri="{FF2B5EF4-FFF2-40B4-BE49-F238E27FC236}">
                  <a16:creationId xmlns:a16="http://schemas.microsoft.com/office/drawing/2014/main" id="{A2C611D6-D3F5-4311-AA8C-2C610FF7832F}"/>
                </a:ext>
              </a:extLst>
            </p:cNvPr>
            <p:cNvSpPr>
              <a:spLocks noChangeArrowheads="1"/>
            </p:cNvSpPr>
            <p:nvPr/>
          </p:nvSpPr>
          <p:spPr bwMode="auto">
            <a:xfrm>
              <a:off x="3648" y="124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30" name="Oval 206">
              <a:extLst>
                <a:ext uri="{FF2B5EF4-FFF2-40B4-BE49-F238E27FC236}">
                  <a16:creationId xmlns:a16="http://schemas.microsoft.com/office/drawing/2014/main" id="{CC00F7FC-D6EB-492A-B5CB-FC1613A11F31}"/>
                </a:ext>
              </a:extLst>
            </p:cNvPr>
            <p:cNvSpPr>
              <a:spLocks noChangeArrowheads="1"/>
            </p:cNvSpPr>
            <p:nvPr/>
          </p:nvSpPr>
          <p:spPr bwMode="auto">
            <a:xfrm>
              <a:off x="1536" y="2400"/>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31" name="Oval 207">
              <a:extLst>
                <a:ext uri="{FF2B5EF4-FFF2-40B4-BE49-F238E27FC236}">
                  <a16:creationId xmlns:a16="http://schemas.microsoft.com/office/drawing/2014/main" id="{A29BB12B-D15E-4ECA-AB88-8EC8C03F27C3}"/>
                </a:ext>
              </a:extLst>
            </p:cNvPr>
            <p:cNvSpPr>
              <a:spLocks noChangeArrowheads="1"/>
            </p:cNvSpPr>
            <p:nvPr/>
          </p:nvSpPr>
          <p:spPr bwMode="auto">
            <a:xfrm>
              <a:off x="1536" y="3024"/>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32" name="Line 208">
              <a:extLst>
                <a:ext uri="{FF2B5EF4-FFF2-40B4-BE49-F238E27FC236}">
                  <a16:creationId xmlns:a16="http://schemas.microsoft.com/office/drawing/2014/main" id="{4D043825-3982-4EA2-B034-42142B5CD47D}"/>
                </a:ext>
              </a:extLst>
            </p:cNvPr>
            <p:cNvSpPr>
              <a:spLocks noChangeShapeType="1"/>
            </p:cNvSpPr>
            <p:nvPr/>
          </p:nvSpPr>
          <p:spPr bwMode="auto">
            <a:xfrm>
              <a:off x="1824" y="1584"/>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3" name="Line 209">
              <a:extLst>
                <a:ext uri="{FF2B5EF4-FFF2-40B4-BE49-F238E27FC236}">
                  <a16:creationId xmlns:a16="http://schemas.microsoft.com/office/drawing/2014/main" id="{9C9985C9-08FE-4C25-ACC6-840A3A2AD4B9}"/>
                </a:ext>
              </a:extLst>
            </p:cNvPr>
            <p:cNvSpPr>
              <a:spLocks noChangeShapeType="1"/>
            </p:cNvSpPr>
            <p:nvPr/>
          </p:nvSpPr>
          <p:spPr bwMode="auto">
            <a:xfrm flipH="1">
              <a:off x="2304" y="1392"/>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4" name="Line 210">
              <a:extLst>
                <a:ext uri="{FF2B5EF4-FFF2-40B4-BE49-F238E27FC236}">
                  <a16:creationId xmlns:a16="http://schemas.microsoft.com/office/drawing/2014/main" id="{E4537D68-0CFF-4B3B-A64E-EC3A79ACBE8E}"/>
                </a:ext>
              </a:extLst>
            </p:cNvPr>
            <p:cNvSpPr>
              <a:spLocks noChangeShapeType="1"/>
            </p:cNvSpPr>
            <p:nvPr/>
          </p:nvSpPr>
          <p:spPr bwMode="auto">
            <a:xfrm flipH="1">
              <a:off x="3264" y="1392"/>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5" name="Line 211">
              <a:extLst>
                <a:ext uri="{FF2B5EF4-FFF2-40B4-BE49-F238E27FC236}">
                  <a16:creationId xmlns:a16="http://schemas.microsoft.com/office/drawing/2014/main" id="{BC77AFAC-0B98-4524-BB2B-575822D8601A}"/>
                </a:ext>
              </a:extLst>
            </p:cNvPr>
            <p:cNvSpPr>
              <a:spLocks noChangeShapeType="1"/>
            </p:cNvSpPr>
            <p:nvPr/>
          </p:nvSpPr>
          <p:spPr bwMode="auto">
            <a:xfrm flipH="1">
              <a:off x="1680" y="2640"/>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6" name="Line 212">
              <a:extLst>
                <a:ext uri="{FF2B5EF4-FFF2-40B4-BE49-F238E27FC236}">
                  <a16:creationId xmlns:a16="http://schemas.microsoft.com/office/drawing/2014/main" id="{400A2E37-2903-45F3-8C68-5EBB4DEFCAD9}"/>
                </a:ext>
              </a:extLst>
            </p:cNvPr>
            <p:cNvSpPr>
              <a:spLocks noChangeShapeType="1"/>
            </p:cNvSpPr>
            <p:nvPr/>
          </p:nvSpPr>
          <p:spPr bwMode="auto">
            <a:xfrm flipH="1">
              <a:off x="3312" y="2736"/>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7" name="Line 213">
              <a:extLst>
                <a:ext uri="{FF2B5EF4-FFF2-40B4-BE49-F238E27FC236}">
                  <a16:creationId xmlns:a16="http://schemas.microsoft.com/office/drawing/2014/main" id="{E187CD87-B12D-4F3B-82FF-28272669602A}"/>
                </a:ext>
              </a:extLst>
            </p:cNvPr>
            <p:cNvSpPr>
              <a:spLocks noChangeShapeType="1"/>
            </p:cNvSpPr>
            <p:nvPr/>
          </p:nvSpPr>
          <p:spPr bwMode="auto">
            <a:xfrm>
              <a:off x="3744" y="1392"/>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8" name="Line 214">
              <a:extLst>
                <a:ext uri="{FF2B5EF4-FFF2-40B4-BE49-F238E27FC236}">
                  <a16:creationId xmlns:a16="http://schemas.microsoft.com/office/drawing/2014/main" id="{1522528A-144E-4B70-B80B-3E1F10E77ABA}"/>
                </a:ext>
              </a:extLst>
            </p:cNvPr>
            <p:cNvSpPr>
              <a:spLocks noChangeShapeType="1"/>
            </p:cNvSpPr>
            <p:nvPr/>
          </p:nvSpPr>
          <p:spPr bwMode="auto">
            <a:xfrm>
              <a:off x="1872" y="1584"/>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39" name="Line 215">
              <a:extLst>
                <a:ext uri="{FF2B5EF4-FFF2-40B4-BE49-F238E27FC236}">
                  <a16:creationId xmlns:a16="http://schemas.microsoft.com/office/drawing/2014/main" id="{545FE4E1-3293-4064-985E-FC26F0470DB4}"/>
                </a:ext>
              </a:extLst>
            </p:cNvPr>
            <p:cNvSpPr>
              <a:spLocks noChangeShapeType="1"/>
            </p:cNvSpPr>
            <p:nvPr/>
          </p:nvSpPr>
          <p:spPr bwMode="auto">
            <a:xfrm>
              <a:off x="2112" y="1440"/>
              <a:ext cx="0" cy="1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0" name="Line 216">
              <a:extLst>
                <a:ext uri="{FF2B5EF4-FFF2-40B4-BE49-F238E27FC236}">
                  <a16:creationId xmlns:a16="http://schemas.microsoft.com/office/drawing/2014/main" id="{72D31D2A-AB8E-4DE9-8D03-822B04FF2F92}"/>
                </a:ext>
              </a:extLst>
            </p:cNvPr>
            <p:cNvSpPr>
              <a:spLocks noChangeShapeType="1"/>
            </p:cNvSpPr>
            <p:nvPr/>
          </p:nvSpPr>
          <p:spPr bwMode="auto">
            <a:xfrm>
              <a:off x="2496" y="1584"/>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1" name="Line 217">
              <a:extLst>
                <a:ext uri="{FF2B5EF4-FFF2-40B4-BE49-F238E27FC236}">
                  <a16:creationId xmlns:a16="http://schemas.microsoft.com/office/drawing/2014/main" id="{BE74DC32-2F92-4001-949F-80EB8D7C1A9C}"/>
                </a:ext>
              </a:extLst>
            </p:cNvPr>
            <p:cNvSpPr>
              <a:spLocks noChangeShapeType="1"/>
            </p:cNvSpPr>
            <p:nvPr/>
          </p:nvSpPr>
          <p:spPr bwMode="auto">
            <a:xfrm>
              <a:off x="2784" y="1392"/>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2" name="Line 218">
              <a:extLst>
                <a:ext uri="{FF2B5EF4-FFF2-40B4-BE49-F238E27FC236}">
                  <a16:creationId xmlns:a16="http://schemas.microsoft.com/office/drawing/2014/main" id="{2341FD95-2798-40A4-8846-8394E4D48BBD}"/>
                </a:ext>
              </a:extLst>
            </p:cNvPr>
            <p:cNvSpPr>
              <a:spLocks noChangeShapeType="1"/>
            </p:cNvSpPr>
            <p:nvPr/>
          </p:nvSpPr>
          <p:spPr bwMode="auto">
            <a:xfrm>
              <a:off x="2304" y="1824"/>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3" name="Line 219">
              <a:extLst>
                <a:ext uri="{FF2B5EF4-FFF2-40B4-BE49-F238E27FC236}">
                  <a16:creationId xmlns:a16="http://schemas.microsoft.com/office/drawing/2014/main" id="{61AD3EEA-1AB3-41EA-B9AE-E92BDA0ED852}"/>
                </a:ext>
              </a:extLst>
            </p:cNvPr>
            <p:cNvSpPr>
              <a:spLocks noChangeShapeType="1"/>
            </p:cNvSpPr>
            <p:nvPr/>
          </p:nvSpPr>
          <p:spPr bwMode="auto">
            <a:xfrm>
              <a:off x="3504" y="1632"/>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4" name="Line 220">
              <a:extLst>
                <a:ext uri="{FF2B5EF4-FFF2-40B4-BE49-F238E27FC236}">
                  <a16:creationId xmlns:a16="http://schemas.microsoft.com/office/drawing/2014/main" id="{64FBD1AD-6B42-4F7D-AAE9-B7FF931C9053}"/>
                </a:ext>
              </a:extLst>
            </p:cNvPr>
            <p:cNvSpPr>
              <a:spLocks noChangeShapeType="1"/>
            </p:cNvSpPr>
            <p:nvPr/>
          </p:nvSpPr>
          <p:spPr bwMode="auto">
            <a:xfrm>
              <a:off x="3264" y="1824"/>
              <a:ext cx="0" cy="13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5" name="Line 221">
              <a:extLst>
                <a:ext uri="{FF2B5EF4-FFF2-40B4-BE49-F238E27FC236}">
                  <a16:creationId xmlns:a16="http://schemas.microsoft.com/office/drawing/2014/main" id="{DC9DBFC9-77D5-493F-B438-CAED0E752980}"/>
                </a:ext>
              </a:extLst>
            </p:cNvPr>
            <p:cNvSpPr>
              <a:spLocks noChangeShapeType="1"/>
            </p:cNvSpPr>
            <p:nvPr/>
          </p:nvSpPr>
          <p:spPr bwMode="auto">
            <a:xfrm>
              <a:off x="1872" y="2256"/>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6" name="Line 222">
              <a:extLst>
                <a:ext uri="{FF2B5EF4-FFF2-40B4-BE49-F238E27FC236}">
                  <a16:creationId xmlns:a16="http://schemas.microsoft.com/office/drawing/2014/main" id="{8DADF230-44F1-4C26-AC2B-6F5CC0F3C524}"/>
                </a:ext>
              </a:extLst>
            </p:cNvPr>
            <p:cNvSpPr>
              <a:spLocks noChangeShapeType="1"/>
            </p:cNvSpPr>
            <p:nvPr/>
          </p:nvSpPr>
          <p:spPr bwMode="auto">
            <a:xfrm>
              <a:off x="2112" y="2016"/>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7" name="Line 223">
              <a:extLst>
                <a:ext uri="{FF2B5EF4-FFF2-40B4-BE49-F238E27FC236}">
                  <a16:creationId xmlns:a16="http://schemas.microsoft.com/office/drawing/2014/main" id="{ABDA75E6-128A-45E5-9E6C-996D473E42A3}"/>
                </a:ext>
              </a:extLst>
            </p:cNvPr>
            <p:cNvSpPr>
              <a:spLocks noChangeShapeType="1"/>
            </p:cNvSpPr>
            <p:nvPr/>
          </p:nvSpPr>
          <p:spPr bwMode="auto">
            <a:xfrm>
              <a:off x="1632" y="3120"/>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8" name="Line 224">
              <a:extLst>
                <a:ext uri="{FF2B5EF4-FFF2-40B4-BE49-F238E27FC236}">
                  <a16:creationId xmlns:a16="http://schemas.microsoft.com/office/drawing/2014/main" id="{7E8B6F6D-924A-4D5F-8129-06756BF0150A}"/>
                </a:ext>
              </a:extLst>
            </p:cNvPr>
            <p:cNvSpPr>
              <a:spLocks noChangeShapeType="1"/>
            </p:cNvSpPr>
            <p:nvPr/>
          </p:nvSpPr>
          <p:spPr bwMode="auto">
            <a:xfrm>
              <a:off x="1872" y="2880"/>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49" name="Line 225">
              <a:extLst>
                <a:ext uri="{FF2B5EF4-FFF2-40B4-BE49-F238E27FC236}">
                  <a16:creationId xmlns:a16="http://schemas.microsoft.com/office/drawing/2014/main" id="{1082C094-725D-48CA-A465-761C1CED5788}"/>
                </a:ext>
              </a:extLst>
            </p:cNvPr>
            <p:cNvSpPr>
              <a:spLocks noChangeShapeType="1"/>
            </p:cNvSpPr>
            <p:nvPr/>
          </p:nvSpPr>
          <p:spPr bwMode="auto">
            <a:xfrm>
              <a:off x="2112" y="2640"/>
              <a:ext cx="1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50" name="Line 226">
              <a:extLst>
                <a:ext uri="{FF2B5EF4-FFF2-40B4-BE49-F238E27FC236}">
                  <a16:creationId xmlns:a16="http://schemas.microsoft.com/office/drawing/2014/main" id="{D8476EC6-1880-4706-B5C5-9B335D57D548}"/>
                </a:ext>
              </a:extLst>
            </p:cNvPr>
            <p:cNvSpPr>
              <a:spLocks noChangeShapeType="1"/>
            </p:cNvSpPr>
            <p:nvPr/>
          </p:nvSpPr>
          <p:spPr bwMode="auto">
            <a:xfrm flipH="1">
              <a:off x="2352" y="2640"/>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51" name="Line 227">
              <a:extLst>
                <a:ext uri="{FF2B5EF4-FFF2-40B4-BE49-F238E27FC236}">
                  <a16:creationId xmlns:a16="http://schemas.microsoft.com/office/drawing/2014/main" id="{ECBACEE5-BB8C-44FB-8CE4-A510E3B9B2FE}"/>
                </a:ext>
              </a:extLst>
            </p:cNvPr>
            <p:cNvSpPr>
              <a:spLocks noChangeShapeType="1"/>
            </p:cNvSpPr>
            <p:nvPr/>
          </p:nvSpPr>
          <p:spPr bwMode="auto">
            <a:xfrm flipH="1">
              <a:off x="3312" y="2016"/>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52" name="Oval 228">
              <a:extLst>
                <a:ext uri="{FF2B5EF4-FFF2-40B4-BE49-F238E27FC236}">
                  <a16:creationId xmlns:a16="http://schemas.microsoft.com/office/drawing/2014/main" id="{97768BDB-0CEB-4EC6-BE69-93063569F3E0}"/>
                </a:ext>
              </a:extLst>
            </p:cNvPr>
            <p:cNvSpPr>
              <a:spLocks noChangeArrowheads="1"/>
            </p:cNvSpPr>
            <p:nvPr/>
          </p:nvSpPr>
          <p:spPr bwMode="auto">
            <a:xfrm>
              <a:off x="2448" y="153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3" name="Oval 229">
              <a:extLst>
                <a:ext uri="{FF2B5EF4-FFF2-40B4-BE49-F238E27FC236}">
                  <a16:creationId xmlns:a16="http://schemas.microsoft.com/office/drawing/2014/main" id="{3111C734-763C-4F2C-BE93-4A1ECCC64469}"/>
                </a:ext>
              </a:extLst>
            </p:cNvPr>
            <p:cNvSpPr>
              <a:spLocks noChangeArrowheads="1"/>
            </p:cNvSpPr>
            <p:nvPr/>
          </p:nvSpPr>
          <p:spPr bwMode="auto">
            <a:xfrm>
              <a:off x="3456" y="1536"/>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4" name="Oval 230">
              <a:extLst>
                <a:ext uri="{FF2B5EF4-FFF2-40B4-BE49-F238E27FC236}">
                  <a16:creationId xmlns:a16="http://schemas.microsoft.com/office/drawing/2014/main" id="{42EA3EDC-A390-4D1B-B94C-97AB70E1A70B}"/>
                </a:ext>
              </a:extLst>
            </p:cNvPr>
            <p:cNvSpPr>
              <a:spLocks noChangeArrowheads="1"/>
            </p:cNvSpPr>
            <p:nvPr/>
          </p:nvSpPr>
          <p:spPr bwMode="auto">
            <a:xfrm>
              <a:off x="2256" y="1776"/>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5" name="Oval 231">
              <a:extLst>
                <a:ext uri="{FF2B5EF4-FFF2-40B4-BE49-F238E27FC236}">
                  <a16:creationId xmlns:a16="http://schemas.microsoft.com/office/drawing/2014/main" id="{B9AAC0CC-41CE-4CAD-8662-E716213A8D6B}"/>
                </a:ext>
              </a:extLst>
            </p:cNvPr>
            <p:cNvSpPr>
              <a:spLocks noChangeArrowheads="1"/>
            </p:cNvSpPr>
            <p:nvPr/>
          </p:nvSpPr>
          <p:spPr bwMode="auto">
            <a:xfrm>
              <a:off x="3168" y="177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6" name="Oval 232">
              <a:extLst>
                <a:ext uri="{FF2B5EF4-FFF2-40B4-BE49-F238E27FC236}">
                  <a16:creationId xmlns:a16="http://schemas.microsoft.com/office/drawing/2014/main" id="{5F512AAB-0E65-4E4D-9133-2344CCDD0ED0}"/>
                </a:ext>
              </a:extLst>
            </p:cNvPr>
            <p:cNvSpPr>
              <a:spLocks noChangeArrowheads="1"/>
            </p:cNvSpPr>
            <p:nvPr/>
          </p:nvSpPr>
          <p:spPr bwMode="auto">
            <a:xfrm>
              <a:off x="3648" y="1968"/>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7" name="Oval 233">
              <a:extLst>
                <a:ext uri="{FF2B5EF4-FFF2-40B4-BE49-F238E27FC236}">
                  <a16:creationId xmlns:a16="http://schemas.microsoft.com/office/drawing/2014/main" id="{7E85F5A6-5098-4E0E-AE05-9F30AB835EF2}"/>
                </a:ext>
              </a:extLst>
            </p:cNvPr>
            <p:cNvSpPr>
              <a:spLocks noChangeArrowheads="1"/>
            </p:cNvSpPr>
            <p:nvPr/>
          </p:nvSpPr>
          <p:spPr bwMode="auto">
            <a:xfrm>
              <a:off x="3456" y="216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8" name="Oval 234">
              <a:extLst>
                <a:ext uri="{FF2B5EF4-FFF2-40B4-BE49-F238E27FC236}">
                  <a16:creationId xmlns:a16="http://schemas.microsoft.com/office/drawing/2014/main" id="{54FD6539-2199-4715-A6F1-E570E8E32341}"/>
                </a:ext>
              </a:extLst>
            </p:cNvPr>
            <p:cNvSpPr>
              <a:spLocks noChangeArrowheads="1"/>
            </p:cNvSpPr>
            <p:nvPr/>
          </p:nvSpPr>
          <p:spPr bwMode="auto">
            <a:xfrm>
              <a:off x="3216" y="2400"/>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59" name="Oval 235">
              <a:extLst>
                <a:ext uri="{FF2B5EF4-FFF2-40B4-BE49-F238E27FC236}">
                  <a16:creationId xmlns:a16="http://schemas.microsoft.com/office/drawing/2014/main" id="{DBC8B388-9EDC-4074-9267-6B882D0067F7}"/>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0" name="Oval 236">
              <a:extLst>
                <a:ext uri="{FF2B5EF4-FFF2-40B4-BE49-F238E27FC236}">
                  <a16:creationId xmlns:a16="http://schemas.microsoft.com/office/drawing/2014/main" id="{A40D5023-4937-46BF-A120-11E3554CAF0F}"/>
                </a:ext>
              </a:extLst>
            </p:cNvPr>
            <p:cNvSpPr>
              <a:spLocks noChangeArrowheads="1"/>
            </p:cNvSpPr>
            <p:nvPr/>
          </p:nvSpPr>
          <p:spPr bwMode="auto">
            <a:xfrm>
              <a:off x="3456" y="2832"/>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1" name="Oval 237">
              <a:extLst>
                <a:ext uri="{FF2B5EF4-FFF2-40B4-BE49-F238E27FC236}">
                  <a16:creationId xmlns:a16="http://schemas.microsoft.com/office/drawing/2014/main" id="{BC45B35B-1167-4801-A6D1-9AB1A07C6912}"/>
                </a:ext>
              </a:extLst>
            </p:cNvPr>
            <p:cNvSpPr>
              <a:spLocks noChangeArrowheads="1"/>
            </p:cNvSpPr>
            <p:nvPr/>
          </p:nvSpPr>
          <p:spPr bwMode="auto">
            <a:xfrm>
              <a:off x="273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2" name="Oval 238">
              <a:extLst>
                <a:ext uri="{FF2B5EF4-FFF2-40B4-BE49-F238E27FC236}">
                  <a16:creationId xmlns:a16="http://schemas.microsoft.com/office/drawing/2014/main" id="{6287308D-AE45-4B74-A629-6B9C83C116A5}"/>
                </a:ext>
              </a:extLst>
            </p:cNvPr>
            <p:cNvSpPr>
              <a:spLocks noChangeArrowheads="1"/>
            </p:cNvSpPr>
            <p:nvPr/>
          </p:nvSpPr>
          <p:spPr bwMode="auto">
            <a:xfrm>
              <a:off x="2688" y="2592"/>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3" name="Oval 239">
              <a:extLst>
                <a:ext uri="{FF2B5EF4-FFF2-40B4-BE49-F238E27FC236}">
                  <a16:creationId xmlns:a16="http://schemas.microsoft.com/office/drawing/2014/main" id="{8F18E092-AF3F-405E-8213-AFF89CE01EFA}"/>
                </a:ext>
              </a:extLst>
            </p:cNvPr>
            <p:cNvSpPr>
              <a:spLocks noChangeArrowheads="1"/>
            </p:cNvSpPr>
            <p:nvPr/>
          </p:nvSpPr>
          <p:spPr bwMode="auto">
            <a:xfrm>
              <a:off x="3216" y="307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4" name="Line 240">
              <a:extLst>
                <a:ext uri="{FF2B5EF4-FFF2-40B4-BE49-F238E27FC236}">
                  <a16:creationId xmlns:a16="http://schemas.microsoft.com/office/drawing/2014/main" id="{0EBD9EFB-DB4A-434A-9050-F67357DB40A4}"/>
                </a:ext>
              </a:extLst>
            </p:cNvPr>
            <p:cNvSpPr>
              <a:spLocks noChangeShapeType="1"/>
            </p:cNvSpPr>
            <p:nvPr/>
          </p:nvSpPr>
          <p:spPr bwMode="auto">
            <a:xfrm flipH="1">
              <a:off x="2304" y="2064"/>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65" name="Line 241">
              <a:extLst>
                <a:ext uri="{FF2B5EF4-FFF2-40B4-BE49-F238E27FC236}">
                  <a16:creationId xmlns:a16="http://schemas.microsoft.com/office/drawing/2014/main" id="{7C52A353-7428-4F1A-A3DF-64EF193B166F}"/>
                </a:ext>
              </a:extLst>
            </p:cNvPr>
            <p:cNvSpPr>
              <a:spLocks noChangeShapeType="1"/>
            </p:cNvSpPr>
            <p:nvPr/>
          </p:nvSpPr>
          <p:spPr bwMode="auto">
            <a:xfrm flipH="1">
              <a:off x="1680" y="2016"/>
              <a:ext cx="432"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9666" name="Oval 242">
              <a:extLst>
                <a:ext uri="{FF2B5EF4-FFF2-40B4-BE49-F238E27FC236}">
                  <a16:creationId xmlns:a16="http://schemas.microsoft.com/office/drawing/2014/main" id="{5EB28D91-606F-4251-8438-0E922C66E043}"/>
                </a:ext>
              </a:extLst>
            </p:cNvPr>
            <p:cNvSpPr>
              <a:spLocks noChangeArrowheads="1"/>
            </p:cNvSpPr>
            <p:nvPr/>
          </p:nvSpPr>
          <p:spPr bwMode="auto">
            <a:xfrm>
              <a:off x="2448" y="2208"/>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7" name="Oval 243">
              <a:extLst>
                <a:ext uri="{FF2B5EF4-FFF2-40B4-BE49-F238E27FC236}">
                  <a16:creationId xmlns:a16="http://schemas.microsoft.com/office/drawing/2014/main" id="{98597C3E-4933-4FED-9F2C-B2EBF363AE4C}"/>
                </a:ext>
              </a:extLst>
            </p:cNvPr>
            <p:cNvSpPr>
              <a:spLocks noChangeArrowheads="1"/>
            </p:cNvSpPr>
            <p:nvPr/>
          </p:nvSpPr>
          <p:spPr bwMode="auto">
            <a:xfrm>
              <a:off x="2016" y="1920"/>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8" name="Oval 244">
              <a:extLst>
                <a:ext uri="{FF2B5EF4-FFF2-40B4-BE49-F238E27FC236}">
                  <a16:creationId xmlns:a16="http://schemas.microsoft.com/office/drawing/2014/main" id="{5AE9B119-20FB-4BBA-BD57-9D8ECFA8A0E4}"/>
                </a:ext>
              </a:extLst>
            </p:cNvPr>
            <p:cNvSpPr>
              <a:spLocks noChangeArrowheads="1"/>
            </p:cNvSpPr>
            <p:nvPr/>
          </p:nvSpPr>
          <p:spPr bwMode="auto">
            <a:xfrm>
              <a:off x="1824" y="216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69" name="Oval 245">
              <a:extLst>
                <a:ext uri="{FF2B5EF4-FFF2-40B4-BE49-F238E27FC236}">
                  <a16:creationId xmlns:a16="http://schemas.microsoft.com/office/drawing/2014/main" id="{B24CC92C-B242-4121-8F59-6FD6140FBEF7}"/>
                </a:ext>
              </a:extLst>
            </p:cNvPr>
            <p:cNvSpPr>
              <a:spLocks noChangeArrowheads="1"/>
            </p:cNvSpPr>
            <p:nvPr/>
          </p:nvSpPr>
          <p:spPr bwMode="auto">
            <a:xfrm>
              <a:off x="2256" y="240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70" name="Oval 246">
              <a:extLst>
                <a:ext uri="{FF2B5EF4-FFF2-40B4-BE49-F238E27FC236}">
                  <a16:creationId xmlns:a16="http://schemas.microsoft.com/office/drawing/2014/main" id="{6F4F4C2D-98AE-4534-A86A-CF37A2BD2892}"/>
                </a:ext>
              </a:extLst>
            </p:cNvPr>
            <p:cNvSpPr>
              <a:spLocks noChangeArrowheads="1"/>
            </p:cNvSpPr>
            <p:nvPr/>
          </p:nvSpPr>
          <p:spPr bwMode="auto">
            <a:xfrm>
              <a:off x="2448" y="283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71" name="Oval 247">
              <a:extLst>
                <a:ext uri="{FF2B5EF4-FFF2-40B4-BE49-F238E27FC236}">
                  <a16:creationId xmlns:a16="http://schemas.microsoft.com/office/drawing/2014/main" id="{B030BE9F-8AA5-46BC-A277-FD4C250B6B7F}"/>
                </a:ext>
              </a:extLst>
            </p:cNvPr>
            <p:cNvSpPr>
              <a:spLocks noChangeArrowheads="1"/>
            </p:cNvSpPr>
            <p:nvPr/>
          </p:nvSpPr>
          <p:spPr bwMode="auto">
            <a:xfrm>
              <a:off x="2064"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72" name="Oval 248">
              <a:extLst>
                <a:ext uri="{FF2B5EF4-FFF2-40B4-BE49-F238E27FC236}">
                  <a16:creationId xmlns:a16="http://schemas.microsoft.com/office/drawing/2014/main" id="{18BCDD72-855B-488C-88DF-2D8FF4358BA7}"/>
                </a:ext>
              </a:extLst>
            </p:cNvPr>
            <p:cNvSpPr>
              <a:spLocks noChangeArrowheads="1"/>
            </p:cNvSpPr>
            <p:nvPr/>
          </p:nvSpPr>
          <p:spPr bwMode="auto">
            <a:xfrm>
              <a:off x="1824" y="2832"/>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73" name="Oval 249">
              <a:extLst>
                <a:ext uri="{FF2B5EF4-FFF2-40B4-BE49-F238E27FC236}">
                  <a16:creationId xmlns:a16="http://schemas.microsoft.com/office/drawing/2014/main" id="{B9781812-4192-4314-9540-EB39BA5551B1}"/>
                </a:ext>
              </a:extLst>
            </p:cNvPr>
            <p:cNvSpPr>
              <a:spLocks noChangeArrowheads="1"/>
            </p:cNvSpPr>
            <p:nvPr/>
          </p:nvSpPr>
          <p:spPr bwMode="auto">
            <a:xfrm>
              <a:off x="2256" y="3024"/>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sp>
          <p:nvSpPr>
            <p:cNvPr id="359674" name="Oval 250">
              <a:extLst>
                <a:ext uri="{FF2B5EF4-FFF2-40B4-BE49-F238E27FC236}">
                  <a16:creationId xmlns:a16="http://schemas.microsoft.com/office/drawing/2014/main" id="{F08D4CDD-BC22-4D7C-AB1F-EDA9AF75A090}"/>
                </a:ext>
              </a:extLst>
            </p:cNvPr>
            <p:cNvSpPr>
              <a:spLocks noChangeArrowheads="1"/>
            </p:cNvSpPr>
            <p:nvPr/>
          </p:nvSpPr>
          <p:spPr bwMode="auto">
            <a:xfrm>
              <a:off x="1776" y="1488"/>
              <a:ext cx="144" cy="144"/>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solidFill>
                  <a:srgbClr val="6600FF"/>
                </a:solidFill>
              </a:endParaRPr>
            </a:p>
          </p:txBody>
        </p:sp>
      </p:grpSp>
      <p:sp>
        <p:nvSpPr>
          <p:cNvPr id="359675" name="Text Box 251">
            <a:extLst>
              <a:ext uri="{FF2B5EF4-FFF2-40B4-BE49-F238E27FC236}">
                <a16:creationId xmlns:a16="http://schemas.microsoft.com/office/drawing/2014/main" id="{FD66A352-7C9A-4B31-8249-845E3EEDCB25}"/>
              </a:ext>
            </a:extLst>
          </p:cNvPr>
          <p:cNvSpPr txBox="1">
            <a:spLocks noChangeArrowheads="1"/>
          </p:cNvSpPr>
          <p:nvPr/>
        </p:nvSpPr>
        <p:spPr bwMode="auto">
          <a:xfrm>
            <a:off x="3995738" y="5876925"/>
            <a:ext cx="2160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0099"/>
                </a:solidFill>
              </a:rPr>
              <a:t>氯化钠晶体</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943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359444"/>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359450"/>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359429"/>
                                        </p:tgtEl>
                                        <p:attrNameLst>
                                          <p:attrName>style.visibility</p:attrName>
                                        </p:attrNameLst>
                                      </p:cBhvr>
                                      <p:to>
                                        <p:strVal val="visible"/>
                                      </p:to>
                                    </p:set>
                                  </p:childTnLst>
                                </p:cTn>
                              </p:par>
                            </p:childTnLst>
                          </p:cTn>
                        </p:par>
                        <p:par>
                          <p:cTn id="16" fill="hold" nodeType="afterGroup">
                            <p:stCondLst>
                              <p:cond delay="0"/>
                            </p:stCondLst>
                            <p:childTnLst>
                              <p:par>
                                <p:cTn id="17" presetID="9" presetClass="entr" presetSubtype="0" fill="hold" nodeType="afterEffect">
                                  <p:stCondLst>
                                    <p:cond delay="0"/>
                                  </p:stCondLst>
                                  <p:childTnLst>
                                    <p:set>
                                      <p:cBhvr>
                                        <p:cTn id="18" dur="1" fill="hold">
                                          <p:stCondLst>
                                            <p:cond delay="0"/>
                                          </p:stCondLst>
                                        </p:cTn>
                                        <p:tgtEl>
                                          <p:spTgt spid="359435"/>
                                        </p:tgtEl>
                                        <p:attrNameLst>
                                          <p:attrName>style.visibility</p:attrName>
                                        </p:attrNameLst>
                                      </p:cBhvr>
                                      <p:to>
                                        <p:strVal val="visible"/>
                                      </p:to>
                                    </p:set>
                                    <p:animEffect transition="in" filter="dissolve">
                                      <p:cBhvr>
                                        <p:cTn id="19" dur="500"/>
                                        <p:tgtEl>
                                          <p:spTgt spid="359435"/>
                                        </p:tgtEl>
                                      </p:cBhvr>
                                    </p:animEffec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359447"/>
                                        </p:tgtEl>
                                        <p:attrNameLst>
                                          <p:attrName>style.visibility</p:attrName>
                                        </p:attrNameLst>
                                      </p:cBhvr>
                                      <p:to>
                                        <p:strVal val="visible"/>
                                      </p:to>
                                    </p:set>
                                    <p:animEffect transition="in" filter="dissolve">
                                      <p:cBhvr>
                                        <p:cTn id="23" dur="500"/>
                                        <p:tgtEl>
                                          <p:spTgt spid="359447"/>
                                        </p:tgtEl>
                                      </p:cBhvr>
                                    </p:animEffec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0"/>
                                          </p:stCondLst>
                                        </p:cTn>
                                        <p:tgtEl>
                                          <p:spTgt spid="359426"/>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0"/>
                                          </p:stCondLst>
                                        </p:cTn>
                                        <p:tgtEl>
                                          <p:spTgt spid="359432"/>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0"/>
                                          </p:stCondLst>
                                        </p:cTn>
                                        <p:tgtEl>
                                          <p:spTgt spid="35944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5945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5948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59481"/>
                                        </p:tgtEl>
                                        <p:attrNameLst>
                                          <p:attrName>style.visibility</p:attrName>
                                        </p:attrNameLst>
                                      </p:cBhvr>
                                      <p:to>
                                        <p:strVal val="visible"/>
                                      </p:to>
                                    </p:set>
                                  </p:childTnLst>
                                </p:cTn>
                              </p:par>
                            </p:childTnLst>
                          </p:cTn>
                        </p:par>
                        <p:par>
                          <p:cTn id="45" fill="hold" nodeType="afterGroup">
                            <p:stCondLst>
                              <p:cond delay="0"/>
                            </p:stCondLst>
                            <p:childTnLst>
                              <p:par>
                                <p:cTn id="46" presetID="1" presetClass="entr" presetSubtype="0" fill="hold" nodeType="afterEffect">
                                  <p:stCondLst>
                                    <p:cond delay="0"/>
                                  </p:stCondLst>
                                  <p:childTnLst>
                                    <p:set>
                                      <p:cBhvr>
                                        <p:cTn id="47" dur="1" fill="hold">
                                          <p:stCondLst>
                                            <p:cond delay="0"/>
                                          </p:stCondLst>
                                        </p:cTn>
                                        <p:tgtEl>
                                          <p:spTgt spid="359483"/>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nodeType="afterEffect">
                                  <p:stCondLst>
                                    <p:cond delay="0"/>
                                  </p:stCondLst>
                                  <p:childTnLst>
                                    <p:set>
                                      <p:cBhvr>
                                        <p:cTn id="50" dur="1" fill="hold">
                                          <p:stCondLst>
                                            <p:cond delay="0"/>
                                          </p:stCondLst>
                                        </p:cTn>
                                        <p:tgtEl>
                                          <p:spTgt spid="359484"/>
                                        </p:tgtEl>
                                        <p:attrNameLst>
                                          <p:attrName>style.visibility</p:attrName>
                                        </p:attrNameLst>
                                      </p:cBhvr>
                                      <p:to>
                                        <p:strVal val="visible"/>
                                      </p:to>
                                    </p:set>
                                  </p:childTnLst>
                                </p:cTn>
                              </p:par>
                            </p:childTnLst>
                          </p:cTn>
                        </p:par>
                        <p:par>
                          <p:cTn id="51" fill="hold" nodeType="afterGroup">
                            <p:stCondLst>
                              <p:cond delay="0"/>
                            </p:stCondLst>
                            <p:childTnLst>
                              <p:par>
                                <p:cTn id="52" presetID="1" presetClass="entr" presetSubtype="0" fill="hold" nodeType="afterEffect">
                                  <p:stCondLst>
                                    <p:cond delay="0"/>
                                  </p:stCondLst>
                                  <p:childTnLst>
                                    <p:set>
                                      <p:cBhvr>
                                        <p:cTn id="53" dur="1" fill="hold">
                                          <p:stCondLst>
                                            <p:cond delay="0"/>
                                          </p:stCondLst>
                                        </p:cTn>
                                        <p:tgtEl>
                                          <p:spTgt spid="359518"/>
                                        </p:tgtEl>
                                        <p:attrNameLst>
                                          <p:attrName>style.visibility</p:attrName>
                                        </p:attrNameLst>
                                      </p:cBhvr>
                                      <p:to>
                                        <p:strVal val="visible"/>
                                      </p:to>
                                    </p:set>
                                  </p:childTnLst>
                                </p:cTn>
                              </p:par>
                            </p:childTnLst>
                          </p:cTn>
                        </p:par>
                        <p:par>
                          <p:cTn id="54" fill="hold" nodeType="afterGroup">
                            <p:stCondLst>
                              <p:cond delay="0"/>
                            </p:stCondLst>
                            <p:childTnLst>
                              <p:par>
                                <p:cTn id="55" presetID="1" presetClass="entr" presetSubtype="0" fill="hold" nodeType="afterEffect">
                                  <p:stCondLst>
                                    <p:cond delay="0"/>
                                  </p:stCondLst>
                                  <p:childTnLst>
                                    <p:set>
                                      <p:cBhvr>
                                        <p:cTn id="56" dur="1" fill="hold">
                                          <p:stCondLst>
                                            <p:cond delay="0"/>
                                          </p:stCondLst>
                                        </p:cTn>
                                        <p:tgtEl>
                                          <p:spTgt spid="35951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359620"/>
                                        </p:tgtEl>
                                        <p:attrNameLst>
                                          <p:attrName>style.visibility</p:attrName>
                                        </p:attrNameLst>
                                      </p:cBhvr>
                                      <p:to>
                                        <p:strVal val="visible"/>
                                      </p:to>
                                    </p:set>
                                    <p:anim calcmode="lin" valueType="num">
                                      <p:cBhvr additive="base">
                                        <p:cTn id="61" dur="500" fill="hold"/>
                                        <p:tgtEl>
                                          <p:spTgt spid="359620"/>
                                        </p:tgtEl>
                                        <p:attrNameLst>
                                          <p:attrName>ppt_x</p:attrName>
                                        </p:attrNameLst>
                                      </p:cBhvr>
                                      <p:tavLst>
                                        <p:tav tm="0">
                                          <p:val>
                                            <p:strVal val="0-#ppt_w/2"/>
                                          </p:val>
                                        </p:tav>
                                        <p:tav tm="100000">
                                          <p:val>
                                            <p:strVal val="#ppt_x"/>
                                          </p:val>
                                        </p:tav>
                                      </p:tavLst>
                                    </p:anim>
                                    <p:anim calcmode="lin" valueType="num">
                                      <p:cBhvr additive="base">
                                        <p:cTn id="62" dur="500" fill="hold"/>
                                        <p:tgtEl>
                                          <p:spTgt spid="359620"/>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500"/>
                            </p:stCondLst>
                            <p:childTnLst>
                              <p:par>
                                <p:cTn id="64" presetID="2" presetClass="entr" presetSubtype="8" fill="hold" grpId="0" nodeType="afterEffect">
                                  <p:stCondLst>
                                    <p:cond delay="0"/>
                                  </p:stCondLst>
                                  <p:childTnLst>
                                    <p:set>
                                      <p:cBhvr>
                                        <p:cTn id="65" dur="1" fill="hold">
                                          <p:stCondLst>
                                            <p:cond delay="0"/>
                                          </p:stCondLst>
                                        </p:cTn>
                                        <p:tgtEl>
                                          <p:spTgt spid="359675"/>
                                        </p:tgtEl>
                                        <p:attrNameLst>
                                          <p:attrName>style.visibility</p:attrName>
                                        </p:attrNameLst>
                                      </p:cBhvr>
                                      <p:to>
                                        <p:strVal val="visible"/>
                                      </p:to>
                                    </p:set>
                                    <p:anim calcmode="lin" valueType="num">
                                      <p:cBhvr additive="base">
                                        <p:cTn id="66" dur="500" fill="hold"/>
                                        <p:tgtEl>
                                          <p:spTgt spid="359675"/>
                                        </p:tgtEl>
                                        <p:attrNameLst>
                                          <p:attrName>ppt_x</p:attrName>
                                        </p:attrNameLst>
                                      </p:cBhvr>
                                      <p:tavLst>
                                        <p:tav tm="0">
                                          <p:val>
                                            <p:strVal val="0-#ppt_w/2"/>
                                          </p:val>
                                        </p:tav>
                                        <p:tav tm="100000">
                                          <p:val>
                                            <p:strVal val="#ppt_x"/>
                                          </p:val>
                                        </p:tav>
                                      </p:tavLst>
                                    </p:anim>
                                    <p:anim calcmode="lin" valueType="num">
                                      <p:cBhvr additive="base">
                                        <p:cTn id="67" dur="500" fill="hold"/>
                                        <p:tgtEl>
                                          <p:spTgt spid="3596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675"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a:extLst>
              <a:ext uri="{FF2B5EF4-FFF2-40B4-BE49-F238E27FC236}">
                <a16:creationId xmlns:a16="http://schemas.microsoft.com/office/drawing/2014/main" id="{5AEF68E0-E8EB-4CB2-B7B0-A51ED7C3AAA8}"/>
              </a:ext>
            </a:extLst>
          </p:cNvPr>
          <p:cNvSpPr>
            <a:spLocks noGrp="1"/>
          </p:cNvSpPr>
          <p:nvPr>
            <p:ph type="sldNum" sz="quarter" idx="12"/>
          </p:nvPr>
        </p:nvSpPr>
        <p:spPr/>
        <p:txBody>
          <a:bodyPr/>
          <a:lstStyle/>
          <a:p>
            <a:fld id="{4ABCF30B-E0BA-4375-92F2-CF0AF85AEF32}" type="slidenum">
              <a:rPr lang="en-US" altLang="zh-CN"/>
              <a:pPr/>
              <a:t>190</a:t>
            </a:fld>
            <a:endParaRPr lang="en-US" altLang="zh-CN"/>
          </a:p>
        </p:txBody>
      </p:sp>
      <p:sp>
        <p:nvSpPr>
          <p:cNvPr id="749578" name="Rectangle 10">
            <a:extLst>
              <a:ext uri="{FF2B5EF4-FFF2-40B4-BE49-F238E27FC236}">
                <a16:creationId xmlns:a16="http://schemas.microsoft.com/office/drawing/2014/main" id="{2B73CE6A-CDD9-4CFC-91EB-5F23ED11E9AA}"/>
              </a:ext>
            </a:extLst>
          </p:cNvPr>
          <p:cNvSpPr>
            <a:spLocks noChangeArrowheads="1"/>
          </p:cNvSpPr>
          <p:nvPr/>
        </p:nvSpPr>
        <p:spPr bwMode="auto">
          <a:xfrm>
            <a:off x="468313" y="1484313"/>
            <a:ext cx="8064500" cy="10795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0" lang="zh-CN" altLang="en-US" sz="2400"/>
              <a:t>为形成相容性适中的共混聚合物，</a:t>
            </a:r>
            <a:r>
              <a:rPr lang="zh-CN" altLang="en-US" sz="2400"/>
              <a:t>加入第三组份（增容剂）是有效途径。</a:t>
            </a:r>
            <a:endParaRPr kumimoji="0" lang="zh-CN" altLang="en-US" sz="2400"/>
          </a:p>
        </p:txBody>
      </p:sp>
      <p:sp>
        <p:nvSpPr>
          <p:cNvPr id="749580" name="Rectangle 12">
            <a:extLst>
              <a:ext uri="{FF2B5EF4-FFF2-40B4-BE49-F238E27FC236}">
                <a16:creationId xmlns:a16="http://schemas.microsoft.com/office/drawing/2014/main" id="{1F2C1585-C824-4C16-B6C0-589CD51DE317}"/>
              </a:ext>
            </a:extLst>
          </p:cNvPr>
          <p:cNvSpPr>
            <a:spLocks noChangeArrowheads="1"/>
          </p:cNvSpPr>
          <p:nvPr/>
        </p:nvSpPr>
        <p:spPr bwMode="auto">
          <a:xfrm>
            <a:off x="468313" y="2924175"/>
            <a:ext cx="8064500" cy="28733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400"/>
              <a:t>增容剂是指在共混体的聚合物组分之间起到增加相容性和强化界面粘结作用的共聚物。</a:t>
            </a:r>
            <a:r>
              <a:rPr lang="zh-CN" altLang="en-US" sz="2400"/>
              <a:t>可以是与</a:t>
            </a:r>
            <a:r>
              <a:rPr lang="en-US" altLang="zh-CN" sz="2400"/>
              <a:t>A</a:t>
            </a:r>
            <a:r>
              <a:rPr lang="zh-CN" altLang="en-US" sz="2400"/>
              <a:t>、</a:t>
            </a:r>
            <a:r>
              <a:rPr lang="en-US" altLang="zh-CN" sz="2400"/>
              <a:t>B</a:t>
            </a:r>
            <a:r>
              <a:rPr lang="zh-CN" altLang="en-US" sz="2400"/>
              <a:t>两种高分子化学组成相同的嵌段或接枝共聚物。</a:t>
            </a:r>
            <a:r>
              <a:rPr kumimoji="0" lang="zh-CN" altLang="en-US" sz="2400"/>
              <a:t>增容剂能卓有成效地解决共混体系中因热力学不相容而导致宏观相分离、两相界面融合力差、应力传递效率低、力学性能不好，甚至综合性能低于单一组分聚合物的性能等问题。</a:t>
            </a:r>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B094FF77-3353-4370-B335-67AEEB92B00B}"/>
              </a:ext>
            </a:extLst>
          </p:cNvPr>
          <p:cNvSpPr>
            <a:spLocks noGrp="1"/>
          </p:cNvSpPr>
          <p:nvPr>
            <p:ph type="sldNum" sz="quarter" idx="12"/>
          </p:nvPr>
        </p:nvSpPr>
        <p:spPr/>
        <p:txBody>
          <a:bodyPr/>
          <a:lstStyle/>
          <a:p>
            <a:fld id="{8CFA801F-164B-48C9-8B19-D6BC29DEA67D}" type="slidenum">
              <a:rPr lang="en-US" altLang="zh-CN"/>
              <a:pPr/>
              <a:t>191</a:t>
            </a:fld>
            <a:endParaRPr lang="en-US" altLang="zh-CN"/>
          </a:p>
        </p:txBody>
      </p:sp>
      <p:sp>
        <p:nvSpPr>
          <p:cNvPr id="751618" name="Rectangle 2">
            <a:extLst>
              <a:ext uri="{FF2B5EF4-FFF2-40B4-BE49-F238E27FC236}">
                <a16:creationId xmlns:a16="http://schemas.microsoft.com/office/drawing/2014/main" id="{8EA2F9DD-138E-43B3-B95F-CEF0E56F9CBF}"/>
              </a:ext>
            </a:extLst>
          </p:cNvPr>
          <p:cNvSpPr>
            <a:spLocks noGrp="1" noChangeArrowheads="1"/>
          </p:cNvSpPr>
          <p:nvPr>
            <p:ph type="title"/>
          </p:nvPr>
        </p:nvSpPr>
        <p:spPr bwMode="blackWhite">
          <a:xfrm>
            <a:off x="539750" y="692150"/>
            <a:ext cx="4724400" cy="576263"/>
          </a:xfrm>
          <a:noFill/>
          <a:ln cap="rnd">
            <a:solidFill>
              <a:schemeClr val="bg1"/>
            </a:solidFill>
            <a:prstDash val="sysDot"/>
            <a:miter lim="800000"/>
            <a:headEnd/>
            <a:tailEnd/>
          </a:ln>
          <a:extLst>
            <a:ext uri="{909E8E84-426E-40DD-AFC4-6F175D3DCCD1}">
              <a14:hiddenFill xmlns:a14="http://schemas.microsoft.com/office/drawing/2010/main">
                <a:solidFill>
                  <a:srgbClr val="FFFF00"/>
                </a:solidFill>
              </a14:hiddenFill>
            </a:ext>
          </a:extLst>
        </p:spPr>
        <p:txBody>
          <a:bodyPr anchor="ctr"/>
          <a:lstStyle/>
          <a:p>
            <a:pPr eaLnBrk="0" hangingPunct="0">
              <a:spcBef>
                <a:spcPct val="20000"/>
              </a:spcBef>
            </a:pPr>
            <a:r>
              <a:rPr lang="zh-CN" altLang="en-US" sz="3200" b="1">
                <a:solidFill>
                  <a:srgbClr val="FF0000"/>
                </a:solidFill>
                <a:ea typeface="楷体_GB2312" pitchFamily="1" charset="-122"/>
              </a:rPr>
              <a:t>相容性的判别方法</a:t>
            </a:r>
            <a:r>
              <a:rPr lang="zh-CN" altLang="en-US" sz="3200" b="1">
                <a:solidFill>
                  <a:schemeClr val="accent2"/>
                </a:solidFill>
              </a:rPr>
              <a:t> </a:t>
            </a:r>
          </a:p>
        </p:txBody>
      </p:sp>
      <p:sp>
        <p:nvSpPr>
          <p:cNvPr id="751627" name="Rectangle 11">
            <a:extLst>
              <a:ext uri="{FF2B5EF4-FFF2-40B4-BE49-F238E27FC236}">
                <a16:creationId xmlns:a16="http://schemas.microsoft.com/office/drawing/2014/main" id="{2C9C91D4-6531-42A1-B4A0-AE54DB7AD643}"/>
              </a:ext>
            </a:extLst>
          </p:cNvPr>
          <p:cNvSpPr>
            <a:spLocks noChangeArrowheads="1"/>
          </p:cNvSpPr>
          <p:nvPr/>
        </p:nvSpPr>
        <p:spPr bwMode="blackWhite">
          <a:xfrm>
            <a:off x="395288" y="1484313"/>
            <a:ext cx="8424862" cy="860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solidFill>
                  <a:srgbClr val="000099"/>
                </a:solidFill>
              </a:rPr>
              <a:t>①</a:t>
            </a:r>
            <a:r>
              <a:rPr kumimoji="0" lang="zh-CN" altLang="en-US" sz="2400">
                <a:solidFill>
                  <a:srgbClr val="000099"/>
                </a:solidFill>
              </a:rPr>
              <a:t>光学显微镜观察共混物的透光性：透明的相容性好，浑浊的相容性差。（</a:t>
            </a:r>
            <a:r>
              <a:rPr kumimoji="0" lang="zh-CN" altLang="en-US" sz="2400">
                <a:solidFill>
                  <a:srgbClr val="FF0000"/>
                </a:solidFill>
              </a:rPr>
              <a:t>特例？</a:t>
            </a:r>
            <a:r>
              <a:rPr kumimoji="0" lang="zh-CN" altLang="en-US" sz="2400">
                <a:solidFill>
                  <a:srgbClr val="000099"/>
                </a:solidFill>
              </a:rPr>
              <a:t>）</a:t>
            </a:r>
          </a:p>
        </p:txBody>
      </p:sp>
      <p:sp>
        <p:nvSpPr>
          <p:cNvPr id="751628" name="Rectangle 12">
            <a:extLst>
              <a:ext uri="{FF2B5EF4-FFF2-40B4-BE49-F238E27FC236}">
                <a16:creationId xmlns:a16="http://schemas.microsoft.com/office/drawing/2014/main" id="{8A5DE054-AC67-445C-8C7E-5E3BDA986F42}"/>
              </a:ext>
            </a:extLst>
          </p:cNvPr>
          <p:cNvSpPr>
            <a:spLocks noChangeArrowheads="1"/>
          </p:cNvSpPr>
          <p:nvPr/>
        </p:nvSpPr>
        <p:spPr bwMode="blackWhite">
          <a:xfrm>
            <a:off x="395288" y="2492375"/>
            <a:ext cx="8424862" cy="15906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solidFill>
                  <a:srgbClr val="000099"/>
                </a:solidFill>
              </a:rPr>
              <a:t>②</a:t>
            </a:r>
            <a:r>
              <a:rPr kumimoji="0" lang="zh-CN" altLang="en-US" sz="2400">
                <a:solidFill>
                  <a:srgbClr val="000099"/>
                </a:solidFill>
              </a:rPr>
              <a:t>测量共混物的 </a:t>
            </a:r>
            <a:r>
              <a:rPr kumimoji="0" lang="en-US" altLang="zh-CN" sz="2400">
                <a:solidFill>
                  <a:srgbClr val="000099"/>
                </a:solidFill>
              </a:rPr>
              <a:t>T</a:t>
            </a:r>
            <a:r>
              <a:rPr kumimoji="0" lang="en-US" altLang="zh-CN" sz="2400" baseline="-25000">
                <a:solidFill>
                  <a:srgbClr val="000099"/>
                </a:solidFill>
              </a:rPr>
              <a:t>g</a:t>
            </a:r>
            <a:r>
              <a:rPr kumimoji="0" lang="en-US" altLang="zh-CN" sz="2400">
                <a:solidFill>
                  <a:srgbClr val="000099"/>
                </a:solidFill>
              </a:rPr>
              <a:t> </a:t>
            </a:r>
            <a:r>
              <a:rPr kumimoji="0" lang="zh-CN" altLang="en-US" sz="2400">
                <a:solidFill>
                  <a:srgbClr val="000099"/>
                </a:solidFill>
              </a:rPr>
              <a:t>（玻璃化转变温度）的变化是</a:t>
            </a:r>
            <a:r>
              <a:rPr lang="zh-CN" altLang="en-US" sz="2400">
                <a:solidFill>
                  <a:srgbClr val="000099"/>
                </a:solidFill>
              </a:rPr>
              <a:t>判别相容性的有效的方法。</a:t>
            </a:r>
            <a:r>
              <a:rPr lang="zh-CN" altLang="en-US" sz="2400">
                <a:solidFill>
                  <a:srgbClr val="FF0000"/>
                </a:solidFill>
              </a:rPr>
              <a:t>共混体系仅呈现一个</a:t>
            </a:r>
            <a:r>
              <a:rPr lang="en-US" altLang="zh-CN" sz="2400">
                <a:solidFill>
                  <a:srgbClr val="FF0000"/>
                </a:solidFill>
              </a:rPr>
              <a:t>T</a:t>
            </a:r>
            <a:r>
              <a:rPr lang="en-US" altLang="zh-CN" sz="2400" baseline="-25000">
                <a:solidFill>
                  <a:srgbClr val="FF0000"/>
                </a:solidFill>
              </a:rPr>
              <a:t>g</a:t>
            </a:r>
            <a:r>
              <a:rPr lang="zh-CN" altLang="en-US" sz="2400">
                <a:solidFill>
                  <a:srgbClr val="FF0000"/>
                </a:solidFill>
              </a:rPr>
              <a:t>，认为是分子水平相容的</a:t>
            </a:r>
            <a:r>
              <a:rPr lang="zh-CN" altLang="en-US" sz="2400">
                <a:solidFill>
                  <a:srgbClr val="000099"/>
                </a:solidFill>
              </a:rPr>
              <a:t>；</a:t>
            </a:r>
            <a:r>
              <a:rPr lang="zh-CN" altLang="en-US" sz="2400">
                <a:solidFill>
                  <a:srgbClr val="CC0099"/>
                </a:solidFill>
              </a:rPr>
              <a:t>若呈现两个</a:t>
            </a:r>
            <a:r>
              <a:rPr lang="en-US" altLang="zh-CN" sz="2400">
                <a:solidFill>
                  <a:srgbClr val="CC0099"/>
                </a:solidFill>
              </a:rPr>
              <a:t>Tg</a:t>
            </a:r>
            <a:r>
              <a:rPr lang="zh-CN" altLang="en-US" sz="2400">
                <a:solidFill>
                  <a:srgbClr val="CC0099"/>
                </a:solidFill>
              </a:rPr>
              <a:t>，向中间靠拢，认为是部分相容的；</a:t>
            </a:r>
            <a:r>
              <a:rPr lang="zh-CN" altLang="en-US" sz="2400">
                <a:solidFill>
                  <a:srgbClr val="008000"/>
                </a:solidFill>
              </a:rPr>
              <a:t>呈现两个</a:t>
            </a:r>
            <a:r>
              <a:rPr lang="en-US" altLang="zh-CN" sz="2400">
                <a:solidFill>
                  <a:srgbClr val="008000"/>
                </a:solidFill>
              </a:rPr>
              <a:t>Tg</a:t>
            </a:r>
            <a:r>
              <a:rPr lang="zh-CN" altLang="en-US" sz="2400">
                <a:solidFill>
                  <a:srgbClr val="008000"/>
                </a:solidFill>
              </a:rPr>
              <a:t>， </a:t>
            </a:r>
            <a:r>
              <a:rPr lang="en-US" altLang="zh-CN" sz="2400">
                <a:solidFill>
                  <a:srgbClr val="008000"/>
                </a:solidFill>
              </a:rPr>
              <a:t>T</a:t>
            </a:r>
            <a:r>
              <a:rPr lang="en-US" altLang="zh-CN" sz="2400" baseline="-25000">
                <a:solidFill>
                  <a:srgbClr val="008000"/>
                </a:solidFill>
              </a:rPr>
              <a:t>g</a:t>
            </a:r>
            <a:r>
              <a:rPr lang="zh-CN" altLang="en-US" sz="2400">
                <a:solidFill>
                  <a:srgbClr val="008000"/>
                </a:solidFill>
              </a:rPr>
              <a:t>不变，认为是完全不相容</a:t>
            </a:r>
          </a:p>
        </p:txBody>
      </p:sp>
      <p:sp>
        <p:nvSpPr>
          <p:cNvPr id="751629" name="Rectangle 13">
            <a:extLst>
              <a:ext uri="{FF2B5EF4-FFF2-40B4-BE49-F238E27FC236}">
                <a16:creationId xmlns:a16="http://schemas.microsoft.com/office/drawing/2014/main" id="{5F23889E-A979-4CC7-A141-8A931C568F42}"/>
              </a:ext>
            </a:extLst>
          </p:cNvPr>
          <p:cNvSpPr>
            <a:spLocks noChangeArrowheads="1"/>
          </p:cNvSpPr>
          <p:nvPr/>
        </p:nvSpPr>
        <p:spPr bwMode="blackWhite">
          <a:xfrm>
            <a:off x="395288" y="5949950"/>
            <a:ext cx="8424862" cy="4953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solidFill>
                  <a:srgbClr val="000099"/>
                </a:solidFill>
              </a:rPr>
              <a:t>③</a:t>
            </a:r>
            <a:r>
              <a:rPr kumimoji="0" lang="zh-CN" altLang="en-US" sz="2400">
                <a:solidFill>
                  <a:srgbClr val="000099"/>
                </a:solidFill>
              </a:rPr>
              <a:t>透射电镜和扫描电镜观察分散相粒子大小和分布</a:t>
            </a:r>
          </a:p>
        </p:txBody>
      </p:sp>
      <p:pic>
        <p:nvPicPr>
          <p:cNvPr id="751630" name="Picture 1" descr="图2-3">
            <a:extLst>
              <a:ext uri="{FF2B5EF4-FFF2-40B4-BE49-F238E27FC236}">
                <a16:creationId xmlns:a16="http://schemas.microsoft.com/office/drawing/2014/main" id="{7E544E94-D82E-4A33-A679-A02EFFF71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4149725"/>
            <a:ext cx="626427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22C78DF6-59C0-49C9-9B74-5F3092AF1D84}"/>
              </a:ext>
            </a:extLst>
          </p:cNvPr>
          <p:cNvSpPr>
            <a:spLocks noGrp="1"/>
          </p:cNvSpPr>
          <p:nvPr>
            <p:ph type="sldNum" sz="quarter" idx="12"/>
          </p:nvPr>
        </p:nvSpPr>
        <p:spPr/>
        <p:txBody>
          <a:bodyPr/>
          <a:lstStyle/>
          <a:p>
            <a:fld id="{B693C317-EE3D-46EA-9F30-F5BEE5B25530}" type="slidenum">
              <a:rPr lang="en-US" altLang="zh-CN"/>
              <a:pPr/>
              <a:t>192</a:t>
            </a:fld>
            <a:endParaRPr lang="en-US" altLang="zh-CN"/>
          </a:p>
        </p:txBody>
      </p:sp>
      <p:sp>
        <p:nvSpPr>
          <p:cNvPr id="617477" name="Rectangle 5">
            <a:extLst>
              <a:ext uri="{FF2B5EF4-FFF2-40B4-BE49-F238E27FC236}">
                <a16:creationId xmlns:a16="http://schemas.microsoft.com/office/drawing/2014/main" id="{4A4AF22B-326C-4069-B1B5-F9C79DB892A4}"/>
              </a:ext>
            </a:extLst>
          </p:cNvPr>
          <p:cNvSpPr>
            <a:spLocks noChangeArrowheads="1"/>
          </p:cNvSpPr>
          <p:nvPr/>
        </p:nvSpPr>
        <p:spPr bwMode="auto">
          <a:xfrm>
            <a:off x="684213" y="260350"/>
            <a:ext cx="5184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3200" dirty="0">
                <a:solidFill>
                  <a:srgbClr val="FF0000"/>
                </a:solidFill>
              </a:rPr>
              <a:t>形态</a:t>
            </a:r>
          </a:p>
        </p:txBody>
      </p:sp>
      <p:sp>
        <p:nvSpPr>
          <p:cNvPr id="617478" name="Rectangle 6">
            <a:extLst>
              <a:ext uri="{FF2B5EF4-FFF2-40B4-BE49-F238E27FC236}">
                <a16:creationId xmlns:a16="http://schemas.microsoft.com/office/drawing/2014/main" id="{1D9A6635-3928-4907-8C55-D2ECF131AFC4}"/>
              </a:ext>
            </a:extLst>
          </p:cNvPr>
          <p:cNvSpPr>
            <a:spLocks noChangeArrowheads="1"/>
          </p:cNvSpPr>
          <p:nvPr/>
        </p:nvSpPr>
        <p:spPr bwMode="auto">
          <a:xfrm>
            <a:off x="684213" y="908050"/>
            <a:ext cx="8064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solidFill>
                  <a:srgbClr val="000099"/>
                </a:solidFill>
              </a:rPr>
              <a:t>一种非均相双组分共混体系织态结构的理想模型</a:t>
            </a:r>
          </a:p>
        </p:txBody>
      </p:sp>
      <p:sp>
        <p:nvSpPr>
          <p:cNvPr id="617479" name="Rectangle 7">
            <a:extLst>
              <a:ext uri="{FF2B5EF4-FFF2-40B4-BE49-F238E27FC236}">
                <a16:creationId xmlns:a16="http://schemas.microsoft.com/office/drawing/2014/main" id="{0F2C7E1E-B902-4E46-9F38-9F2DAA9DCE98}"/>
              </a:ext>
            </a:extLst>
          </p:cNvPr>
          <p:cNvSpPr>
            <a:spLocks noChangeArrowheads="1"/>
          </p:cNvSpPr>
          <p:nvPr/>
        </p:nvSpPr>
        <p:spPr bwMode="auto">
          <a:xfrm>
            <a:off x="539750" y="3933825"/>
            <a:ext cx="8047038" cy="933450"/>
          </a:xfrm>
          <a:prstGeom prst="rect">
            <a:avLst/>
          </a:prstGeom>
          <a:noFill/>
          <a:ln w="38100" algn="ctr">
            <a:solidFill>
              <a:srgbClr val="FF99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400"/>
              <a:t>两相中含量多的组分形成连续相，含量少的组分形成分散相；分散相以不同的形状、大小散布在连续相中</a:t>
            </a:r>
          </a:p>
        </p:txBody>
      </p:sp>
      <p:sp>
        <p:nvSpPr>
          <p:cNvPr id="617480" name="Rectangle 8">
            <a:extLst>
              <a:ext uri="{FF2B5EF4-FFF2-40B4-BE49-F238E27FC236}">
                <a16:creationId xmlns:a16="http://schemas.microsoft.com/office/drawing/2014/main" id="{262C79D7-DE9C-481B-A010-3C2CC9D3061A}"/>
              </a:ext>
            </a:extLst>
          </p:cNvPr>
          <p:cNvSpPr>
            <a:spLocks noChangeArrowheads="1"/>
          </p:cNvSpPr>
          <p:nvPr/>
        </p:nvSpPr>
        <p:spPr bwMode="auto">
          <a:xfrm>
            <a:off x="539750" y="5157788"/>
            <a:ext cx="8135938" cy="1392237"/>
          </a:xfrm>
          <a:prstGeom prst="rect">
            <a:avLst/>
          </a:prstGeom>
          <a:noFill/>
          <a:ln w="38100" algn="ctr">
            <a:solidFill>
              <a:srgbClr val="FF99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effectLst>
                  <a:outerShdw blurRad="38100" dist="38100" dir="2700000" algn="tl">
                    <a:srgbClr val="C0C0C0"/>
                  </a:outerShdw>
                </a:effectLst>
              </a:rPr>
              <a:t>实际上的结构比以上结构要复杂些，也没有如此规则，可能有过渡态或几种形态共存；如果其中一个组分能结晶，则结构中又增加晶相、非晶相的织态结构，情况更为复杂</a:t>
            </a:r>
          </a:p>
        </p:txBody>
      </p:sp>
      <p:pic>
        <p:nvPicPr>
          <p:cNvPr id="617482" name="Picture 10" descr="图片1">
            <a:extLst>
              <a:ext uri="{FF2B5EF4-FFF2-40B4-BE49-F238E27FC236}">
                <a16:creationId xmlns:a16="http://schemas.microsoft.com/office/drawing/2014/main" id="{60115537-AA00-4594-BE90-8A53E42A2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84313"/>
            <a:ext cx="7561263" cy="241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0B6C546-37D2-44F6-BE04-DCE3DD9EE9CE}"/>
              </a:ext>
            </a:extLst>
          </p:cNvPr>
          <p:cNvSpPr>
            <a:spLocks noGrp="1"/>
          </p:cNvSpPr>
          <p:nvPr>
            <p:ph type="sldNum" sz="quarter" idx="12"/>
          </p:nvPr>
        </p:nvSpPr>
        <p:spPr/>
        <p:txBody>
          <a:bodyPr/>
          <a:lstStyle/>
          <a:p>
            <a:fld id="{F66050CC-F826-42B1-BF50-0522AA98741C}" type="slidenum">
              <a:rPr lang="en-US" altLang="zh-CN"/>
              <a:pPr/>
              <a:t>2</a:t>
            </a:fld>
            <a:endParaRPr lang="en-US" altLang="zh-CN"/>
          </a:p>
        </p:txBody>
      </p:sp>
      <p:sp>
        <p:nvSpPr>
          <p:cNvPr id="627714" name="Rectangle 2">
            <a:extLst>
              <a:ext uri="{FF2B5EF4-FFF2-40B4-BE49-F238E27FC236}">
                <a16:creationId xmlns:a16="http://schemas.microsoft.com/office/drawing/2014/main" id="{212660B9-0D0C-45CA-A16E-ABC9C71C905B}"/>
              </a:ext>
            </a:extLst>
          </p:cNvPr>
          <p:cNvSpPr>
            <a:spLocks noGrp="1" noChangeArrowheads="1"/>
          </p:cNvSpPr>
          <p:nvPr>
            <p:ph type="title"/>
          </p:nvPr>
        </p:nvSpPr>
        <p:spPr>
          <a:xfrm>
            <a:off x="539750" y="765175"/>
            <a:ext cx="6119813" cy="647700"/>
          </a:xfrm>
          <a:noFill/>
          <a:ln/>
        </p:spPr>
        <p:txBody>
          <a:bodyPr/>
          <a:lstStyle/>
          <a:p>
            <a:r>
              <a:rPr lang="zh-CN" altLang="en-US" sz="4100" b="1">
                <a:solidFill>
                  <a:srgbClr val="FF0000"/>
                </a:solidFill>
                <a:latin typeface="楷体_GB2312" pitchFamily="1" charset="-122"/>
                <a:ea typeface="楷体_GB2312" pitchFamily="1" charset="-122"/>
              </a:rPr>
              <a:t>凝聚态</a:t>
            </a:r>
            <a:r>
              <a:rPr lang="en-US" altLang="zh-CN" sz="4100" b="1">
                <a:solidFill>
                  <a:srgbClr val="FF0000"/>
                </a:solidFill>
                <a:latin typeface="楷体_GB2312" pitchFamily="1" charset="-122"/>
                <a:ea typeface="楷体_GB2312" pitchFamily="1" charset="-122"/>
              </a:rPr>
              <a:t>(</a:t>
            </a:r>
            <a:r>
              <a:rPr lang="zh-CN" altLang="en-US" sz="4100" b="1">
                <a:solidFill>
                  <a:srgbClr val="FF0000"/>
                </a:solidFill>
                <a:latin typeface="楷体_GB2312" pitchFamily="1" charset="-122"/>
                <a:ea typeface="楷体_GB2312" pitchFamily="1" charset="-122"/>
              </a:rPr>
              <a:t>聚集态</a:t>
            </a:r>
            <a:r>
              <a:rPr lang="en-US" altLang="zh-CN" sz="4100" b="1">
                <a:solidFill>
                  <a:srgbClr val="FF0000"/>
                </a:solidFill>
                <a:latin typeface="楷体_GB2312" pitchFamily="1" charset="-122"/>
                <a:ea typeface="楷体_GB2312" pitchFamily="1" charset="-122"/>
              </a:rPr>
              <a:t>)</a:t>
            </a:r>
            <a:r>
              <a:rPr lang="zh-CN" altLang="en-US" sz="4100" b="1">
                <a:solidFill>
                  <a:srgbClr val="FF0000"/>
                </a:solidFill>
                <a:latin typeface="楷体_GB2312" pitchFamily="1" charset="-122"/>
                <a:ea typeface="楷体_GB2312" pitchFamily="1" charset="-122"/>
              </a:rPr>
              <a:t>与相态</a:t>
            </a:r>
          </a:p>
        </p:txBody>
      </p:sp>
      <p:sp>
        <p:nvSpPr>
          <p:cNvPr id="627715" name="Rectangle 3">
            <a:extLst>
              <a:ext uri="{FF2B5EF4-FFF2-40B4-BE49-F238E27FC236}">
                <a16:creationId xmlns:a16="http://schemas.microsoft.com/office/drawing/2014/main" id="{B2888E76-B8A8-4D96-A2DC-9A70E0D13D24}"/>
              </a:ext>
            </a:extLst>
          </p:cNvPr>
          <p:cNvSpPr>
            <a:spLocks noGrp="1" noChangeArrowheads="1"/>
          </p:cNvSpPr>
          <p:nvPr>
            <p:ph type="body" idx="1"/>
          </p:nvPr>
        </p:nvSpPr>
        <p:spPr>
          <a:xfrm>
            <a:off x="611188" y="1557338"/>
            <a:ext cx="8064500" cy="4535487"/>
          </a:xfrm>
          <a:noFill/>
          <a:ln/>
        </p:spPr>
        <p:txBody>
          <a:bodyPr/>
          <a:lstStyle/>
          <a:p>
            <a:pPr>
              <a:lnSpc>
                <a:spcPct val="120000"/>
              </a:lnSpc>
            </a:pPr>
            <a:r>
              <a:rPr lang="zh-CN" altLang="en-US" b="1">
                <a:latin typeface="楷体_GB2312" pitchFamily="1" charset="-122"/>
                <a:ea typeface="楷体_GB2312" pitchFamily="1" charset="-122"/>
              </a:rPr>
              <a:t>凝聚态：</a:t>
            </a:r>
            <a:r>
              <a:rPr lang="zh-CN" altLang="en-US" b="1">
                <a:solidFill>
                  <a:srgbClr val="FF0000"/>
                </a:solidFill>
                <a:latin typeface="楷体_GB2312" pitchFamily="1" charset="-122"/>
                <a:ea typeface="楷体_GB2312" pitchFamily="1" charset="-122"/>
              </a:rPr>
              <a:t>物质的物理状态</a:t>
            </a:r>
            <a:r>
              <a:rPr lang="en-US" altLang="zh-CN" b="1">
                <a:solidFill>
                  <a:srgbClr val="000099"/>
                </a:solidFill>
                <a:latin typeface="楷体_GB2312" pitchFamily="1" charset="-122"/>
                <a:ea typeface="楷体_GB2312" pitchFamily="1" charset="-122"/>
              </a:rPr>
              <a:t>, </a:t>
            </a:r>
            <a:r>
              <a:rPr lang="zh-CN" altLang="en-US" b="1">
                <a:solidFill>
                  <a:srgbClr val="000099"/>
                </a:solidFill>
                <a:latin typeface="楷体_GB2312" pitchFamily="1" charset="-122"/>
                <a:ea typeface="楷体_GB2312" pitchFamily="1" charset="-122"/>
              </a:rPr>
              <a:t>是根据物质的分子运动在宏观力学性能上的表现来区分的</a:t>
            </a:r>
            <a:r>
              <a:rPr lang="en-US" altLang="zh-CN" b="1">
                <a:solidFill>
                  <a:srgbClr val="000099"/>
                </a:solidFill>
                <a:latin typeface="楷体_GB2312" pitchFamily="1" charset="-122"/>
                <a:ea typeface="楷体_GB2312" pitchFamily="1" charset="-122"/>
              </a:rPr>
              <a:t>, </a:t>
            </a:r>
            <a:r>
              <a:rPr lang="zh-CN" altLang="en-US" b="1">
                <a:solidFill>
                  <a:srgbClr val="000099"/>
                </a:solidFill>
                <a:latin typeface="楷体_GB2312" pitchFamily="1" charset="-122"/>
                <a:ea typeface="楷体_GB2312" pitchFamily="1" charset="-122"/>
              </a:rPr>
              <a:t>通常包括固、液、气体（态），称为物质三态</a:t>
            </a:r>
          </a:p>
          <a:p>
            <a:pPr>
              <a:lnSpc>
                <a:spcPct val="120000"/>
              </a:lnSpc>
            </a:pPr>
            <a:r>
              <a:rPr lang="zh-CN" altLang="en-US" b="1">
                <a:latin typeface="楷体_GB2312" pitchFamily="1" charset="-122"/>
                <a:ea typeface="楷体_GB2312" pitchFamily="1" charset="-122"/>
              </a:rPr>
              <a:t>相态：</a:t>
            </a:r>
            <a:r>
              <a:rPr lang="zh-CN" altLang="en-US" b="1">
                <a:solidFill>
                  <a:srgbClr val="FF0000"/>
                </a:solidFill>
                <a:latin typeface="楷体_GB2312" pitchFamily="1" charset="-122"/>
                <a:ea typeface="楷体_GB2312" pitchFamily="1" charset="-122"/>
              </a:rPr>
              <a:t>物质的热力学状态</a:t>
            </a:r>
            <a:r>
              <a:rPr lang="zh-CN" altLang="en-US" b="1">
                <a:solidFill>
                  <a:srgbClr val="000099"/>
                </a:solidFill>
                <a:latin typeface="楷体_GB2312" pitchFamily="1" charset="-122"/>
                <a:ea typeface="楷体_GB2312" pitchFamily="1" charset="-122"/>
              </a:rPr>
              <a:t>，是根据物质的结构特征和热力学性质来区分的，包括晶相、液相和气相（或态）</a:t>
            </a:r>
          </a:p>
          <a:p>
            <a:pPr>
              <a:lnSpc>
                <a:spcPct val="120000"/>
              </a:lnSpc>
            </a:pPr>
            <a:r>
              <a:rPr lang="zh-CN" altLang="en-US" b="1">
                <a:solidFill>
                  <a:srgbClr val="000099"/>
                </a:solidFill>
                <a:latin typeface="楷体_GB2312" pitchFamily="1" charset="-122"/>
                <a:ea typeface="楷体_GB2312" pitchFamily="1" charset="-122"/>
              </a:rPr>
              <a:t>一般而言，气体为气相，液体为液相，但固体并不都是晶相。如玻璃</a:t>
            </a:r>
            <a:r>
              <a:rPr lang="en-US" altLang="zh-CN" b="1">
                <a:solidFill>
                  <a:srgbClr val="000099"/>
                </a:solidFill>
                <a:latin typeface="楷体_GB2312" pitchFamily="1" charset="-122"/>
                <a:ea typeface="楷体_GB2312" pitchFamily="1" charset="-122"/>
              </a:rPr>
              <a:t>(</a:t>
            </a:r>
            <a:r>
              <a:rPr lang="zh-CN" altLang="en-US" b="1">
                <a:solidFill>
                  <a:srgbClr val="000099"/>
                </a:solidFill>
                <a:latin typeface="楷体_GB2312" pitchFamily="1" charset="-122"/>
                <a:ea typeface="楷体_GB2312" pitchFamily="1" charset="-122"/>
              </a:rPr>
              <a:t>固体、液相</a:t>
            </a:r>
            <a:r>
              <a:rPr lang="en-US" altLang="zh-CN" b="1">
                <a:solidFill>
                  <a:srgbClr val="000099"/>
                </a:solidFill>
                <a:latin typeface="楷体_GB2312" pitchFamily="1" charset="-122"/>
                <a:ea typeface="楷体_GB2312" pitchFamily="1" charset="-122"/>
              </a:rPr>
              <a:t>-</a:t>
            </a:r>
            <a:r>
              <a:rPr lang="zh-CN" altLang="en-US" b="1">
                <a:solidFill>
                  <a:srgbClr val="000099"/>
                </a:solidFill>
                <a:latin typeface="楷体_GB2312" pitchFamily="1" charset="-122"/>
                <a:ea typeface="楷体_GB2312" pitchFamily="1" charset="-122"/>
              </a:rPr>
              <a:t>过冷的液体</a:t>
            </a:r>
            <a:r>
              <a:rPr lang="en-US" altLang="zh-CN" b="1">
                <a:solidFill>
                  <a:srgbClr val="000099"/>
                </a:solidFill>
                <a:latin typeface="楷体_GB2312" pitchFamily="1" charset="-122"/>
                <a:ea typeface="楷体_GB2312" pitchFamily="1" charset="-122"/>
              </a:rPr>
              <a:t>)</a:t>
            </a:r>
          </a:p>
        </p:txBody>
      </p:sp>
    </p:spTree>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EA471F29-4A50-4057-8227-2E2F1CF3385E}"/>
              </a:ext>
            </a:extLst>
          </p:cNvPr>
          <p:cNvSpPr>
            <a:spLocks noGrp="1"/>
          </p:cNvSpPr>
          <p:nvPr>
            <p:ph type="sldNum" sz="quarter" idx="12"/>
          </p:nvPr>
        </p:nvSpPr>
        <p:spPr/>
        <p:txBody>
          <a:bodyPr/>
          <a:lstStyle/>
          <a:p>
            <a:fld id="{B825ACCC-3E32-48B7-B3C1-EA0FB0A8BB9C}" type="slidenum">
              <a:rPr lang="en-US" altLang="zh-CN"/>
              <a:pPr/>
              <a:t>20</a:t>
            </a:fld>
            <a:endParaRPr lang="en-US" altLang="zh-CN"/>
          </a:p>
        </p:txBody>
      </p:sp>
      <p:pic>
        <p:nvPicPr>
          <p:cNvPr id="643074" name="Picture 2">
            <a:extLst>
              <a:ext uri="{FF2B5EF4-FFF2-40B4-BE49-F238E27FC236}">
                <a16:creationId xmlns:a16="http://schemas.microsoft.com/office/drawing/2014/main" id="{1A72B354-B009-4F99-B8B1-76993B8B0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292600"/>
            <a:ext cx="4897438" cy="1990725"/>
          </a:xfrm>
          <a:prstGeom prst="rect">
            <a:avLst/>
          </a:prstGeom>
          <a:noFill/>
          <a:ln w="9525">
            <a:solidFill>
              <a:srgbClr val="6AF723"/>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3075" name="Text Box 3">
            <a:extLst>
              <a:ext uri="{FF2B5EF4-FFF2-40B4-BE49-F238E27FC236}">
                <a16:creationId xmlns:a16="http://schemas.microsoft.com/office/drawing/2014/main" id="{12CDD779-3381-4568-A292-0C6585B89CDC}"/>
              </a:ext>
            </a:extLst>
          </p:cNvPr>
          <p:cNvSpPr txBox="1">
            <a:spLocks noChangeArrowheads="1"/>
          </p:cNvSpPr>
          <p:nvPr/>
        </p:nvSpPr>
        <p:spPr bwMode="auto">
          <a:xfrm>
            <a:off x="539750" y="404813"/>
            <a:ext cx="5184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FF0000"/>
                </a:solidFill>
              </a:rPr>
              <a:t>空间格子</a:t>
            </a:r>
            <a:r>
              <a:rPr lang="en-US" altLang="zh-CN" sz="3200">
                <a:solidFill>
                  <a:srgbClr val="FF0000"/>
                </a:solidFill>
              </a:rPr>
              <a:t>(</a:t>
            </a:r>
            <a:r>
              <a:rPr lang="zh-CN" altLang="en-US" sz="3200">
                <a:solidFill>
                  <a:srgbClr val="FF0000"/>
                </a:solidFill>
              </a:rPr>
              <a:t>空间点阵</a:t>
            </a:r>
            <a:r>
              <a:rPr lang="en-US" altLang="zh-CN" sz="3200">
                <a:solidFill>
                  <a:srgbClr val="FF0000"/>
                </a:solidFill>
              </a:rPr>
              <a:t>)</a:t>
            </a:r>
          </a:p>
        </p:txBody>
      </p:sp>
      <p:sp>
        <p:nvSpPr>
          <p:cNvPr id="643076" name="Text Box 4">
            <a:extLst>
              <a:ext uri="{FF2B5EF4-FFF2-40B4-BE49-F238E27FC236}">
                <a16:creationId xmlns:a16="http://schemas.microsoft.com/office/drawing/2014/main" id="{1A9A0918-9C7C-48D5-BD9D-9A4E4E84B70B}"/>
              </a:ext>
            </a:extLst>
          </p:cNvPr>
          <p:cNvSpPr txBox="1">
            <a:spLocks noChangeArrowheads="1"/>
          </p:cNvSpPr>
          <p:nvPr/>
        </p:nvSpPr>
        <p:spPr bwMode="auto">
          <a:xfrm>
            <a:off x="900113" y="2924175"/>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99"/>
                </a:solidFill>
              </a:rPr>
              <a:t>晶体结构和点阵的关系</a:t>
            </a:r>
          </a:p>
        </p:txBody>
      </p:sp>
      <p:sp>
        <p:nvSpPr>
          <p:cNvPr id="643077" name="Rectangle 5">
            <a:extLst>
              <a:ext uri="{FF2B5EF4-FFF2-40B4-BE49-F238E27FC236}">
                <a16:creationId xmlns:a16="http://schemas.microsoft.com/office/drawing/2014/main" id="{CD1EED6D-92C7-4122-A200-F9F25CEA7901}"/>
              </a:ext>
            </a:extLst>
          </p:cNvPr>
          <p:cNvSpPr>
            <a:spLocks noChangeArrowheads="1"/>
          </p:cNvSpPr>
          <p:nvPr/>
        </p:nvSpPr>
        <p:spPr bwMode="auto">
          <a:xfrm>
            <a:off x="684213" y="3573463"/>
            <a:ext cx="513080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lgn="ctr">
              <a:spcBef>
                <a:spcPct val="20000"/>
              </a:spcBef>
              <a:buClr>
                <a:schemeClr val="accent1"/>
              </a:buClr>
              <a:buSzPct val="70000"/>
              <a:buFont typeface="Wingdings" panose="05000000000000000000" pitchFamily="2" charset="2"/>
              <a:buChar char="n"/>
            </a:pPr>
            <a:r>
              <a:rPr kumimoji="0" lang="zh-CN" altLang="en-US" sz="2400">
                <a:solidFill>
                  <a:srgbClr val="000099"/>
                </a:solidFill>
                <a:latin typeface="Times New Roman" panose="02020603050405020304" pitchFamily="18" charset="0"/>
              </a:rPr>
              <a:t>晶体结构 </a:t>
            </a:r>
            <a:r>
              <a:rPr kumimoji="0" lang="en-US" altLang="zh-CN" sz="2400">
                <a:solidFill>
                  <a:srgbClr val="000099"/>
                </a:solidFill>
                <a:latin typeface="Times New Roman" panose="02020603050405020304" pitchFamily="18" charset="0"/>
              </a:rPr>
              <a:t>= </a:t>
            </a:r>
            <a:r>
              <a:rPr kumimoji="0" lang="zh-CN" altLang="en-US" sz="2400">
                <a:solidFill>
                  <a:srgbClr val="000099"/>
                </a:solidFill>
                <a:latin typeface="Times New Roman" panose="02020603050405020304" pitchFamily="18" charset="0"/>
              </a:rPr>
              <a:t>空间点阵 </a:t>
            </a:r>
            <a:r>
              <a:rPr kumimoji="0" lang="en-US" altLang="zh-CN" sz="2400">
                <a:solidFill>
                  <a:srgbClr val="000099"/>
                </a:solidFill>
                <a:latin typeface="Times New Roman" panose="02020603050405020304" pitchFamily="18" charset="0"/>
              </a:rPr>
              <a:t>+ </a:t>
            </a:r>
            <a:r>
              <a:rPr kumimoji="0" lang="zh-CN" altLang="en-US" sz="2400">
                <a:solidFill>
                  <a:srgbClr val="FF0000"/>
                </a:solidFill>
                <a:latin typeface="Times New Roman" panose="02020603050405020304" pitchFamily="18" charset="0"/>
              </a:rPr>
              <a:t>结构基元</a:t>
            </a:r>
          </a:p>
        </p:txBody>
      </p:sp>
      <p:sp>
        <p:nvSpPr>
          <p:cNvPr id="643078" name="AutoShape 6">
            <a:extLst>
              <a:ext uri="{FF2B5EF4-FFF2-40B4-BE49-F238E27FC236}">
                <a16:creationId xmlns:a16="http://schemas.microsoft.com/office/drawing/2014/main" id="{9D04C83A-0CEB-4A69-9461-8AE158F6BE6F}"/>
              </a:ext>
            </a:extLst>
          </p:cNvPr>
          <p:cNvSpPr>
            <a:spLocks noChangeArrowheads="1"/>
          </p:cNvSpPr>
          <p:nvPr/>
        </p:nvSpPr>
        <p:spPr bwMode="auto">
          <a:xfrm>
            <a:off x="6156325" y="2997200"/>
            <a:ext cx="2663825" cy="1008063"/>
          </a:xfrm>
          <a:prstGeom prst="wedgeEllipseCallout">
            <a:avLst>
              <a:gd name="adj1" fmla="val -59833"/>
              <a:gd name="adj2" fmla="val 39134"/>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400" b="0">
                <a:solidFill>
                  <a:srgbClr val="FF66CC"/>
                </a:solidFill>
                <a:latin typeface="Times New Roman" panose="02020603050405020304" pitchFamily="18" charset="0"/>
              </a:rPr>
              <a:t> </a:t>
            </a:r>
            <a:r>
              <a:rPr lang="zh-CN" altLang="en-US">
                <a:latin typeface="Times New Roman" panose="02020603050405020304" pitchFamily="18" charset="0"/>
              </a:rPr>
              <a:t>大分子链中的结构单元链节</a:t>
            </a:r>
          </a:p>
        </p:txBody>
      </p:sp>
      <p:sp>
        <p:nvSpPr>
          <p:cNvPr id="643079" name="Text Box 7">
            <a:extLst>
              <a:ext uri="{FF2B5EF4-FFF2-40B4-BE49-F238E27FC236}">
                <a16:creationId xmlns:a16="http://schemas.microsoft.com/office/drawing/2014/main" id="{4AD22D03-02E0-4D79-A0C2-AB2722030BBA}"/>
              </a:ext>
            </a:extLst>
          </p:cNvPr>
          <p:cNvSpPr txBox="1">
            <a:spLocks noChangeArrowheads="1"/>
          </p:cNvSpPr>
          <p:nvPr/>
        </p:nvSpPr>
        <p:spPr bwMode="auto">
          <a:xfrm>
            <a:off x="539750" y="1125538"/>
            <a:ext cx="7921625" cy="1601787"/>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zh-CN" altLang="en-US" sz="2800"/>
              <a:t>把组成晶体的质点抽象成为几何点，由这些等同的几何点的集合所以形成的格子，称为空间格子，也称空间点阵。</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灯片编号占位符 5">
            <a:extLst>
              <a:ext uri="{FF2B5EF4-FFF2-40B4-BE49-F238E27FC236}">
                <a16:creationId xmlns:a16="http://schemas.microsoft.com/office/drawing/2014/main" id="{1600D439-7581-43BF-B646-B44C66552DE4}"/>
              </a:ext>
            </a:extLst>
          </p:cNvPr>
          <p:cNvSpPr>
            <a:spLocks noGrp="1"/>
          </p:cNvSpPr>
          <p:nvPr>
            <p:ph type="sldNum" sz="quarter" idx="12"/>
          </p:nvPr>
        </p:nvSpPr>
        <p:spPr/>
        <p:txBody>
          <a:bodyPr/>
          <a:lstStyle/>
          <a:p>
            <a:fld id="{352E0B45-93C3-4078-8647-DE5E4AF34E5D}" type="slidenum">
              <a:rPr lang="en-US" altLang="zh-CN"/>
              <a:pPr/>
              <a:t>21</a:t>
            </a:fld>
            <a:endParaRPr lang="en-US" altLang="zh-CN"/>
          </a:p>
        </p:txBody>
      </p:sp>
      <p:grpSp>
        <p:nvGrpSpPr>
          <p:cNvPr id="645124" name="Group 4">
            <a:extLst>
              <a:ext uri="{FF2B5EF4-FFF2-40B4-BE49-F238E27FC236}">
                <a16:creationId xmlns:a16="http://schemas.microsoft.com/office/drawing/2014/main" id="{8C714F40-CD11-40BC-A4F6-DEDBFEA31A8F}"/>
              </a:ext>
            </a:extLst>
          </p:cNvPr>
          <p:cNvGrpSpPr>
            <a:grpSpLocks noChangeAspect="1"/>
          </p:cNvGrpSpPr>
          <p:nvPr/>
        </p:nvGrpSpPr>
        <p:grpSpPr bwMode="auto">
          <a:xfrm>
            <a:off x="2195513" y="1700213"/>
            <a:ext cx="5257800" cy="396875"/>
            <a:chOff x="2352" y="6221"/>
            <a:chExt cx="7200" cy="543"/>
          </a:xfrm>
        </p:grpSpPr>
        <p:sp>
          <p:nvSpPr>
            <p:cNvPr id="645125" name="AutoShape 5">
              <a:extLst>
                <a:ext uri="{FF2B5EF4-FFF2-40B4-BE49-F238E27FC236}">
                  <a16:creationId xmlns:a16="http://schemas.microsoft.com/office/drawing/2014/main" id="{9FBB1B9A-CF9C-465A-BF79-37369E6821E7}"/>
                </a:ext>
              </a:extLst>
            </p:cNvPr>
            <p:cNvSpPr>
              <a:spLocks noChangeAspect="1" noChangeArrowheads="1"/>
            </p:cNvSpPr>
            <p:nvPr/>
          </p:nvSpPr>
          <p:spPr bwMode="auto">
            <a:xfrm>
              <a:off x="2352" y="6221"/>
              <a:ext cx="720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26" name="Line 6">
              <a:extLst>
                <a:ext uri="{FF2B5EF4-FFF2-40B4-BE49-F238E27FC236}">
                  <a16:creationId xmlns:a16="http://schemas.microsoft.com/office/drawing/2014/main" id="{50FB90A4-5AB7-4565-863D-DF11705E5E26}"/>
                </a:ext>
              </a:extLst>
            </p:cNvPr>
            <p:cNvSpPr>
              <a:spLocks noChangeShapeType="1"/>
            </p:cNvSpPr>
            <p:nvPr/>
          </p:nvSpPr>
          <p:spPr bwMode="auto">
            <a:xfrm>
              <a:off x="3448" y="6492"/>
              <a:ext cx="469"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27" name="Line 7">
              <a:extLst>
                <a:ext uri="{FF2B5EF4-FFF2-40B4-BE49-F238E27FC236}">
                  <a16:creationId xmlns:a16="http://schemas.microsoft.com/office/drawing/2014/main" id="{5100DEFE-1901-4BE6-BE94-60B7B6AC1261}"/>
                </a:ext>
              </a:extLst>
            </p:cNvPr>
            <p:cNvSpPr>
              <a:spLocks noChangeShapeType="1"/>
            </p:cNvSpPr>
            <p:nvPr/>
          </p:nvSpPr>
          <p:spPr bwMode="auto">
            <a:xfrm>
              <a:off x="3917" y="6492"/>
              <a:ext cx="470"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28" name="Line 8">
              <a:extLst>
                <a:ext uri="{FF2B5EF4-FFF2-40B4-BE49-F238E27FC236}">
                  <a16:creationId xmlns:a16="http://schemas.microsoft.com/office/drawing/2014/main" id="{AD91EF19-7D94-4981-94FE-F68F15014FE0}"/>
                </a:ext>
              </a:extLst>
            </p:cNvPr>
            <p:cNvSpPr>
              <a:spLocks noChangeShapeType="1"/>
            </p:cNvSpPr>
            <p:nvPr/>
          </p:nvSpPr>
          <p:spPr bwMode="auto">
            <a:xfrm>
              <a:off x="4387" y="6492"/>
              <a:ext cx="469" cy="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29" name="Line 9">
              <a:extLst>
                <a:ext uri="{FF2B5EF4-FFF2-40B4-BE49-F238E27FC236}">
                  <a16:creationId xmlns:a16="http://schemas.microsoft.com/office/drawing/2014/main" id="{F6141441-4D5A-4C35-A261-63298C2161F1}"/>
                </a:ext>
              </a:extLst>
            </p:cNvPr>
            <p:cNvSpPr>
              <a:spLocks noChangeShapeType="1"/>
            </p:cNvSpPr>
            <p:nvPr/>
          </p:nvSpPr>
          <p:spPr bwMode="auto">
            <a:xfrm>
              <a:off x="4856" y="6492"/>
              <a:ext cx="470"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0" name="Line 10">
              <a:extLst>
                <a:ext uri="{FF2B5EF4-FFF2-40B4-BE49-F238E27FC236}">
                  <a16:creationId xmlns:a16="http://schemas.microsoft.com/office/drawing/2014/main" id="{F8A5D0A0-8014-4A01-94A1-385D8C70BC11}"/>
                </a:ext>
              </a:extLst>
            </p:cNvPr>
            <p:cNvSpPr>
              <a:spLocks noChangeShapeType="1"/>
            </p:cNvSpPr>
            <p:nvPr/>
          </p:nvSpPr>
          <p:spPr bwMode="auto">
            <a:xfrm>
              <a:off x="5326" y="6492"/>
              <a:ext cx="469" cy="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131" name="Group 11">
            <a:extLst>
              <a:ext uri="{FF2B5EF4-FFF2-40B4-BE49-F238E27FC236}">
                <a16:creationId xmlns:a16="http://schemas.microsoft.com/office/drawing/2014/main" id="{70E75E07-0132-43BF-BB36-56393FB54B51}"/>
              </a:ext>
            </a:extLst>
          </p:cNvPr>
          <p:cNvGrpSpPr>
            <a:grpSpLocks noChangeAspect="1"/>
          </p:cNvGrpSpPr>
          <p:nvPr/>
        </p:nvGrpSpPr>
        <p:grpSpPr bwMode="auto">
          <a:xfrm>
            <a:off x="1763713" y="2852738"/>
            <a:ext cx="5257800" cy="1189037"/>
            <a:chOff x="2352" y="7649"/>
            <a:chExt cx="7200" cy="1630"/>
          </a:xfrm>
        </p:grpSpPr>
        <p:sp>
          <p:nvSpPr>
            <p:cNvPr id="645132" name="AutoShape 12">
              <a:extLst>
                <a:ext uri="{FF2B5EF4-FFF2-40B4-BE49-F238E27FC236}">
                  <a16:creationId xmlns:a16="http://schemas.microsoft.com/office/drawing/2014/main" id="{C97617E3-DCB2-4DA6-A90B-4BCEC3755B7C}"/>
                </a:ext>
              </a:extLst>
            </p:cNvPr>
            <p:cNvSpPr>
              <a:spLocks noChangeAspect="1" noChangeArrowheads="1"/>
            </p:cNvSpPr>
            <p:nvPr/>
          </p:nvSpPr>
          <p:spPr bwMode="auto">
            <a:xfrm>
              <a:off x="2352" y="7649"/>
              <a:ext cx="7200"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33" name="Line 13">
              <a:extLst>
                <a:ext uri="{FF2B5EF4-FFF2-40B4-BE49-F238E27FC236}">
                  <a16:creationId xmlns:a16="http://schemas.microsoft.com/office/drawing/2014/main" id="{EA186A9D-21CD-40D5-8114-DC4E9B5C3C18}"/>
                </a:ext>
              </a:extLst>
            </p:cNvPr>
            <p:cNvSpPr>
              <a:spLocks noChangeShapeType="1"/>
            </p:cNvSpPr>
            <p:nvPr/>
          </p:nvSpPr>
          <p:spPr bwMode="auto">
            <a:xfrm>
              <a:off x="3604" y="7921"/>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4" name="Line 14">
              <a:extLst>
                <a:ext uri="{FF2B5EF4-FFF2-40B4-BE49-F238E27FC236}">
                  <a16:creationId xmlns:a16="http://schemas.microsoft.com/office/drawing/2014/main" id="{F9AE1B2F-1AE7-4FFB-BBA7-66C7353B5809}"/>
                </a:ext>
              </a:extLst>
            </p:cNvPr>
            <p:cNvSpPr>
              <a:spLocks noChangeShapeType="1"/>
            </p:cNvSpPr>
            <p:nvPr/>
          </p:nvSpPr>
          <p:spPr bwMode="auto">
            <a:xfrm flipH="1">
              <a:off x="3448" y="7921"/>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5" name="Line 15">
              <a:extLst>
                <a:ext uri="{FF2B5EF4-FFF2-40B4-BE49-F238E27FC236}">
                  <a16:creationId xmlns:a16="http://schemas.microsoft.com/office/drawing/2014/main" id="{AA4E2923-11F3-41FC-9E7E-DE0A7036140B}"/>
                </a:ext>
              </a:extLst>
            </p:cNvPr>
            <p:cNvSpPr>
              <a:spLocks noChangeShapeType="1"/>
            </p:cNvSpPr>
            <p:nvPr/>
          </p:nvSpPr>
          <p:spPr bwMode="auto">
            <a:xfrm flipH="1">
              <a:off x="4074" y="7921"/>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6" name="Line 16">
              <a:extLst>
                <a:ext uri="{FF2B5EF4-FFF2-40B4-BE49-F238E27FC236}">
                  <a16:creationId xmlns:a16="http://schemas.microsoft.com/office/drawing/2014/main" id="{8A546C10-B99B-4725-9F02-15DEAD051C3B}"/>
                </a:ext>
              </a:extLst>
            </p:cNvPr>
            <p:cNvSpPr>
              <a:spLocks noChangeShapeType="1"/>
            </p:cNvSpPr>
            <p:nvPr/>
          </p:nvSpPr>
          <p:spPr bwMode="auto">
            <a:xfrm>
              <a:off x="4230" y="7921"/>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7" name="Line 17">
              <a:extLst>
                <a:ext uri="{FF2B5EF4-FFF2-40B4-BE49-F238E27FC236}">
                  <a16:creationId xmlns:a16="http://schemas.microsoft.com/office/drawing/2014/main" id="{E4CDB238-7623-474A-9A60-DF8A3CCCB5CB}"/>
                </a:ext>
              </a:extLst>
            </p:cNvPr>
            <p:cNvSpPr>
              <a:spLocks noChangeShapeType="1"/>
            </p:cNvSpPr>
            <p:nvPr/>
          </p:nvSpPr>
          <p:spPr bwMode="auto">
            <a:xfrm>
              <a:off x="3448" y="8328"/>
              <a:ext cx="626"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8" name="Line 18">
              <a:extLst>
                <a:ext uri="{FF2B5EF4-FFF2-40B4-BE49-F238E27FC236}">
                  <a16:creationId xmlns:a16="http://schemas.microsoft.com/office/drawing/2014/main" id="{E5556D98-D599-435E-BC82-46E98DF49CE0}"/>
                </a:ext>
              </a:extLst>
            </p:cNvPr>
            <p:cNvSpPr>
              <a:spLocks noChangeShapeType="1"/>
            </p:cNvSpPr>
            <p:nvPr/>
          </p:nvSpPr>
          <p:spPr bwMode="auto">
            <a:xfrm flipH="1">
              <a:off x="4700" y="7921"/>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39" name="Line 19">
              <a:extLst>
                <a:ext uri="{FF2B5EF4-FFF2-40B4-BE49-F238E27FC236}">
                  <a16:creationId xmlns:a16="http://schemas.microsoft.com/office/drawing/2014/main" id="{7972C337-2C63-497B-8DB2-7B24649A1E82}"/>
                </a:ext>
              </a:extLst>
            </p:cNvPr>
            <p:cNvSpPr>
              <a:spLocks noChangeShapeType="1"/>
            </p:cNvSpPr>
            <p:nvPr/>
          </p:nvSpPr>
          <p:spPr bwMode="auto">
            <a:xfrm>
              <a:off x="4856" y="7921"/>
              <a:ext cx="626"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0" name="Line 20">
              <a:extLst>
                <a:ext uri="{FF2B5EF4-FFF2-40B4-BE49-F238E27FC236}">
                  <a16:creationId xmlns:a16="http://schemas.microsoft.com/office/drawing/2014/main" id="{D243F4B8-A249-4398-AFDA-8B4FC548404B}"/>
                </a:ext>
              </a:extLst>
            </p:cNvPr>
            <p:cNvSpPr>
              <a:spLocks noChangeShapeType="1"/>
            </p:cNvSpPr>
            <p:nvPr/>
          </p:nvSpPr>
          <p:spPr bwMode="auto">
            <a:xfrm>
              <a:off x="5482" y="7921"/>
              <a:ext cx="627"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1" name="Line 21">
              <a:extLst>
                <a:ext uri="{FF2B5EF4-FFF2-40B4-BE49-F238E27FC236}">
                  <a16:creationId xmlns:a16="http://schemas.microsoft.com/office/drawing/2014/main" id="{70A3A7C0-A899-4663-A077-C2EAB5B1160A}"/>
                </a:ext>
              </a:extLst>
            </p:cNvPr>
            <p:cNvSpPr>
              <a:spLocks noChangeShapeType="1"/>
            </p:cNvSpPr>
            <p:nvPr/>
          </p:nvSpPr>
          <p:spPr bwMode="auto">
            <a:xfrm flipH="1">
              <a:off x="5326" y="7921"/>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2" name="Line 22">
              <a:extLst>
                <a:ext uri="{FF2B5EF4-FFF2-40B4-BE49-F238E27FC236}">
                  <a16:creationId xmlns:a16="http://schemas.microsoft.com/office/drawing/2014/main" id="{FDD23FED-595C-4009-9048-CEA75885314F}"/>
                </a:ext>
              </a:extLst>
            </p:cNvPr>
            <p:cNvSpPr>
              <a:spLocks noChangeShapeType="1"/>
            </p:cNvSpPr>
            <p:nvPr/>
          </p:nvSpPr>
          <p:spPr bwMode="auto">
            <a:xfrm flipH="1">
              <a:off x="5952" y="7921"/>
              <a:ext cx="157"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3" name="Line 23">
              <a:extLst>
                <a:ext uri="{FF2B5EF4-FFF2-40B4-BE49-F238E27FC236}">
                  <a16:creationId xmlns:a16="http://schemas.microsoft.com/office/drawing/2014/main" id="{F72DC1AC-D352-475D-BEB5-0E9EA47A02AF}"/>
                </a:ext>
              </a:extLst>
            </p:cNvPr>
            <p:cNvSpPr>
              <a:spLocks noChangeShapeType="1"/>
            </p:cNvSpPr>
            <p:nvPr/>
          </p:nvSpPr>
          <p:spPr bwMode="auto">
            <a:xfrm>
              <a:off x="4074" y="8328"/>
              <a:ext cx="626"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4" name="Line 24">
              <a:extLst>
                <a:ext uri="{FF2B5EF4-FFF2-40B4-BE49-F238E27FC236}">
                  <a16:creationId xmlns:a16="http://schemas.microsoft.com/office/drawing/2014/main" id="{7C8BF294-0392-468C-BF72-5993ADA05309}"/>
                </a:ext>
              </a:extLst>
            </p:cNvPr>
            <p:cNvSpPr>
              <a:spLocks noChangeShapeType="1"/>
            </p:cNvSpPr>
            <p:nvPr/>
          </p:nvSpPr>
          <p:spPr bwMode="auto">
            <a:xfrm>
              <a:off x="4700" y="8328"/>
              <a:ext cx="626"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5" name="Line 25">
              <a:extLst>
                <a:ext uri="{FF2B5EF4-FFF2-40B4-BE49-F238E27FC236}">
                  <a16:creationId xmlns:a16="http://schemas.microsoft.com/office/drawing/2014/main" id="{DA42A0EA-4228-4D0B-9D32-654936249508}"/>
                </a:ext>
              </a:extLst>
            </p:cNvPr>
            <p:cNvSpPr>
              <a:spLocks noChangeShapeType="1"/>
            </p:cNvSpPr>
            <p:nvPr/>
          </p:nvSpPr>
          <p:spPr bwMode="auto">
            <a:xfrm>
              <a:off x="5326" y="8328"/>
              <a:ext cx="626" cy="0"/>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6" name="Line 26">
              <a:extLst>
                <a:ext uri="{FF2B5EF4-FFF2-40B4-BE49-F238E27FC236}">
                  <a16:creationId xmlns:a16="http://schemas.microsoft.com/office/drawing/2014/main" id="{24FBEDA5-84F6-4891-BEBF-B02E87407A5F}"/>
                </a:ext>
              </a:extLst>
            </p:cNvPr>
            <p:cNvSpPr>
              <a:spLocks noChangeShapeType="1"/>
            </p:cNvSpPr>
            <p:nvPr/>
          </p:nvSpPr>
          <p:spPr bwMode="auto">
            <a:xfrm>
              <a:off x="3448" y="8328"/>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7" name="Line 27">
              <a:extLst>
                <a:ext uri="{FF2B5EF4-FFF2-40B4-BE49-F238E27FC236}">
                  <a16:creationId xmlns:a16="http://schemas.microsoft.com/office/drawing/2014/main" id="{59625950-6BE0-43CD-BE10-7B189B139813}"/>
                </a:ext>
              </a:extLst>
            </p:cNvPr>
            <p:cNvSpPr>
              <a:spLocks noChangeShapeType="1"/>
            </p:cNvSpPr>
            <p:nvPr/>
          </p:nvSpPr>
          <p:spPr bwMode="auto">
            <a:xfrm flipH="1">
              <a:off x="3291" y="8328"/>
              <a:ext cx="157"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8" name="Line 28">
              <a:extLst>
                <a:ext uri="{FF2B5EF4-FFF2-40B4-BE49-F238E27FC236}">
                  <a16:creationId xmlns:a16="http://schemas.microsoft.com/office/drawing/2014/main" id="{C8CACDE5-7D99-470C-8D71-8AE1958AD99E}"/>
                </a:ext>
              </a:extLst>
            </p:cNvPr>
            <p:cNvSpPr>
              <a:spLocks noChangeShapeType="1"/>
            </p:cNvSpPr>
            <p:nvPr/>
          </p:nvSpPr>
          <p:spPr bwMode="auto">
            <a:xfrm flipH="1">
              <a:off x="3917" y="8328"/>
              <a:ext cx="157"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49" name="Line 29">
              <a:extLst>
                <a:ext uri="{FF2B5EF4-FFF2-40B4-BE49-F238E27FC236}">
                  <a16:creationId xmlns:a16="http://schemas.microsoft.com/office/drawing/2014/main" id="{A7BB073A-D96A-4435-855D-5C3B19386A1E}"/>
                </a:ext>
              </a:extLst>
            </p:cNvPr>
            <p:cNvSpPr>
              <a:spLocks noChangeShapeType="1"/>
            </p:cNvSpPr>
            <p:nvPr/>
          </p:nvSpPr>
          <p:spPr bwMode="auto">
            <a:xfrm>
              <a:off x="4074" y="8328"/>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0" name="Line 30">
              <a:extLst>
                <a:ext uri="{FF2B5EF4-FFF2-40B4-BE49-F238E27FC236}">
                  <a16:creationId xmlns:a16="http://schemas.microsoft.com/office/drawing/2014/main" id="{A81721BA-C970-49ED-89E9-589D9EB4257D}"/>
                </a:ext>
              </a:extLst>
            </p:cNvPr>
            <p:cNvSpPr>
              <a:spLocks noChangeShapeType="1"/>
            </p:cNvSpPr>
            <p:nvPr/>
          </p:nvSpPr>
          <p:spPr bwMode="auto">
            <a:xfrm>
              <a:off x="3291" y="8735"/>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1" name="Line 31">
              <a:extLst>
                <a:ext uri="{FF2B5EF4-FFF2-40B4-BE49-F238E27FC236}">
                  <a16:creationId xmlns:a16="http://schemas.microsoft.com/office/drawing/2014/main" id="{6E145654-A3AC-4F4A-9EA2-918B47CE5E63}"/>
                </a:ext>
              </a:extLst>
            </p:cNvPr>
            <p:cNvSpPr>
              <a:spLocks noChangeShapeType="1"/>
            </p:cNvSpPr>
            <p:nvPr/>
          </p:nvSpPr>
          <p:spPr bwMode="auto">
            <a:xfrm flipH="1">
              <a:off x="4544" y="8328"/>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2" name="Line 32">
              <a:extLst>
                <a:ext uri="{FF2B5EF4-FFF2-40B4-BE49-F238E27FC236}">
                  <a16:creationId xmlns:a16="http://schemas.microsoft.com/office/drawing/2014/main" id="{5AE6ECDF-0671-4090-A986-4DDCFA065DC0}"/>
                </a:ext>
              </a:extLst>
            </p:cNvPr>
            <p:cNvSpPr>
              <a:spLocks noChangeShapeType="1"/>
            </p:cNvSpPr>
            <p:nvPr/>
          </p:nvSpPr>
          <p:spPr bwMode="auto">
            <a:xfrm>
              <a:off x="4700" y="8328"/>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3" name="Line 33">
              <a:extLst>
                <a:ext uri="{FF2B5EF4-FFF2-40B4-BE49-F238E27FC236}">
                  <a16:creationId xmlns:a16="http://schemas.microsoft.com/office/drawing/2014/main" id="{C0EEB48D-7E9F-456B-A11B-D7714FFFC9C1}"/>
                </a:ext>
              </a:extLst>
            </p:cNvPr>
            <p:cNvSpPr>
              <a:spLocks noChangeShapeType="1"/>
            </p:cNvSpPr>
            <p:nvPr/>
          </p:nvSpPr>
          <p:spPr bwMode="auto">
            <a:xfrm>
              <a:off x="5326" y="8328"/>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4" name="Line 34">
              <a:extLst>
                <a:ext uri="{FF2B5EF4-FFF2-40B4-BE49-F238E27FC236}">
                  <a16:creationId xmlns:a16="http://schemas.microsoft.com/office/drawing/2014/main" id="{4890569A-1F3A-4FA6-A4A4-01C906435E5C}"/>
                </a:ext>
              </a:extLst>
            </p:cNvPr>
            <p:cNvSpPr>
              <a:spLocks noChangeShapeType="1"/>
            </p:cNvSpPr>
            <p:nvPr/>
          </p:nvSpPr>
          <p:spPr bwMode="auto">
            <a:xfrm flipH="1">
              <a:off x="5169" y="8328"/>
              <a:ext cx="157"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5" name="Line 35">
              <a:extLst>
                <a:ext uri="{FF2B5EF4-FFF2-40B4-BE49-F238E27FC236}">
                  <a16:creationId xmlns:a16="http://schemas.microsoft.com/office/drawing/2014/main" id="{48A49CA3-5883-4933-84DF-E6AAEF0EA30B}"/>
                </a:ext>
              </a:extLst>
            </p:cNvPr>
            <p:cNvSpPr>
              <a:spLocks noChangeShapeType="1"/>
            </p:cNvSpPr>
            <p:nvPr/>
          </p:nvSpPr>
          <p:spPr bwMode="auto">
            <a:xfrm flipH="1">
              <a:off x="5795" y="8328"/>
              <a:ext cx="158"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6" name="Line 36">
              <a:extLst>
                <a:ext uri="{FF2B5EF4-FFF2-40B4-BE49-F238E27FC236}">
                  <a16:creationId xmlns:a16="http://schemas.microsoft.com/office/drawing/2014/main" id="{EAFD95CA-85E3-4AA2-B793-788B708009F8}"/>
                </a:ext>
              </a:extLst>
            </p:cNvPr>
            <p:cNvSpPr>
              <a:spLocks noChangeShapeType="1"/>
            </p:cNvSpPr>
            <p:nvPr/>
          </p:nvSpPr>
          <p:spPr bwMode="auto">
            <a:xfrm>
              <a:off x="3917" y="8735"/>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7" name="Line 37">
              <a:extLst>
                <a:ext uri="{FF2B5EF4-FFF2-40B4-BE49-F238E27FC236}">
                  <a16:creationId xmlns:a16="http://schemas.microsoft.com/office/drawing/2014/main" id="{4326EC6C-294B-44A0-A74C-D6E15E80B0D6}"/>
                </a:ext>
              </a:extLst>
            </p:cNvPr>
            <p:cNvSpPr>
              <a:spLocks noChangeShapeType="1"/>
            </p:cNvSpPr>
            <p:nvPr/>
          </p:nvSpPr>
          <p:spPr bwMode="auto">
            <a:xfrm>
              <a:off x="4544" y="8735"/>
              <a:ext cx="625"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8" name="Line 38">
              <a:extLst>
                <a:ext uri="{FF2B5EF4-FFF2-40B4-BE49-F238E27FC236}">
                  <a16:creationId xmlns:a16="http://schemas.microsoft.com/office/drawing/2014/main" id="{ECE00EEC-4D80-4AFA-B6FF-50E25C3486E9}"/>
                </a:ext>
              </a:extLst>
            </p:cNvPr>
            <p:cNvSpPr>
              <a:spLocks noChangeShapeType="1"/>
            </p:cNvSpPr>
            <p:nvPr/>
          </p:nvSpPr>
          <p:spPr bwMode="auto">
            <a:xfrm>
              <a:off x="5169" y="8735"/>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59" name="Line 39">
              <a:extLst>
                <a:ext uri="{FF2B5EF4-FFF2-40B4-BE49-F238E27FC236}">
                  <a16:creationId xmlns:a16="http://schemas.microsoft.com/office/drawing/2014/main" id="{A7819A35-C6B5-4343-B8F3-3C2E374EE9DE}"/>
                </a:ext>
              </a:extLst>
            </p:cNvPr>
            <p:cNvSpPr>
              <a:spLocks noChangeShapeType="1"/>
            </p:cNvSpPr>
            <p:nvPr/>
          </p:nvSpPr>
          <p:spPr bwMode="auto">
            <a:xfrm>
              <a:off x="3291" y="8736"/>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0" name="Line 40">
              <a:extLst>
                <a:ext uri="{FF2B5EF4-FFF2-40B4-BE49-F238E27FC236}">
                  <a16:creationId xmlns:a16="http://schemas.microsoft.com/office/drawing/2014/main" id="{5F4EFFF3-3264-4603-8EC9-9506E2566965}"/>
                </a:ext>
              </a:extLst>
            </p:cNvPr>
            <p:cNvSpPr>
              <a:spLocks noChangeShapeType="1"/>
            </p:cNvSpPr>
            <p:nvPr/>
          </p:nvSpPr>
          <p:spPr bwMode="auto">
            <a:xfrm flipH="1">
              <a:off x="3135" y="8736"/>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1" name="Line 41">
              <a:extLst>
                <a:ext uri="{FF2B5EF4-FFF2-40B4-BE49-F238E27FC236}">
                  <a16:creationId xmlns:a16="http://schemas.microsoft.com/office/drawing/2014/main" id="{CC11AD88-45F8-406F-BD7F-A904E9309968}"/>
                </a:ext>
              </a:extLst>
            </p:cNvPr>
            <p:cNvSpPr>
              <a:spLocks noChangeShapeType="1"/>
            </p:cNvSpPr>
            <p:nvPr/>
          </p:nvSpPr>
          <p:spPr bwMode="auto">
            <a:xfrm flipH="1">
              <a:off x="3761" y="8736"/>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2" name="Line 42">
              <a:extLst>
                <a:ext uri="{FF2B5EF4-FFF2-40B4-BE49-F238E27FC236}">
                  <a16:creationId xmlns:a16="http://schemas.microsoft.com/office/drawing/2014/main" id="{85F0121E-EB8B-4792-977D-644F634212FE}"/>
                </a:ext>
              </a:extLst>
            </p:cNvPr>
            <p:cNvSpPr>
              <a:spLocks noChangeShapeType="1"/>
            </p:cNvSpPr>
            <p:nvPr/>
          </p:nvSpPr>
          <p:spPr bwMode="auto">
            <a:xfrm>
              <a:off x="3917" y="8736"/>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3" name="Line 43">
              <a:extLst>
                <a:ext uri="{FF2B5EF4-FFF2-40B4-BE49-F238E27FC236}">
                  <a16:creationId xmlns:a16="http://schemas.microsoft.com/office/drawing/2014/main" id="{04F93D8C-1768-4496-9693-B5E80FA8AA68}"/>
                </a:ext>
              </a:extLst>
            </p:cNvPr>
            <p:cNvSpPr>
              <a:spLocks noChangeShapeType="1"/>
            </p:cNvSpPr>
            <p:nvPr/>
          </p:nvSpPr>
          <p:spPr bwMode="auto">
            <a:xfrm>
              <a:off x="3135" y="9143"/>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4" name="Line 44">
              <a:extLst>
                <a:ext uri="{FF2B5EF4-FFF2-40B4-BE49-F238E27FC236}">
                  <a16:creationId xmlns:a16="http://schemas.microsoft.com/office/drawing/2014/main" id="{A8E6A8FB-3CA8-4579-A857-E247270F0EEB}"/>
                </a:ext>
              </a:extLst>
            </p:cNvPr>
            <p:cNvSpPr>
              <a:spLocks noChangeShapeType="1"/>
            </p:cNvSpPr>
            <p:nvPr/>
          </p:nvSpPr>
          <p:spPr bwMode="auto">
            <a:xfrm flipH="1">
              <a:off x="4388" y="8736"/>
              <a:ext cx="155"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5" name="Line 45">
              <a:extLst>
                <a:ext uri="{FF2B5EF4-FFF2-40B4-BE49-F238E27FC236}">
                  <a16:creationId xmlns:a16="http://schemas.microsoft.com/office/drawing/2014/main" id="{D0291AE1-8B8D-452E-8E39-F13D275CE3E2}"/>
                </a:ext>
              </a:extLst>
            </p:cNvPr>
            <p:cNvSpPr>
              <a:spLocks noChangeShapeType="1"/>
            </p:cNvSpPr>
            <p:nvPr/>
          </p:nvSpPr>
          <p:spPr bwMode="auto">
            <a:xfrm>
              <a:off x="4543" y="8736"/>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6" name="Line 46">
              <a:extLst>
                <a:ext uri="{FF2B5EF4-FFF2-40B4-BE49-F238E27FC236}">
                  <a16:creationId xmlns:a16="http://schemas.microsoft.com/office/drawing/2014/main" id="{2046D454-A222-4FF4-A727-08CF065C996D}"/>
                </a:ext>
              </a:extLst>
            </p:cNvPr>
            <p:cNvSpPr>
              <a:spLocks noChangeShapeType="1"/>
            </p:cNvSpPr>
            <p:nvPr/>
          </p:nvSpPr>
          <p:spPr bwMode="auto">
            <a:xfrm>
              <a:off x="5169" y="8736"/>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7" name="Line 47">
              <a:extLst>
                <a:ext uri="{FF2B5EF4-FFF2-40B4-BE49-F238E27FC236}">
                  <a16:creationId xmlns:a16="http://schemas.microsoft.com/office/drawing/2014/main" id="{643CAFBB-DE10-4AE0-97C9-FE2DCA1FEA59}"/>
                </a:ext>
              </a:extLst>
            </p:cNvPr>
            <p:cNvSpPr>
              <a:spLocks noChangeShapeType="1"/>
            </p:cNvSpPr>
            <p:nvPr/>
          </p:nvSpPr>
          <p:spPr bwMode="auto">
            <a:xfrm flipH="1">
              <a:off x="5013" y="8736"/>
              <a:ext cx="156"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8" name="Line 48">
              <a:extLst>
                <a:ext uri="{FF2B5EF4-FFF2-40B4-BE49-F238E27FC236}">
                  <a16:creationId xmlns:a16="http://schemas.microsoft.com/office/drawing/2014/main" id="{56668413-1890-4CDB-B49E-B21BC15EE0CD}"/>
                </a:ext>
              </a:extLst>
            </p:cNvPr>
            <p:cNvSpPr>
              <a:spLocks noChangeShapeType="1"/>
            </p:cNvSpPr>
            <p:nvPr/>
          </p:nvSpPr>
          <p:spPr bwMode="auto">
            <a:xfrm flipH="1">
              <a:off x="5639" y="8736"/>
              <a:ext cx="157" cy="407"/>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69" name="Line 49">
              <a:extLst>
                <a:ext uri="{FF2B5EF4-FFF2-40B4-BE49-F238E27FC236}">
                  <a16:creationId xmlns:a16="http://schemas.microsoft.com/office/drawing/2014/main" id="{14E6A0BD-E5A5-4C12-92AB-73F4B3E14CEC}"/>
                </a:ext>
              </a:extLst>
            </p:cNvPr>
            <p:cNvSpPr>
              <a:spLocks noChangeShapeType="1"/>
            </p:cNvSpPr>
            <p:nvPr/>
          </p:nvSpPr>
          <p:spPr bwMode="auto">
            <a:xfrm>
              <a:off x="3761" y="9143"/>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0" name="Line 50">
              <a:extLst>
                <a:ext uri="{FF2B5EF4-FFF2-40B4-BE49-F238E27FC236}">
                  <a16:creationId xmlns:a16="http://schemas.microsoft.com/office/drawing/2014/main" id="{E3A41C19-EDEF-4CDD-B94A-895FE35D1C13}"/>
                </a:ext>
              </a:extLst>
            </p:cNvPr>
            <p:cNvSpPr>
              <a:spLocks noChangeShapeType="1"/>
            </p:cNvSpPr>
            <p:nvPr/>
          </p:nvSpPr>
          <p:spPr bwMode="auto">
            <a:xfrm>
              <a:off x="4388" y="9143"/>
              <a:ext cx="625"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1" name="Line 51">
              <a:extLst>
                <a:ext uri="{FF2B5EF4-FFF2-40B4-BE49-F238E27FC236}">
                  <a16:creationId xmlns:a16="http://schemas.microsoft.com/office/drawing/2014/main" id="{0F09925A-5AEC-4BB1-8972-8A16B2392723}"/>
                </a:ext>
              </a:extLst>
            </p:cNvPr>
            <p:cNvSpPr>
              <a:spLocks noChangeShapeType="1"/>
            </p:cNvSpPr>
            <p:nvPr/>
          </p:nvSpPr>
          <p:spPr bwMode="auto">
            <a:xfrm>
              <a:off x="5013" y="9143"/>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45172" name="Group 52">
            <a:extLst>
              <a:ext uri="{FF2B5EF4-FFF2-40B4-BE49-F238E27FC236}">
                <a16:creationId xmlns:a16="http://schemas.microsoft.com/office/drawing/2014/main" id="{24A2BC3B-5F50-480C-82CD-C623CC0CD1F1}"/>
              </a:ext>
            </a:extLst>
          </p:cNvPr>
          <p:cNvGrpSpPr>
            <a:grpSpLocks noChangeAspect="1"/>
          </p:cNvGrpSpPr>
          <p:nvPr/>
        </p:nvGrpSpPr>
        <p:grpSpPr bwMode="auto">
          <a:xfrm>
            <a:off x="1692275" y="5013325"/>
            <a:ext cx="5257800" cy="1485900"/>
            <a:chOff x="2352" y="7871"/>
            <a:chExt cx="7200" cy="2038"/>
          </a:xfrm>
        </p:grpSpPr>
        <p:sp>
          <p:nvSpPr>
            <p:cNvPr id="645173" name="AutoShape 53">
              <a:extLst>
                <a:ext uri="{FF2B5EF4-FFF2-40B4-BE49-F238E27FC236}">
                  <a16:creationId xmlns:a16="http://schemas.microsoft.com/office/drawing/2014/main" id="{3634E6B7-945D-45D5-9238-0B6E3F3423EB}"/>
                </a:ext>
              </a:extLst>
            </p:cNvPr>
            <p:cNvSpPr>
              <a:spLocks noChangeAspect="1" noChangeArrowheads="1"/>
            </p:cNvSpPr>
            <p:nvPr/>
          </p:nvSpPr>
          <p:spPr bwMode="auto">
            <a:xfrm>
              <a:off x="2352" y="7871"/>
              <a:ext cx="7200" cy="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74" name="Line 54">
              <a:extLst>
                <a:ext uri="{FF2B5EF4-FFF2-40B4-BE49-F238E27FC236}">
                  <a16:creationId xmlns:a16="http://schemas.microsoft.com/office/drawing/2014/main" id="{7E520463-6172-4E79-8F82-0B54D2AB2FF1}"/>
                </a:ext>
              </a:extLst>
            </p:cNvPr>
            <p:cNvSpPr>
              <a:spLocks noChangeShapeType="1"/>
            </p:cNvSpPr>
            <p:nvPr/>
          </p:nvSpPr>
          <p:spPr bwMode="auto">
            <a:xfrm>
              <a:off x="5169" y="8007"/>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5" name="Line 55">
              <a:extLst>
                <a:ext uri="{FF2B5EF4-FFF2-40B4-BE49-F238E27FC236}">
                  <a16:creationId xmlns:a16="http://schemas.microsoft.com/office/drawing/2014/main" id="{88612124-69BB-4802-8123-52805952A3E6}"/>
                </a:ext>
              </a:extLst>
            </p:cNvPr>
            <p:cNvSpPr>
              <a:spLocks noChangeShapeType="1"/>
            </p:cNvSpPr>
            <p:nvPr/>
          </p:nvSpPr>
          <p:spPr bwMode="auto">
            <a:xfrm flipH="1">
              <a:off x="5482" y="8007"/>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6" name="Line 56">
              <a:extLst>
                <a:ext uri="{FF2B5EF4-FFF2-40B4-BE49-F238E27FC236}">
                  <a16:creationId xmlns:a16="http://schemas.microsoft.com/office/drawing/2014/main" id="{2D3ABE05-326E-43A2-A18E-9461128D59A0}"/>
                </a:ext>
              </a:extLst>
            </p:cNvPr>
            <p:cNvSpPr>
              <a:spLocks noChangeShapeType="1"/>
            </p:cNvSpPr>
            <p:nvPr/>
          </p:nvSpPr>
          <p:spPr bwMode="auto">
            <a:xfrm flipH="1">
              <a:off x="4856" y="8007"/>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7" name="Line 57">
              <a:extLst>
                <a:ext uri="{FF2B5EF4-FFF2-40B4-BE49-F238E27FC236}">
                  <a16:creationId xmlns:a16="http://schemas.microsoft.com/office/drawing/2014/main" id="{5D4ECA4D-7C16-4E9B-950D-76AEB2652568}"/>
                </a:ext>
              </a:extLst>
            </p:cNvPr>
            <p:cNvSpPr>
              <a:spLocks noChangeShapeType="1"/>
            </p:cNvSpPr>
            <p:nvPr/>
          </p:nvSpPr>
          <p:spPr bwMode="auto">
            <a:xfrm>
              <a:off x="4856" y="8279"/>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8" name="Line 58">
              <a:extLst>
                <a:ext uri="{FF2B5EF4-FFF2-40B4-BE49-F238E27FC236}">
                  <a16:creationId xmlns:a16="http://schemas.microsoft.com/office/drawing/2014/main" id="{5376B017-EFBC-4128-AE3F-084F4194FF83}"/>
                </a:ext>
              </a:extLst>
            </p:cNvPr>
            <p:cNvSpPr>
              <a:spLocks noChangeShapeType="1"/>
            </p:cNvSpPr>
            <p:nvPr/>
          </p:nvSpPr>
          <p:spPr bwMode="auto">
            <a:xfrm>
              <a:off x="4856" y="8279"/>
              <a:ext cx="1" cy="54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79" name="Line 59">
              <a:extLst>
                <a:ext uri="{FF2B5EF4-FFF2-40B4-BE49-F238E27FC236}">
                  <a16:creationId xmlns:a16="http://schemas.microsoft.com/office/drawing/2014/main" id="{105A1C31-4643-4599-9BE8-5CC5DCC11114}"/>
                </a:ext>
              </a:extLst>
            </p:cNvPr>
            <p:cNvSpPr>
              <a:spLocks noChangeShapeType="1"/>
            </p:cNvSpPr>
            <p:nvPr/>
          </p:nvSpPr>
          <p:spPr bwMode="auto">
            <a:xfrm>
              <a:off x="5482" y="8279"/>
              <a:ext cx="2" cy="54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0" name="Line 60">
              <a:extLst>
                <a:ext uri="{FF2B5EF4-FFF2-40B4-BE49-F238E27FC236}">
                  <a16:creationId xmlns:a16="http://schemas.microsoft.com/office/drawing/2014/main" id="{C3AEA2E5-8213-4EF4-8B6D-168B91F3C16F}"/>
                </a:ext>
              </a:extLst>
            </p:cNvPr>
            <p:cNvSpPr>
              <a:spLocks noChangeShapeType="1"/>
            </p:cNvSpPr>
            <p:nvPr/>
          </p:nvSpPr>
          <p:spPr bwMode="auto">
            <a:xfrm>
              <a:off x="5795" y="8007"/>
              <a:ext cx="1" cy="54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1" name="Line 61">
              <a:extLst>
                <a:ext uri="{FF2B5EF4-FFF2-40B4-BE49-F238E27FC236}">
                  <a16:creationId xmlns:a16="http://schemas.microsoft.com/office/drawing/2014/main" id="{61D72FB1-3D0D-4457-B2C5-B7AA4F19B8E9}"/>
                </a:ext>
              </a:extLst>
            </p:cNvPr>
            <p:cNvSpPr>
              <a:spLocks noChangeShapeType="1"/>
            </p:cNvSpPr>
            <p:nvPr/>
          </p:nvSpPr>
          <p:spPr bwMode="auto">
            <a:xfrm flipH="1">
              <a:off x="5482"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2" name="Line 62">
              <a:extLst>
                <a:ext uri="{FF2B5EF4-FFF2-40B4-BE49-F238E27FC236}">
                  <a16:creationId xmlns:a16="http://schemas.microsoft.com/office/drawing/2014/main" id="{5E4D17CB-71AB-4813-B94F-A275D2F79844}"/>
                </a:ext>
              </a:extLst>
            </p:cNvPr>
            <p:cNvSpPr>
              <a:spLocks noChangeShapeType="1"/>
            </p:cNvSpPr>
            <p:nvPr/>
          </p:nvSpPr>
          <p:spPr bwMode="auto">
            <a:xfrm>
              <a:off x="4856" y="8822"/>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3" name="Line 63">
              <a:extLst>
                <a:ext uri="{FF2B5EF4-FFF2-40B4-BE49-F238E27FC236}">
                  <a16:creationId xmlns:a16="http://schemas.microsoft.com/office/drawing/2014/main" id="{387850E2-D362-4641-B33F-EA53725FAF33}"/>
                </a:ext>
              </a:extLst>
            </p:cNvPr>
            <p:cNvSpPr>
              <a:spLocks noChangeShapeType="1"/>
            </p:cNvSpPr>
            <p:nvPr/>
          </p:nvSpPr>
          <p:spPr bwMode="auto">
            <a:xfrm>
              <a:off x="5795" y="8007"/>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4" name="Line 64">
              <a:extLst>
                <a:ext uri="{FF2B5EF4-FFF2-40B4-BE49-F238E27FC236}">
                  <a16:creationId xmlns:a16="http://schemas.microsoft.com/office/drawing/2014/main" id="{B0A26D55-8714-47A5-A763-21DBC0DEBCE2}"/>
                </a:ext>
              </a:extLst>
            </p:cNvPr>
            <p:cNvSpPr>
              <a:spLocks noChangeShapeType="1"/>
            </p:cNvSpPr>
            <p:nvPr/>
          </p:nvSpPr>
          <p:spPr bwMode="auto">
            <a:xfrm flipH="1">
              <a:off x="6109" y="8007"/>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5" name="Line 65">
              <a:extLst>
                <a:ext uri="{FF2B5EF4-FFF2-40B4-BE49-F238E27FC236}">
                  <a16:creationId xmlns:a16="http://schemas.microsoft.com/office/drawing/2014/main" id="{A73C451C-F6AF-41E9-9BA4-59A037874608}"/>
                </a:ext>
              </a:extLst>
            </p:cNvPr>
            <p:cNvSpPr>
              <a:spLocks noChangeShapeType="1"/>
            </p:cNvSpPr>
            <p:nvPr/>
          </p:nvSpPr>
          <p:spPr bwMode="auto">
            <a:xfrm flipH="1">
              <a:off x="5482" y="8007"/>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6" name="Line 66">
              <a:extLst>
                <a:ext uri="{FF2B5EF4-FFF2-40B4-BE49-F238E27FC236}">
                  <a16:creationId xmlns:a16="http://schemas.microsoft.com/office/drawing/2014/main" id="{CB9D98BC-4931-4863-A268-F9B80C16FCFB}"/>
                </a:ext>
              </a:extLst>
            </p:cNvPr>
            <p:cNvSpPr>
              <a:spLocks noChangeShapeType="1"/>
            </p:cNvSpPr>
            <p:nvPr/>
          </p:nvSpPr>
          <p:spPr bwMode="auto">
            <a:xfrm>
              <a:off x="5482" y="8279"/>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7" name="Line 67">
              <a:extLst>
                <a:ext uri="{FF2B5EF4-FFF2-40B4-BE49-F238E27FC236}">
                  <a16:creationId xmlns:a16="http://schemas.microsoft.com/office/drawing/2014/main" id="{A1287863-C2A3-467D-9570-6668323EAAFE}"/>
                </a:ext>
              </a:extLst>
            </p:cNvPr>
            <p:cNvSpPr>
              <a:spLocks noChangeShapeType="1"/>
            </p:cNvSpPr>
            <p:nvPr/>
          </p:nvSpPr>
          <p:spPr bwMode="auto">
            <a:xfrm>
              <a:off x="5482" y="8279"/>
              <a:ext cx="2" cy="54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8" name="Line 68">
              <a:extLst>
                <a:ext uri="{FF2B5EF4-FFF2-40B4-BE49-F238E27FC236}">
                  <a16:creationId xmlns:a16="http://schemas.microsoft.com/office/drawing/2014/main" id="{8DA18B6C-3C77-43C8-A840-7B727470BD6B}"/>
                </a:ext>
              </a:extLst>
            </p:cNvPr>
            <p:cNvSpPr>
              <a:spLocks noChangeShapeType="1"/>
            </p:cNvSpPr>
            <p:nvPr/>
          </p:nvSpPr>
          <p:spPr bwMode="auto">
            <a:xfrm>
              <a:off x="6109" y="8279"/>
              <a:ext cx="2" cy="54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89" name="Line 69">
              <a:extLst>
                <a:ext uri="{FF2B5EF4-FFF2-40B4-BE49-F238E27FC236}">
                  <a16:creationId xmlns:a16="http://schemas.microsoft.com/office/drawing/2014/main" id="{3640A08E-3FDF-4CFE-8941-9D9535043DCA}"/>
                </a:ext>
              </a:extLst>
            </p:cNvPr>
            <p:cNvSpPr>
              <a:spLocks noChangeShapeType="1"/>
            </p:cNvSpPr>
            <p:nvPr/>
          </p:nvSpPr>
          <p:spPr bwMode="auto">
            <a:xfrm>
              <a:off x="6422" y="8007"/>
              <a:ext cx="1" cy="54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0" name="Line 70">
              <a:extLst>
                <a:ext uri="{FF2B5EF4-FFF2-40B4-BE49-F238E27FC236}">
                  <a16:creationId xmlns:a16="http://schemas.microsoft.com/office/drawing/2014/main" id="{785719DE-235E-47E1-A916-589761029EAC}"/>
                </a:ext>
              </a:extLst>
            </p:cNvPr>
            <p:cNvSpPr>
              <a:spLocks noChangeShapeType="1"/>
            </p:cNvSpPr>
            <p:nvPr/>
          </p:nvSpPr>
          <p:spPr bwMode="auto">
            <a:xfrm flipH="1">
              <a:off x="6109"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1" name="Line 71">
              <a:extLst>
                <a:ext uri="{FF2B5EF4-FFF2-40B4-BE49-F238E27FC236}">
                  <a16:creationId xmlns:a16="http://schemas.microsoft.com/office/drawing/2014/main" id="{6E1EA679-4924-47D5-B96E-798976408A9F}"/>
                </a:ext>
              </a:extLst>
            </p:cNvPr>
            <p:cNvSpPr>
              <a:spLocks noChangeShapeType="1"/>
            </p:cNvSpPr>
            <p:nvPr/>
          </p:nvSpPr>
          <p:spPr bwMode="auto">
            <a:xfrm>
              <a:off x="5482" y="8822"/>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2" name="Line 72">
              <a:extLst>
                <a:ext uri="{FF2B5EF4-FFF2-40B4-BE49-F238E27FC236}">
                  <a16:creationId xmlns:a16="http://schemas.microsoft.com/office/drawing/2014/main" id="{D6747F23-771D-4B2B-B262-4FCD9B08783E}"/>
                </a:ext>
              </a:extLst>
            </p:cNvPr>
            <p:cNvSpPr>
              <a:spLocks noChangeShapeType="1"/>
            </p:cNvSpPr>
            <p:nvPr/>
          </p:nvSpPr>
          <p:spPr bwMode="auto">
            <a:xfrm>
              <a:off x="5169" y="8549"/>
              <a:ext cx="626" cy="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3" name="Line 73">
              <a:extLst>
                <a:ext uri="{FF2B5EF4-FFF2-40B4-BE49-F238E27FC236}">
                  <a16:creationId xmlns:a16="http://schemas.microsoft.com/office/drawing/2014/main" id="{E82FD11F-3D0F-41AD-B11A-F6C4C534DCFD}"/>
                </a:ext>
              </a:extLst>
            </p:cNvPr>
            <p:cNvSpPr>
              <a:spLocks noChangeShapeType="1"/>
            </p:cNvSpPr>
            <p:nvPr/>
          </p:nvSpPr>
          <p:spPr bwMode="auto">
            <a:xfrm flipH="1">
              <a:off x="5482"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4" name="Line 74">
              <a:extLst>
                <a:ext uri="{FF2B5EF4-FFF2-40B4-BE49-F238E27FC236}">
                  <a16:creationId xmlns:a16="http://schemas.microsoft.com/office/drawing/2014/main" id="{A1098D19-2A27-4D7F-A804-D20458D18243}"/>
                </a:ext>
              </a:extLst>
            </p:cNvPr>
            <p:cNvSpPr>
              <a:spLocks noChangeShapeType="1"/>
            </p:cNvSpPr>
            <p:nvPr/>
          </p:nvSpPr>
          <p:spPr bwMode="auto">
            <a:xfrm flipH="1">
              <a:off x="4856"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5" name="Line 75">
              <a:extLst>
                <a:ext uri="{FF2B5EF4-FFF2-40B4-BE49-F238E27FC236}">
                  <a16:creationId xmlns:a16="http://schemas.microsoft.com/office/drawing/2014/main" id="{03FAC5C4-7195-4DA4-B27E-58135D019A78}"/>
                </a:ext>
              </a:extLst>
            </p:cNvPr>
            <p:cNvSpPr>
              <a:spLocks noChangeShapeType="1"/>
            </p:cNvSpPr>
            <p:nvPr/>
          </p:nvSpPr>
          <p:spPr bwMode="auto">
            <a:xfrm>
              <a:off x="4856" y="8822"/>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6" name="Line 76">
              <a:extLst>
                <a:ext uri="{FF2B5EF4-FFF2-40B4-BE49-F238E27FC236}">
                  <a16:creationId xmlns:a16="http://schemas.microsoft.com/office/drawing/2014/main" id="{3669EFF6-9922-4D0C-B75E-3F82A6D3004A}"/>
                </a:ext>
              </a:extLst>
            </p:cNvPr>
            <p:cNvSpPr>
              <a:spLocks noChangeShapeType="1"/>
            </p:cNvSpPr>
            <p:nvPr/>
          </p:nvSpPr>
          <p:spPr bwMode="auto">
            <a:xfrm>
              <a:off x="4856" y="8822"/>
              <a:ext cx="2"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7" name="Line 77">
              <a:extLst>
                <a:ext uri="{FF2B5EF4-FFF2-40B4-BE49-F238E27FC236}">
                  <a16:creationId xmlns:a16="http://schemas.microsoft.com/office/drawing/2014/main" id="{77CF27D6-1CE9-4B8C-AFC0-7EE987D1B04A}"/>
                </a:ext>
              </a:extLst>
            </p:cNvPr>
            <p:cNvSpPr>
              <a:spLocks noChangeShapeType="1"/>
            </p:cNvSpPr>
            <p:nvPr/>
          </p:nvSpPr>
          <p:spPr bwMode="auto">
            <a:xfrm>
              <a:off x="5482" y="8822"/>
              <a:ext cx="2"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8" name="Line 78">
              <a:extLst>
                <a:ext uri="{FF2B5EF4-FFF2-40B4-BE49-F238E27FC236}">
                  <a16:creationId xmlns:a16="http://schemas.microsoft.com/office/drawing/2014/main" id="{A2C89A4A-81B3-4253-B79F-19857A2D172C}"/>
                </a:ext>
              </a:extLst>
            </p:cNvPr>
            <p:cNvSpPr>
              <a:spLocks noChangeShapeType="1"/>
            </p:cNvSpPr>
            <p:nvPr/>
          </p:nvSpPr>
          <p:spPr bwMode="auto">
            <a:xfrm>
              <a:off x="5795" y="8549"/>
              <a:ext cx="1"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199" name="Line 79">
              <a:extLst>
                <a:ext uri="{FF2B5EF4-FFF2-40B4-BE49-F238E27FC236}">
                  <a16:creationId xmlns:a16="http://schemas.microsoft.com/office/drawing/2014/main" id="{5AC89809-54E9-4626-B8D3-3A53E2B11769}"/>
                </a:ext>
              </a:extLst>
            </p:cNvPr>
            <p:cNvSpPr>
              <a:spLocks noChangeShapeType="1"/>
            </p:cNvSpPr>
            <p:nvPr/>
          </p:nvSpPr>
          <p:spPr bwMode="auto">
            <a:xfrm flipH="1">
              <a:off x="5482" y="9093"/>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0" name="Line 80">
              <a:extLst>
                <a:ext uri="{FF2B5EF4-FFF2-40B4-BE49-F238E27FC236}">
                  <a16:creationId xmlns:a16="http://schemas.microsoft.com/office/drawing/2014/main" id="{C9AF8E5F-7ABA-4898-9BD3-70977A172E8A}"/>
                </a:ext>
              </a:extLst>
            </p:cNvPr>
            <p:cNvSpPr>
              <a:spLocks noChangeShapeType="1"/>
            </p:cNvSpPr>
            <p:nvPr/>
          </p:nvSpPr>
          <p:spPr bwMode="auto">
            <a:xfrm>
              <a:off x="4856" y="9366"/>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1" name="Line 81">
              <a:extLst>
                <a:ext uri="{FF2B5EF4-FFF2-40B4-BE49-F238E27FC236}">
                  <a16:creationId xmlns:a16="http://schemas.microsoft.com/office/drawing/2014/main" id="{2816D2F0-7D1E-456E-B097-5A3B8586A444}"/>
                </a:ext>
              </a:extLst>
            </p:cNvPr>
            <p:cNvSpPr>
              <a:spLocks noChangeShapeType="1"/>
            </p:cNvSpPr>
            <p:nvPr/>
          </p:nvSpPr>
          <p:spPr bwMode="auto">
            <a:xfrm>
              <a:off x="5795" y="8549"/>
              <a:ext cx="627" cy="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2" name="Line 82">
              <a:extLst>
                <a:ext uri="{FF2B5EF4-FFF2-40B4-BE49-F238E27FC236}">
                  <a16:creationId xmlns:a16="http://schemas.microsoft.com/office/drawing/2014/main" id="{89DAB4A4-9BEC-493E-ADF1-191F7CD13E2A}"/>
                </a:ext>
              </a:extLst>
            </p:cNvPr>
            <p:cNvSpPr>
              <a:spLocks noChangeShapeType="1"/>
            </p:cNvSpPr>
            <p:nvPr/>
          </p:nvSpPr>
          <p:spPr bwMode="auto">
            <a:xfrm flipH="1">
              <a:off x="6109"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3" name="Line 83">
              <a:extLst>
                <a:ext uri="{FF2B5EF4-FFF2-40B4-BE49-F238E27FC236}">
                  <a16:creationId xmlns:a16="http://schemas.microsoft.com/office/drawing/2014/main" id="{711510CD-603A-47AD-93D7-3AE7E49262CA}"/>
                </a:ext>
              </a:extLst>
            </p:cNvPr>
            <p:cNvSpPr>
              <a:spLocks noChangeShapeType="1"/>
            </p:cNvSpPr>
            <p:nvPr/>
          </p:nvSpPr>
          <p:spPr bwMode="auto">
            <a:xfrm flipH="1">
              <a:off x="5482" y="8549"/>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4" name="Line 84">
              <a:extLst>
                <a:ext uri="{FF2B5EF4-FFF2-40B4-BE49-F238E27FC236}">
                  <a16:creationId xmlns:a16="http://schemas.microsoft.com/office/drawing/2014/main" id="{2B325073-1FC4-47CB-AE88-4DCEA44B5C2E}"/>
                </a:ext>
              </a:extLst>
            </p:cNvPr>
            <p:cNvSpPr>
              <a:spLocks noChangeShapeType="1"/>
            </p:cNvSpPr>
            <p:nvPr/>
          </p:nvSpPr>
          <p:spPr bwMode="auto">
            <a:xfrm>
              <a:off x="5482" y="8822"/>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5" name="Line 85">
              <a:extLst>
                <a:ext uri="{FF2B5EF4-FFF2-40B4-BE49-F238E27FC236}">
                  <a16:creationId xmlns:a16="http://schemas.microsoft.com/office/drawing/2014/main" id="{91C27704-9853-4961-98D0-7082EDB19C64}"/>
                </a:ext>
              </a:extLst>
            </p:cNvPr>
            <p:cNvSpPr>
              <a:spLocks noChangeShapeType="1"/>
            </p:cNvSpPr>
            <p:nvPr/>
          </p:nvSpPr>
          <p:spPr bwMode="auto">
            <a:xfrm>
              <a:off x="5482" y="8822"/>
              <a:ext cx="2"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6" name="Line 86">
              <a:extLst>
                <a:ext uri="{FF2B5EF4-FFF2-40B4-BE49-F238E27FC236}">
                  <a16:creationId xmlns:a16="http://schemas.microsoft.com/office/drawing/2014/main" id="{E2F924E5-43E8-4CD7-A1A5-AF7FE566C438}"/>
                </a:ext>
              </a:extLst>
            </p:cNvPr>
            <p:cNvSpPr>
              <a:spLocks noChangeShapeType="1"/>
            </p:cNvSpPr>
            <p:nvPr/>
          </p:nvSpPr>
          <p:spPr bwMode="auto">
            <a:xfrm>
              <a:off x="6109" y="8822"/>
              <a:ext cx="2"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7" name="Line 87">
              <a:extLst>
                <a:ext uri="{FF2B5EF4-FFF2-40B4-BE49-F238E27FC236}">
                  <a16:creationId xmlns:a16="http://schemas.microsoft.com/office/drawing/2014/main" id="{DCD8EC63-1D0A-4716-A063-3655BC4E60EC}"/>
                </a:ext>
              </a:extLst>
            </p:cNvPr>
            <p:cNvSpPr>
              <a:spLocks noChangeShapeType="1"/>
            </p:cNvSpPr>
            <p:nvPr/>
          </p:nvSpPr>
          <p:spPr bwMode="auto">
            <a:xfrm>
              <a:off x="6422" y="8549"/>
              <a:ext cx="1" cy="544"/>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8" name="Line 88">
              <a:extLst>
                <a:ext uri="{FF2B5EF4-FFF2-40B4-BE49-F238E27FC236}">
                  <a16:creationId xmlns:a16="http://schemas.microsoft.com/office/drawing/2014/main" id="{D07164D5-EBEC-4519-9B2F-00EACE3F1ECE}"/>
                </a:ext>
              </a:extLst>
            </p:cNvPr>
            <p:cNvSpPr>
              <a:spLocks noChangeShapeType="1"/>
            </p:cNvSpPr>
            <p:nvPr/>
          </p:nvSpPr>
          <p:spPr bwMode="auto">
            <a:xfrm flipH="1">
              <a:off x="6109" y="9093"/>
              <a:ext cx="313" cy="27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09" name="Line 89">
              <a:extLst>
                <a:ext uri="{FF2B5EF4-FFF2-40B4-BE49-F238E27FC236}">
                  <a16:creationId xmlns:a16="http://schemas.microsoft.com/office/drawing/2014/main" id="{1645C4D4-2BBC-453A-9CEB-23C57C2C492E}"/>
                </a:ext>
              </a:extLst>
            </p:cNvPr>
            <p:cNvSpPr>
              <a:spLocks noChangeShapeType="1"/>
            </p:cNvSpPr>
            <p:nvPr/>
          </p:nvSpPr>
          <p:spPr bwMode="auto">
            <a:xfrm>
              <a:off x="5482" y="9366"/>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0" name="Line 90">
              <a:extLst>
                <a:ext uri="{FF2B5EF4-FFF2-40B4-BE49-F238E27FC236}">
                  <a16:creationId xmlns:a16="http://schemas.microsoft.com/office/drawing/2014/main" id="{006AADB8-9DB5-4A42-9571-55A0D454846B}"/>
                </a:ext>
              </a:extLst>
            </p:cNvPr>
            <p:cNvSpPr>
              <a:spLocks noChangeShapeType="1"/>
            </p:cNvSpPr>
            <p:nvPr/>
          </p:nvSpPr>
          <p:spPr bwMode="auto">
            <a:xfrm>
              <a:off x="5169" y="8007"/>
              <a:ext cx="1" cy="54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1" name="Line 91">
              <a:extLst>
                <a:ext uri="{FF2B5EF4-FFF2-40B4-BE49-F238E27FC236}">
                  <a16:creationId xmlns:a16="http://schemas.microsoft.com/office/drawing/2014/main" id="{C009A780-AAEA-40D4-BFE0-4923CA0E9FE3}"/>
                </a:ext>
              </a:extLst>
            </p:cNvPr>
            <p:cNvSpPr>
              <a:spLocks noChangeShapeType="1"/>
            </p:cNvSpPr>
            <p:nvPr/>
          </p:nvSpPr>
          <p:spPr bwMode="auto">
            <a:xfrm>
              <a:off x="5169" y="8549"/>
              <a:ext cx="1" cy="545"/>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2" name="Line 92">
              <a:extLst>
                <a:ext uri="{FF2B5EF4-FFF2-40B4-BE49-F238E27FC236}">
                  <a16:creationId xmlns:a16="http://schemas.microsoft.com/office/drawing/2014/main" id="{14F8D97E-2451-4DF8-9735-6966E9B94B26}"/>
                </a:ext>
              </a:extLst>
            </p:cNvPr>
            <p:cNvSpPr>
              <a:spLocks noChangeShapeType="1"/>
            </p:cNvSpPr>
            <p:nvPr/>
          </p:nvSpPr>
          <p:spPr bwMode="auto">
            <a:xfrm>
              <a:off x="5169" y="9094"/>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3" name="Line 93">
              <a:extLst>
                <a:ext uri="{FF2B5EF4-FFF2-40B4-BE49-F238E27FC236}">
                  <a16:creationId xmlns:a16="http://schemas.microsoft.com/office/drawing/2014/main" id="{6069E996-279C-4E84-BB1B-FD21E74E6B78}"/>
                </a:ext>
              </a:extLst>
            </p:cNvPr>
            <p:cNvSpPr>
              <a:spLocks noChangeShapeType="1"/>
            </p:cNvSpPr>
            <p:nvPr/>
          </p:nvSpPr>
          <p:spPr bwMode="auto">
            <a:xfrm flipH="1">
              <a:off x="4856" y="9094"/>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4" name="Line 94">
              <a:extLst>
                <a:ext uri="{FF2B5EF4-FFF2-40B4-BE49-F238E27FC236}">
                  <a16:creationId xmlns:a16="http://schemas.microsoft.com/office/drawing/2014/main" id="{08C9C031-2250-4E4F-ACA0-797F28C87FD3}"/>
                </a:ext>
              </a:extLst>
            </p:cNvPr>
            <p:cNvSpPr>
              <a:spLocks noChangeShapeType="1"/>
            </p:cNvSpPr>
            <p:nvPr/>
          </p:nvSpPr>
          <p:spPr bwMode="auto">
            <a:xfrm>
              <a:off x="3135" y="8144"/>
              <a:ext cx="626" cy="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5" name="Line 95">
              <a:extLst>
                <a:ext uri="{FF2B5EF4-FFF2-40B4-BE49-F238E27FC236}">
                  <a16:creationId xmlns:a16="http://schemas.microsoft.com/office/drawing/2014/main" id="{CE214279-569C-4054-A59F-10E9FF3B6AA0}"/>
                </a:ext>
              </a:extLst>
            </p:cNvPr>
            <p:cNvSpPr>
              <a:spLocks noChangeShapeType="1"/>
            </p:cNvSpPr>
            <p:nvPr/>
          </p:nvSpPr>
          <p:spPr bwMode="auto">
            <a:xfrm flipH="1">
              <a:off x="3448" y="8144"/>
              <a:ext cx="313" cy="27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6" name="Line 96">
              <a:extLst>
                <a:ext uri="{FF2B5EF4-FFF2-40B4-BE49-F238E27FC236}">
                  <a16:creationId xmlns:a16="http://schemas.microsoft.com/office/drawing/2014/main" id="{A1FFDF13-1A8A-48C1-89F3-0562725E72E3}"/>
                </a:ext>
              </a:extLst>
            </p:cNvPr>
            <p:cNvSpPr>
              <a:spLocks noChangeShapeType="1"/>
            </p:cNvSpPr>
            <p:nvPr/>
          </p:nvSpPr>
          <p:spPr bwMode="auto">
            <a:xfrm flipH="1">
              <a:off x="2822" y="8144"/>
              <a:ext cx="313" cy="270"/>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7" name="Line 97">
              <a:extLst>
                <a:ext uri="{FF2B5EF4-FFF2-40B4-BE49-F238E27FC236}">
                  <a16:creationId xmlns:a16="http://schemas.microsoft.com/office/drawing/2014/main" id="{F61A9080-60F6-426A-8FA6-B24BE5DDFC02}"/>
                </a:ext>
              </a:extLst>
            </p:cNvPr>
            <p:cNvSpPr>
              <a:spLocks noChangeShapeType="1"/>
            </p:cNvSpPr>
            <p:nvPr/>
          </p:nvSpPr>
          <p:spPr bwMode="auto">
            <a:xfrm>
              <a:off x="2822" y="8414"/>
              <a:ext cx="626" cy="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8" name="Line 98">
              <a:extLst>
                <a:ext uri="{FF2B5EF4-FFF2-40B4-BE49-F238E27FC236}">
                  <a16:creationId xmlns:a16="http://schemas.microsoft.com/office/drawing/2014/main" id="{8CB1AABA-542C-4A51-B8E1-3F6256E39337}"/>
                </a:ext>
              </a:extLst>
            </p:cNvPr>
            <p:cNvSpPr>
              <a:spLocks noChangeShapeType="1"/>
            </p:cNvSpPr>
            <p:nvPr/>
          </p:nvSpPr>
          <p:spPr bwMode="auto">
            <a:xfrm>
              <a:off x="2822" y="8414"/>
              <a:ext cx="1" cy="54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19" name="Line 99">
              <a:extLst>
                <a:ext uri="{FF2B5EF4-FFF2-40B4-BE49-F238E27FC236}">
                  <a16:creationId xmlns:a16="http://schemas.microsoft.com/office/drawing/2014/main" id="{FBA87347-B114-4432-B420-70BC3818585E}"/>
                </a:ext>
              </a:extLst>
            </p:cNvPr>
            <p:cNvSpPr>
              <a:spLocks noChangeShapeType="1"/>
            </p:cNvSpPr>
            <p:nvPr/>
          </p:nvSpPr>
          <p:spPr bwMode="auto">
            <a:xfrm>
              <a:off x="3448" y="8414"/>
              <a:ext cx="1" cy="545"/>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0" name="Line 100">
              <a:extLst>
                <a:ext uri="{FF2B5EF4-FFF2-40B4-BE49-F238E27FC236}">
                  <a16:creationId xmlns:a16="http://schemas.microsoft.com/office/drawing/2014/main" id="{7CBD7F46-C94B-4AB0-BE89-37E2112F0593}"/>
                </a:ext>
              </a:extLst>
            </p:cNvPr>
            <p:cNvSpPr>
              <a:spLocks noChangeShapeType="1"/>
            </p:cNvSpPr>
            <p:nvPr/>
          </p:nvSpPr>
          <p:spPr bwMode="auto">
            <a:xfrm>
              <a:off x="3761" y="8144"/>
              <a:ext cx="1" cy="542"/>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1" name="Line 101">
              <a:extLst>
                <a:ext uri="{FF2B5EF4-FFF2-40B4-BE49-F238E27FC236}">
                  <a16:creationId xmlns:a16="http://schemas.microsoft.com/office/drawing/2014/main" id="{988C0137-05B9-41F0-9AEC-0FA53EC18AC5}"/>
                </a:ext>
              </a:extLst>
            </p:cNvPr>
            <p:cNvSpPr>
              <a:spLocks noChangeShapeType="1"/>
            </p:cNvSpPr>
            <p:nvPr/>
          </p:nvSpPr>
          <p:spPr bwMode="auto">
            <a:xfrm flipH="1">
              <a:off x="3448" y="8686"/>
              <a:ext cx="313" cy="273"/>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2" name="Line 102">
              <a:extLst>
                <a:ext uri="{FF2B5EF4-FFF2-40B4-BE49-F238E27FC236}">
                  <a16:creationId xmlns:a16="http://schemas.microsoft.com/office/drawing/2014/main" id="{2480CE13-EE68-4423-8671-B42745D06AF7}"/>
                </a:ext>
              </a:extLst>
            </p:cNvPr>
            <p:cNvSpPr>
              <a:spLocks noChangeShapeType="1"/>
            </p:cNvSpPr>
            <p:nvPr/>
          </p:nvSpPr>
          <p:spPr bwMode="auto">
            <a:xfrm>
              <a:off x="2822" y="8959"/>
              <a:ext cx="626" cy="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3" name="Line 103">
              <a:extLst>
                <a:ext uri="{FF2B5EF4-FFF2-40B4-BE49-F238E27FC236}">
                  <a16:creationId xmlns:a16="http://schemas.microsoft.com/office/drawing/2014/main" id="{ACF41038-C713-408A-ACB5-E7A57EFC4034}"/>
                </a:ext>
              </a:extLst>
            </p:cNvPr>
            <p:cNvSpPr>
              <a:spLocks noChangeShapeType="1"/>
            </p:cNvSpPr>
            <p:nvPr/>
          </p:nvSpPr>
          <p:spPr bwMode="auto">
            <a:xfrm>
              <a:off x="5795" y="9094"/>
              <a:ext cx="627"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4" name="Line 104">
              <a:extLst>
                <a:ext uri="{FF2B5EF4-FFF2-40B4-BE49-F238E27FC236}">
                  <a16:creationId xmlns:a16="http://schemas.microsoft.com/office/drawing/2014/main" id="{08C9ABD0-A55D-4EA8-8049-A45ED5F896BF}"/>
                </a:ext>
              </a:extLst>
            </p:cNvPr>
            <p:cNvSpPr>
              <a:spLocks noChangeShapeType="1"/>
            </p:cNvSpPr>
            <p:nvPr/>
          </p:nvSpPr>
          <p:spPr bwMode="auto">
            <a:xfrm>
              <a:off x="3135" y="8144"/>
              <a:ext cx="1" cy="543"/>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5" name="Line 105">
              <a:extLst>
                <a:ext uri="{FF2B5EF4-FFF2-40B4-BE49-F238E27FC236}">
                  <a16:creationId xmlns:a16="http://schemas.microsoft.com/office/drawing/2014/main" id="{8C20BF29-0F92-4A2E-A74A-9AE441C01B47}"/>
                </a:ext>
              </a:extLst>
            </p:cNvPr>
            <p:cNvSpPr>
              <a:spLocks noChangeShapeType="1"/>
            </p:cNvSpPr>
            <p:nvPr/>
          </p:nvSpPr>
          <p:spPr bwMode="auto">
            <a:xfrm>
              <a:off x="3135" y="8687"/>
              <a:ext cx="626" cy="1"/>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6" name="Line 106">
              <a:extLst>
                <a:ext uri="{FF2B5EF4-FFF2-40B4-BE49-F238E27FC236}">
                  <a16:creationId xmlns:a16="http://schemas.microsoft.com/office/drawing/2014/main" id="{3BE5E05C-5D57-422F-B6CC-1166EE400974}"/>
                </a:ext>
              </a:extLst>
            </p:cNvPr>
            <p:cNvSpPr>
              <a:spLocks noChangeShapeType="1"/>
            </p:cNvSpPr>
            <p:nvPr/>
          </p:nvSpPr>
          <p:spPr bwMode="auto">
            <a:xfrm flipH="1">
              <a:off x="2822" y="8687"/>
              <a:ext cx="313" cy="272"/>
            </a:xfrm>
            <a:prstGeom prst="line">
              <a:avLst/>
            </a:prstGeom>
            <a:noFill/>
            <a:ln w="9525">
              <a:solidFill>
                <a:srgbClr val="000000"/>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27" name="Text Box 107">
              <a:extLst>
                <a:ext uri="{FF2B5EF4-FFF2-40B4-BE49-F238E27FC236}">
                  <a16:creationId xmlns:a16="http://schemas.microsoft.com/office/drawing/2014/main" id="{97937EAB-5F34-4CEC-9193-C88CC247F89D}"/>
                </a:ext>
              </a:extLst>
            </p:cNvPr>
            <p:cNvSpPr txBox="1">
              <a:spLocks noChangeArrowheads="1"/>
            </p:cNvSpPr>
            <p:nvPr/>
          </p:nvSpPr>
          <p:spPr bwMode="auto">
            <a:xfrm>
              <a:off x="2822" y="9230"/>
              <a:ext cx="782" cy="40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kumimoji="0" lang="zh-CN" altLang="zh-CN" sz="1600" b="0">
                <a:latin typeface="Tahoma" panose="020B0604030504040204" pitchFamily="34" charset="0"/>
              </a:endParaRPr>
            </a:p>
          </p:txBody>
        </p:sp>
      </p:grpSp>
      <p:sp>
        <p:nvSpPr>
          <p:cNvPr id="645229" name="Rectangle 109">
            <a:extLst>
              <a:ext uri="{FF2B5EF4-FFF2-40B4-BE49-F238E27FC236}">
                <a16:creationId xmlns:a16="http://schemas.microsoft.com/office/drawing/2014/main" id="{9B20C5B7-71AF-4B74-A979-AD42B3FBEA9E}"/>
              </a:ext>
            </a:extLst>
          </p:cNvPr>
          <p:cNvSpPr>
            <a:spLocks noChangeArrowheads="1"/>
          </p:cNvSpPr>
          <p:nvPr/>
        </p:nvSpPr>
        <p:spPr bwMode="auto">
          <a:xfrm>
            <a:off x="900113" y="765175"/>
            <a:ext cx="5389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bg2"/>
              </a:buClr>
              <a:buSzPct val="75000"/>
              <a:buFont typeface="Wingdings" panose="05000000000000000000" pitchFamily="2" charset="2"/>
              <a:buNone/>
            </a:pPr>
            <a:r>
              <a:rPr kumimoji="0" lang="zh-CN" altLang="en-US" sz="2400">
                <a:solidFill>
                  <a:srgbClr val="0000FF"/>
                </a:solidFill>
              </a:rPr>
              <a:t>直线点阵</a:t>
            </a:r>
            <a:r>
              <a:rPr kumimoji="0" lang="en-US" altLang="zh-CN" sz="2400">
                <a:solidFill>
                  <a:srgbClr val="0000FF"/>
                </a:solidFill>
                <a:latin typeface="Arial" panose="020B0604020202020204" pitchFamily="34" charset="0"/>
              </a:rPr>
              <a:t>——</a:t>
            </a:r>
            <a:r>
              <a:rPr kumimoji="0" lang="zh-CN" altLang="en-US" sz="2400">
                <a:solidFill>
                  <a:srgbClr val="0000FF"/>
                </a:solidFill>
              </a:rPr>
              <a:t>分布在同一直线上的点阵</a:t>
            </a:r>
          </a:p>
        </p:txBody>
      </p:sp>
      <p:sp>
        <p:nvSpPr>
          <p:cNvPr id="645230" name="Rectangle 110">
            <a:extLst>
              <a:ext uri="{FF2B5EF4-FFF2-40B4-BE49-F238E27FC236}">
                <a16:creationId xmlns:a16="http://schemas.microsoft.com/office/drawing/2014/main" id="{CB0A54BA-5658-440D-9536-18E0F00FBA8A}"/>
              </a:ext>
            </a:extLst>
          </p:cNvPr>
          <p:cNvSpPr>
            <a:spLocks noChangeArrowheads="1"/>
          </p:cNvSpPr>
          <p:nvPr/>
        </p:nvSpPr>
        <p:spPr bwMode="auto">
          <a:xfrm>
            <a:off x="971550" y="2276475"/>
            <a:ext cx="538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bg2"/>
              </a:buClr>
              <a:buSzPct val="75000"/>
              <a:buFont typeface="Wingdings" panose="05000000000000000000" pitchFamily="2" charset="2"/>
              <a:buNone/>
            </a:pPr>
            <a:r>
              <a:rPr kumimoji="0" lang="zh-CN" altLang="en-US" sz="2400">
                <a:solidFill>
                  <a:srgbClr val="0000FF"/>
                </a:solidFill>
              </a:rPr>
              <a:t>平面点阵</a:t>
            </a:r>
            <a:r>
              <a:rPr kumimoji="0" lang="en-US" altLang="zh-CN" sz="2400">
                <a:solidFill>
                  <a:srgbClr val="0000FF"/>
                </a:solidFill>
                <a:latin typeface="Arial" panose="020B0604020202020204" pitchFamily="34" charset="0"/>
              </a:rPr>
              <a:t>——</a:t>
            </a:r>
            <a:r>
              <a:rPr kumimoji="0" lang="zh-CN" altLang="en-US" sz="2400">
                <a:solidFill>
                  <a:srgbClr val="0000FF"/>
                </a:solidFill>
              </a:rPr>
              <a:t>分布在同一平面上的点阵</a:t>
            </a:r>
          </a:p>
        </p:txBody>
      </p:sp>
      <p:sp>
        <p:nvSpPr>
          <p:cNvPr id="645231" name="Rectangle 111">
            <a:extLst>
              <a:ext uri="{FF2B5EF4-FFF2-40B4-BE49-F238E27FC236}">
                <a16:creationId xmlns:a16="http://schemas.microsoft.com/office/drawing/2014/main" id="{DD63938A-C381-44CA-A05D-123FB1CE730C}"/>
              </a:ext>
            </a:extLst>
          </p:cNvPr>
          <p:cNvSpPr>
            <a:spLocks noChangeArrowheads="1"/>
          </p:cNvSpPr>
          <p:nvPr/>
        </p:nvSpPr>
        <p:spPr bwMode="auto">
          <a:xfrm>
            <a:off x="971550" y="4292600"/>
            <a:ext cx="508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bg2"/>
              </a:buClr>
              <a:buSzPct val="75000"/>
              <a:buFont typeface="Wingdings" panose="05000000000000000000" pitchFamily="2" charset="2"/>
              <a:buNone/>
            </a:pPr>
            <a:r>
              <a:rPr kumimoji="0" lang="zh-CN" altLang="en-US" sz="2400">
                <a:solidFill>
                  <a:srgbClr val="0000FF"/>
                </a:solidFill>
              </a:rPr>
              <a:t>空间点阵</a:t>
            </a:r>
            <a:r>
              <a:rPr kumimoji="0" lang="en-US" altLang="zh-CN" sz="2400">
                <a:solidFill>
                  <a:srgbClr val="0000FF"/>
                </a:solidFill>
                <a:latin typeface="Arial" panose="020B0604020202020204" pitchFamily="34" charset="0"/>
              </a:rPr>
              <a:t>——</a:t>
            </a:r>
            <a:r>
              <a:rPr kumimoji="0" lang="zh-CN" altLang="en-US" sz="2400">
                <a:solidFill>
                  <a:srgbClr val="0000FF"/>
                </a:solidFill>
              </a:rPr>
              <a:t>分布在三维空间的点阵</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a:extLst>
              <a:ext uri="{FF2B5EF4-FFF2-40B4-BE49-F238E27FC236}">
                <a16:creationId xmlns:a16="http://schemas.microsoft.com/office/drawing/2014/main" id="{DE74D483-3746-4FD7-8060-1F6139911922}"/>
              </a:ext>
            </a:extLst>
          </p:cNvPr>
          <p:cNvSpPr>
            <a:spLocks noGrp="1"/>
          </p:cNvSpPr>
          <p:nvPr>
            <p:ph type="sldNum" sz="quarter" idx="12"/>
          </p:nvPr>
        </p:nvSpPr>
        <p:spPr/>
        <p:txBody>
          <a:bodyPr/>
          <a:lstStyle/>
          <a:p>
            <a:fld id="{7E206231-6A54-4259-87EB-944384F5BCAC}" type="slidenum">
              <a:rPr lang="en-US" altLang="zh-CN"/>
              <a:pPr/>
              <a:t>22</a:t>
            </a:fld>
            <a:endParaRPr lang="en-US" altLang="zh-CN"/>
          </a:p>
        </p:txBody>
      </p:sp>
      <p:sp>
        <p:nvSpPr>
          <p:cNvPr id="646146" name="Text Box 2">
            <a:extLst>
              <a:ext uri="{FF2B5EF4-FFF2-40B4-BE49-F238E27FC236}">
                <a16:creationId xmlns:a16="http://schemas.microsoft.com/office/drawing/2014/main" id="{56D81183-496E-46C6-B999-E09F2604A672}"/>
              </a:ext>
            </a:extLst>
          </p:cNvPr>
          <p:cNvSpPr txBox="1">
            <a:spLocks noChangeArrowheads="1"/>
          </p:cNvSpPr>
          <p:nvPr/>
        </p:nvSpPr>
        <p:spPr bwMode="auto">
          <a:xfrm>
            <a:off x="900113" y="620713"/>
            <a:ext cx="3598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FF0000"/>
                </a:solidFill>
              </a:rPr>
              <a:t>晶胞和晶系</a:t>
            </a:r>
          </a:p>
        </p:txBody>
      </p:sp>
      <p:pic>
        <p:nvPicPr>
          <p:cNvPr id="646147" name="Picture 3" descr="image001">
            <a:extLst>
              <a:ext uri="{FF2B5EF4-FFF2-40B4-BE49-F238E27FC236}">
                <a16:creationId xmlns:a16="http://schemas.microsoft.com/office/drawing/2014/main" id="{7F29AF53-2DC4-44E3-B503-A9FE376AB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8724" b="16446"/>
          <a:stretch>
            <a:fillRect/>
          </a:stretch>
        </p:blipFill>
        <p:spPr bwMode="auto">
          <a:xfrm>
            <a:off x="5292725" y="981075"/>
            <a:ext cx="3030538" cy="2298700"/>
          </a:xfrm>
          <a:prstGeom prst="rect">
            <a:avLst/>
          </a:prstGeom>
          <a:noFill/>
          <a:extLst>
            <a:ext uri="{909E8E84-426E-40DD-AFC4-6F175D3DCCD1}">
              <a14:hiddenFill xmlns:a14="http://schemas.microsoft.com/office/drawing/2010/main">
                <a:solidFill>
                  <a:srgbClr val="FFFFFF"/>
                </a:solidFill>
              </a14:hiddenFill>
            </a:ext>
          </a:extLst>
        </p:spPr>
      </p:pic>
      <p:sp>
        <p:nvSpPr>
          <p:cNvPr id="646148" name="Rectangle 4">
            <a:extLst>
              <a:ext uri="{FF2B5EF4-FFF2-40B4-BE49-F238E27FC236}">
                <a16:creationId xmlns:a16="http://schemas.microsoft.com/office/drawing/2014/main" id="{3C939E71-6B38-4869-A32D-269646F3CF97}"/>
              </a:ext>
            </a:extLst>
          </p:cNvPr>
          <p:cNvSpPr>
            <a:spLocks noChangeArrowheads="1"/>
          </p:cNvSpPr>
          <p:nvPr/>
        </p:nvSpPr>
        <p:spPr bwMode="auto">
          <a:xfrm>
            <a:off x="539750" y="1412875"/>
            <a:ext cx="4606925" cy="15398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a:solidFill>
                  <a:srgbClr val="FF0000"/>
                </a:solidFill>
                <a:latin typeface="Times New Roman" panose="02020603050405020304" pitchFamily="18" charset="0"/>
              </a:rPr>
              <a:t>晶胞</a:t>
            </a:r>
            <a:r>
              <a:rPr kumimoji="0" lang="zh-CN" altLang="en-US" sz="2800">
                <a:solidFill>
                  <a:srgbClr val="000099"/>
                </a:solidFill>
                <a:latin typeface="Times New Roman" panose="02020603050405020304" pitchFamily="18" charset="0"/>
              </a:rPr>
              <a:t>：</a:t>
            </a:r>
            <a:r>
              <a:rPr kumimoji="0" lang="zh-CN" altLang="en-US" sz="2800"/>
              <a:t>在晶体中划分出大小和形状完全一样的具有周期性排列的最小平行六面体</a:t>
            </a:r>
          </a:p>
        </p:txBody>
      </p:sp>
      <p:grpSp>
        <p:nvGrpSpPr>
          <p:cNvPr id="646149" name="Group 5">
            <a:extLst>
              <a:ext uri="{FF2B5EF4-FFF2-40B4-BE49-F238E27FC236}">
                <a16:creationId xmlns:a16="http://schemas.microsoft.com/office/drawing/2014/main" id="{C3BA4A1B-2F6E-4A19-8056-D1CBBA1384A5}"/>
              </a:ext>
            </a:extLst>
          </p:cNvPr>
          <p:cNvGrpSpPr>
            <a:grpSpLocks/>
          </p:cNvGrpSpPr>
          <p:nvPr/>
        </p:nvGrpSpPr>
        <p:grpSpPr bwMode="auto">
          <a:xfrm>
            <a:off x="5867400" y="3789363"/>
            <a:ext cx="2420938" cy="2389187"/>
            <a:chOff x="1443" y="1397"/>
            <a:chExt cx="2054" cy="1990"/>
          </a:xfrm>
        </p:grpSpPr>
        <p:grpSp>
          <p:nvGrpSpPr>
            <p:cNvPr id="646150" name="Group 6">
              <a:extLst>
                <a:ext uri="{FF2B5EF4-FFF2-40B4-BE49-F238E27FC236}">
                  <a16:creationId xmlns:a16="http://schemas.microsoft.com/office/drawing/2014/main" id="{F6522BDC-8B3A-4775-8479-C9E83EF413F4}"/>
                </a:ext>
              </a:extLst>
            </p:cNvPr>
            <p:cNvGrpSpPr>
              <a:grpSpLocks/>
            </p:cNvGrpSpPr>
            <p:nvPr/>
          </p:nvGrpSpPr>
          <p:grpSpPr bwMode="auto">
            <a:xfrm>
              <a:off x="1625" y="1645"/>
              <a:ext cx="1678" cy="1496"/>
              <a:chOff x="1610" y="709"/>
              <a:chExt cx="1678" cy="1496"/>
            </a:xfrm>
          </p:grpSpPr>
          <p:sp>
            <p:nvSpPr>
              <p:cNvPr id="646151" name="Line 7">
                <a:extLst>
                  <a:ext uri="{FF2B5EF4-FFF2-40B4-BE49-F238E27FC236}">
                    <a16:creationId xmlns:a16="http://schemas.microsoft.com/office/drawing/2014/main" id="{748A5B2C-405E-4D81-9F9E-810EE999D899}"/>
                  </a:ext>
                </a:extLst>
              </p:cNvPr>
              <p:cNvSpPr>
                <a:spLocks noChangeShapeType="1"/>
              </p:cNvSpPr>
              <p:nvPr/>
            </p:nvSpPr>
            <p:spPr bwMode="auto">
              <a:xfrm>
                <a:off x="2109" y="709"/>
                <a:ext cx="11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2" name="Line 8">
                <a:extLst>
                  <a:ext uri="{FF2B5EF4-FFF2-40B4-BE49-F238E27FC236}">
                    <a16:creationId xmlns:a16="http://schemas.microsoft.com/office/drawing/2014/main" id="{1C4DA658-CA99-4311-A5C0-40C2D9150971}"/>
                  </a:ext>
                </a:extLst>
              </p:cNvPr>
              <p:cNvSpPr>
                <a:spLocks noChangeShapeType="1"/>
              </p:cNvSpPr>
              <p:nvPr/>
            </p:nvSpPr>
            <p:spPr bwMode="auto">
              <a:xfrm>
                <a:off x="1610" y="2205"/>
                <a:ext cx="11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3" name="Line 9">
                <a:extLst>
                  <a:ext uri="{FF2B5EF4-FFF2-40B4-BE49-F238E27FC236}">
                    <a16:creationId xmlns:a16="http://schemas.microsoft.com/office/drawing/2014/main" id="{85D8CFDD-ED97-4CAC-959B-45F45F1C72F2}"/>
                  </a:ext>
                </a:extLst>
              </p:cNvPr>
              <p:cNvSpPr>
                <a:spLocks noChangeShapeType="1"/>
              </p:cNvSpPr>
              <p:nvPr/>
            </p:nvSpPr>
            <p:spPr bwMode="auto">
              <a:xfrm>
                <a:off x="1610" y="1071"/>
                <a:ext cx="11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4" name="Line 10">
                <a:extLst>
                  <a:ext uri="{FF2B5EF4-FFF2-40B4-BE49-F238E27FC236}">
                    <a16:creationId xmlns:a16="http://schemas.microsoft.com/office/drawing/2014/main" id="{EAB8D016-921A-42AA-8F4E-10187B17E5ED}"/>
                  </a:ext>
                </a:extLst>
              </p:cNvPr>
              <p:cNvSpPr>
                <a:spLocks noChangeShapeType="1"/>
              </p:cNvSpPr>
              <p:nvPr/>
            </p:nvSpPr>
            <p:spPr bwMode="auto">
              <a:xfrm>
                <a:off x="2109" y="1842"/>
                <a:ext cx="1179"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5" name="Line 11">
                <a:extLst>
                  <a:ext uri="{FF2B5EF4-FFF2-40B4-BE49-F238E27FC236}">
                    <a16:creationId xmlns:a16="http://schemas.microsoft.com/office/drawing/2014/main" id="{ECF3309D-1080-4FF1-80D6-7727E877B0FC}"/>
                  </a:ext>
                </a:extLst>
              </p:cNvPr>
              <p:cNvSpPr>
                <a:spLocks noChangeShapeType="1"/>
              </p:cNvSpPr>
              <p:nvPr/>
            </p:nvSpPr>
            <p:spPr bwMode="auto">
              <a:xfrm flipH="1">
                <a:off x="1610" y="709"/>
                <a:ext cx="499" cy="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6" name="Line 12">
                <a:extLst>
                  <a:ext uri="{FF2B5EF4-FFF2-40B4-BE49-F238E27FC236}">
                    <a16:creationId xmlns:a16="http://schemas.microsoft.com/office/drawing/2014/main" id="{7D1FE85E-BA95-443C-A972-37A2B40B4500}"/>
                  </a:ext>
                </a:extLst>
              </p:cNvPr>
              <p:cNvSpPr>
                <a:spLocks noChangeShapeType="1"/>
              </p:cNvSpPr>
              <p:nvPr/>
            </p:nvSpPr>
            <p:spPr bwMode="auto">
              <a:xfrm flipH="1">
                <a:off x="2789" y="709"/>
                <a:ext cx="499" cy="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7" name="Line 13">
                <a:extLst>
                  <a:ext uri="{FF2B5EF4-FFF2-40B4-BE49-F238E27FC236}">
                    <a16:creationId xmlns:a16="http://schemas.microsoft.com/office/drawing/2014/main" id="{98A4646D-2175-420B-886B-2FB1489CF897}"/>
                  </a:ext>
                </a:extLst>
              </p:cNvPr>
              <p:cNvSpPr>
                <a:spLocks noChangeShapeType="1"/>
              </p:cNvSpPr>
              <p:nvPr/>
            </p:nvSpPr>
            <p:spPr bwMode="auto">
              <a:xfrm flipH="1">
                <a:off x="2789" y="1842"/>
                <a:ext cx="499" cy="3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8" name="Line 14">
                <a:extLst>
                  <a:ext uri="{FF2B5EF4-FFF2-40B4-BE49-F238E27FC236}">
                    <a16:creationId xmlns:a16="http://schemas.microsoft.com/office/drawing/2014/main" id="{1439DFF6-0795-4148-9BCA-60A4194B1F72}"/>
                  </a:ext>
                </a:extLst>
              </p:cNvPr>
              <p:cNvSpPr>
                <a:spLocks noChangeShapeType="1"/>
              </p:cNvSpPr>
              <p:nvPr/>
            </p:nvSpPr>
            <p:spPr bwMode="auto">
              <a:xfrm flipH="1">
                <a:off x="1610" y="1842"/>
                <a:ext cx="499" cy="36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59" name="Line 15">
                <a:extLst>
                  <a:ext uri="{FF2B5EF4-FFF2-40B4-BE49-F238E27FC236}">
                    <a16:creationId xmlns:a16="http://schemas.microsoft.com/office/drawing/2014/main" id="{07DA19C5-F168-48F1-BA57-7DB5F2E8D10A}"/>
                  </a:ext>
                </a:extLst>
              </p:cNvPr>
              <p:cNvSpPr>
                <a:spLocks noChangeShapeType="1"/>
              </p:cNvSpPr>
              <p:nvPr/>
            </p:nvSpPr>
            <p:spPr bwMode="auto">
              <a:xfrm>
                <a:off x="1610" y="1071"/>
                <a:ext cx="0" cy="11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0" name="Line 16">
                <a:extLst>
                  <a:ext uri="{FF2B5EF4-FFF2-40B4-BE49-F238E27FC236}">
                    <a16:creationId xmlns:a16="http://schemas.microsoft.com/office/drawing/2014/main" id="{B65B681E-C533-438F-9703-90EBFFBEA7CA}"/>
                  </a:ext>
                </a:extLst>
              </p:cNvPr>
              <p:cNvSpPr>
                <a:spLocks noChangeShapeType="1"/>
              </p:cNvSpPr>
              <p:nvPr/>
            </p:nvSpPr>
            <p:spPr bwMode="auto">
              <a:xfrm>
                <a:off x="2109" y="709"/>
                <a:ext cx="0" cy="113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1" name="Line 17">
                <a:extLst>
                  <a:ext uri="{FF2B5EF4-FFF2-40B4-BE49-F238E27FC236}">
                    <a16:creationId xmlns:a16="http://schemas.microsoft.com/office/drawing/2014/main" id="{66893914-EDDC-433C-8899-8029FEC3FAAF}"/>
                  </a:ext>
                </a:extLst>
              </p:cNvPr>
              <p:cNvSpPr>
                <a:spLocks noChangeShapeType="1"/>
              </p:cNvSpPr>
              <p:nvPr/>
            </p:nvSpPr>
            <p:spPr bwMode="auto">
              <a:xfrm>
                <a:off x="3288" y="709"/>
                <a:ext cx="0" cy="11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2" name="Line 18">
                <a:extLst>
                  <a:ext uri="{FF2B5EF4-FFF2-40B4-BE49-F238E27FC236}">
                    <a16:creationId xmlns:a16="http://schemas.microsoft.com/office/drawing/2014/main" id="{C511308B-48AB-4F32-A369-ABB266E65D67}"/>
                  </a:ext>
                </a:extLst>
              </p:cNvPr>
              <p:cNvSpPr>
                <a:spLocks noChangeShapeType="1"/>
              </p:cNvSpPr>
              <p:nvPr/>
            </p:nvSpPr>
            <p:spPr bwMode="auto">
              <a:xfrm>
                <a:off x="2789" y="1071"/>
                <a:ext cx="0" cy="11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46163" name="Line 19">
              <a:extLst>
                <a:ext uri="{FF2B5EF4-FFF2-40B4-BE49-F238E27FC236}">
                  <a16:creationId xmlns:a16="http://schemas.microsoft.com/office/drawing/2014/main" id="{AD3E86AB-2594-41A1-918F-DC91AC5817FD}"/>
                </a:ext>
              </a:extLst>
            </p:cNvPr>
            <p:cNvSpPr>
              <a:spLocks noChangeShapeType="1"/>
            </p:cNvSpPr>
            <p:nvPr/>
          </p:nvSpPr>
          <p:spPr bwMode="auto">
            <a:xfrm flipH="1">
              <a:off x="1625" y="2779"/>
              <a:ext cx="499" cy="363"/>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4" name="Line 20">
              <a:extLst>
                <a:ext uri="{FF2B5EF4-FFF2-40B4-BE49-F238E27FC236}">
                  <a16:creationId xmlns:a16="http://schemas.microsoft.com/office/drawing/2014/main" id="{7A774D1A-EA47-4F0A-9732-C93F71AF16BE}"/>
                </a:ext>
              </a:extLst>
            </p:cNvPr>
            <p:cNvSpPr>
              <a:spLocks noChangeShapeType="1"/>
            </p:cNvSpPr>
            <p:nvPr/>
          </p:nvSpPr>
          <p:spPr bwMode="auto">
            <a:xfrm>
              <a:off x="2124" y="2779"/>
              <a:ext cx="1179"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5" name="Line 21">
              <a:extLst>
                <a:ext uri="{FF2B5EF4-FFF2-40B4-BE49-F238E27FC236}">
                  <a16:creationId xmlns:a16="http://schemas.microsoft.com/office/drawing/2014/main" id="{F4522B05-6E20-4FED-AD11-C3108DC488F4}"/>
                </a:ext>
              </a:extLst>
            </p:cNvPr>
            <p:cNvSpPr>
              <a:spLocks noChangeShapeType="1"/>
            </p:cNvSpPr>
            <p:nvPr/>
          </p:nvSpPr>
          <p:spPr bwMode="auto">
            <a:xfrm flipV="1">
              <a:off x="2124" y="1645"/>
              <a:ext cx="0" cy="1134"/>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46166" name="Group 22">
              <a:extLst>
                <a:ext uri="{FF2B5EF4-FFF2-40B4-BE49-F238E27FC236}">
                  <a16:creationId xmlns:a16="http://schemas.microsoft.com/office/drawing/2014/main" id="{E9765620-38A9-42AD-A59C-77EA902001F4}"/>
                </a:ext>
              </a:extLst>
            </p:cNvPr>
            <p:cNvGrpSpPr>
              <a:grpSpLocks/>
            </p:cNvGrpSpPr>
            <p:nvPr/>
          </p:nvGrpSpPr>
          <p:grpSpPr bwMode="auto">
            <a:xfrm>
              <a:off x="1852" y="2503"/>
              <a:ext cx="616" cy="611"/>
              <a:chOff x="1852" y="2503"/>
              <a:chExt cx="616" cy="611"/>
            </a:xfrm>
          </p:grpSpPr>
          <p:sp>
            <p:nvSpPr>
              <p:cNvPr id="646167" name="Freeform 23">
                <a:extLst>
                  <a:ext uri="{FF2B5EF4-FFF2-40B4-BE49-F238E27FC236}">
                    <a16:creationId xmlns:a16="http://schemas.microsoft.com/office/drawing/2014/main" id="{9FF7AE24-4866-4131-99BD-B1849107CE2C}"/>
                  </a:ext>
                </a:extLst>
              </p:cNvPr>
              <p:cNvSpPr>
                <a:spLocks/>
              </p:cNvSpPr>
              <p:nvPr/>
            </p:nvSpPr>
            <p:spPr bwMode="auto">
              <a:xfrm>
                <a:off x="2140" y="2627"/>
                <a:ext cx="120" cy="152"/>
              </a:xfrm>
              <a:custGeom>
                <a:avLst/>
                <a:gdLst>
                  <a:gd name="T0" fmla="*/ 120 w 120"/>
                  <a:gd name="T1" fmla="*/ 152 h 152"/>
                  <a:gd name="T2" fmla="*/ 96 w 120"/>
                  <a:gd name="T3" fmla="*/ 61 h 152"/>
                  <a:gd name="T4" fmla="*/ 0 w 120"/>
                  <a:gd name="T5" fmla="*/ 0 h 152"/>
                </a:gdLst>
                <a:ahLst/>
                <a:cxnLst>
                  <a:cxn ang="0">
                    <a:pos x="T0" y="T1"/>
                  </a:cxn>
                  <a:cxn ang="0">
                    <a:pos x="T2" y="T3"/>
                  </a:cxn>
                  <a:cxn ang="0">
                    <a:pos x="T4" y="T5"/>
                  </a:cxn>
                </a:cxnLst>
                <a:rect l="0" t="0" r="r" b="b"/>
                <a:pathLst>
                  <a:path w="120" h="152">
                    <a:moveTo>
                      <a:pt x="120" y="152"/>
                    </a:moveTo>
                    <a:cubicBezTo>
                      <a:pt x="116" y="137"/>
                      <a:pt x="116" y="86"/>
                      <a:pt x="96" y="61"/>
                    </a:cubicBezTo>
                    <a:cubicBezTo>
                      <a:pt x="76" y="36"/>
                      <a:pt x="20" y="13"/>
                      <a:pt x="0" y="0"/>
                    </a:cubicBezTo>
                  </a:path>
                </a:pathLst>
              </a:custGeom>
              <a:noFill/>
              <a:ln w="19050"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8" name="Freeform 24">
                <a:extLst>
                  <a:ext uri="{FF2B5EF4-FFF2-40B4-BE49-F238E27FC236}">
                    <a16:creationId xmlns:a16="http://schemas.microsoft.com/office/drawing/2014/main" id="{B37D06AA-F13C-4B69-BBBE-2998D3CF5C0C}"/>
                  </a:ext>
                </a:extLst>
              </p:cNvPr>
              <p:cNvSpPr>
                <a:spLocks/>
              </p:cNvSpPr>
              <p:nvPr/>
            </p:nvSpPr>
            <p:spPr bwMode="auto">
              <a:xfrm>
                <a:off x="2026" y="2643"/>
                <a:ext cx="98" cy="181"/>
              </a:xfrm>
              <a:custGeom>
                <a:avLst/>
                <a:gdLst>
                  <a:gd name="T0" fmla="*/ 98 w 98"/>
                  <a:gd name="T1" fmla="*/ 0 h 181"/>
                  <a:gd name="T2" fmla="*/ 32 w 98"/>
                  <a:gd name="T3" fmla="*/ 38 h 181"/>
                  <a:gd name="T4" fmla="*/ 4 w 98"/>
                  <a:gd name="T5" fmla="*/ 107 h 181"/>
                  <a:gd name="T6" fmla="*/ 7 w 98"/>
                  <a:gd name="T7" fmla="*/ 181 h 181"/>
                </a:gdLst>
                <a:ahLst/>
                <a:cxnLst>
                  <a:cxn ang="0">
                    <a:pos x="T0" y="T1"/>
                  </a:cxn>
                  <a:cxn ang="0">
                    <a:pos x="T2" y="T3"/>
                  </a:cxn>
                  <a:cxn ang="0">
                    <a:pos x="T4" y="T5"/>
                  </a:cxn>
                  <a:cxn ang="0">
                    <a:pos x="T6" y="T7"/>
                  </a:cxn>
                </a:cxnLst>
                <a:rect l="0" t="0" r="r" b="b"/>
                <a:pathLst>
                  <a:path w="98" h="181">
                    <a:moveTo>
                      <a:pt x="98" y="0"/>
                    </a:moveTo>
                    <a:cubicBezTo>
                      <a:pt x="87" y="6"/>
                      <a:pt x="48" y="20"/>
                      <a:pt x="32" y="38"/>
                    </a:cubicBezTo>
                    <a:cubicBezTo>
                      <a:pt x="16" y="56"/>
                      <a:pt x="8" y="83"/>
                      <a:pt x="4" y="107"/>
                    </a:cubicBezTo>
                    <a:cubicBezTo>
                      <a:pt x="0" y="131"/>
                      <a:pt x="6" y="166"/>
                      <a:pt x="7" y="181"/>
                    </a:cubicBezTo>
                  </a:path>
                </a:pathLst>
              </a:custGeom>
              <a:noFill/>
              <a:ln w="19050"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69" name="Freeform 25">
                <a:extLst>
                  <a:ext uri="{FF2B5EF4-FFF2-40B4-BE49-F238E27FC236}">
                    <a16:creationId xmlns:a16="http://schemas.microsoft.com/office/drawing/2014/main" id="{18F05220-B4D6-40DD-BB0B-A875E59D0779}"/>
                  </a:ext>
                </a:extLst>
              </p:cNvPr>
              <p:cNvSpPr>
                <a:spLocks/>
              </p:cNvSpPr>
              <p:nvPr/>
            </p:nvSpPr>
            <p:spPr bwMode="auto">
              <a:xfrm>
                <a:off x="2033" y="2779"/>
                <a:ext cx="227" cy="74"/>
              </a:xfrm>
              <a:custGeom>
                <a:avLst/>
                <a:gdLst>
                  <a:gd name="T0" fmla="*/ 0 w 227"/>
                  <a:gd name="T1" fmla="*/ 45 h 74"/>
                  <a:gd name="T2" fmla="*/ 86 w 227"/>
                  <a:gd name="T3" fmla="*/ 74 h 74"/>
                  <a:gd name="T4" fmla="*/ 169 w 227"/>
                  <a:gd name="T5" fmla="*/ 46 h 74"/>
                  <a:gd name="T6" fmla="*/ 227 w 227"/>
                  <a:gd name="T7" fmla="*/ 0 h 74"/>
                </a:gdLst>
                <a:ahLst/>
                <a:cxnLst>
                  <a:cxn ang="0">
                    <a:pos x="T0" y="T1"/>
                  </a:cxn>
                  <a:cxn ang="0">
                    <a:pos x="T2" y="T3"/>
                  </a:cxn>
                  <a:cxn ang="0">
                    <a:pos x="T4" y="T5"/>
                  </a:cxn>
                  <a:cxn ang="0">
                    <a:pos x="T6" y="T7"/>
                  </a:cxn>
                </a:cxnLst>
                <a:rect l="0" t="0" r="r" b="b"/>
                <a:pathLst>
                  <a:path w="227" h="74">
                    <a:moveTo>
                      <a:pt x="0" y="45"/>
                    </a:moveTo>
                    <a:cubicBezTo>
                      <a:pt x="14" y="50"/>
                      <a:pt x="58" y="74"/>
                      <a:pt x="86" y="74"/>
                    </a:cubicBezTo>
                    <a:cubicBezTo>
                      <a:pt x="114" y="74"/>
                      <a:pt x="146" y="58"/>
                      <a:pt x="169" y="46"/>
                    </a:cubicBezTo>
                    <a:cubicBezTo>
                      <a:pt x="192" y="34"/>
                      <a:pt x="215" y="10"/>
                      <a:pt x="227" y="0"/>
                    </a:cubicBezTo>
                  </a:path>
                </a:pathLst>
              </a:custGeom>
              <a:noFill/>
              <a:ln w="19050"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6170" name="Text Box 26">
                <a:extLst>
                  <a:ext uri="{FF2B5EF4-FFF2-40B4-BE49-F238E27FC236}">
                    <a16:creationId xmlns:a16="http://schemas.microsoft.com/office/drawing/2014/main" id="{CC0502F8-6F2B-4387-9591-CE8DBC12C9A1}"/>
                  </a:ext>
                </a:extLst>
              </p:cNvPr>
              <p:cNvSpPr txBox="1">
                <a:spLocks noChangeArrowheads="1"/>
              </p:cNvSpPr>
              <p:nvPr/>
            </p:nvSpPr>
            <p:spPr bwMode="auto">
              <a:xfrm>
                <a:off x="2189" y="2503"/>
                <a:ext cx="279"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i="1">
                    <a:latin typeface="Symbol" panose="05050102010706020507" pitchFamily="18" charset="2"/>
                    <a:ea typeface="宋体" panose="02010600030101010101" pitchFamily="2" charset="-122"/>
                  </a:rPr>
                  <a:t>a</a:t>
                </a:r>
              </a:p>
            </p:txBody>
          </p:sp>
          <p:sp>
            <p:nvSpPr>
              <p:cNvPr id="646171" name="Text Box 27">
                <a:extLst>
                  <a:ext uri="{FF2B5EF4-FFF2-40B4-BE49-F238E27FC236}">
                    <a16:creationId xmlns:a16="http://schemas.microsoft.com/office/drawing/2014/main" id="{3C594B26-6734-498B-AEFD-2C5F6995C3EF}"/>
                  </a:ext>
                </a:extLst>
              </p:cNvPr>
              <p:cNvSpPr txBox="1">
                <a:spLocks noChangeArrowheads="1"/>
              </p:cNvSpPr>
              <p:nvPr/>
            </p:nvSpPr>
            <p:spPr bwMode="auto">
              <a:xfrm>
                <a:off x="1852" y="2552"/>
                <a:ext cx="26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i="1">
                    <a:latin typeface="Symbol" panose="05050102010706020507" pitchFamily="18" charset="2"/>
                    <a:ea typeface="宋体" panose="02010600030101010101" pitchFamily="2" charset="-122"/>
                  </a:rPr>
                  <a:t>b</a:t>
                </a:r>
              </a:p>
            </p:txBody>
          </p:sp>
          <p:sp>
            <p:nvSpPr>
              <p:cNvPr id="646172" name="Text Box 28">
                <a:extLst>
                  <a:ext uri="{FF2B5EF4-FFF2-40B4-BE49-F238E27FC236}">
                    <a16:creationId xmlns:a16="http://schemas.microsoft.com/office/drawing/2014/main" id="{F5F59ADE-31D8-4B1A-B761-AD95AC452C3C}"/>
                  </a:ext>
                </a:extLst>
              </p:cNvPr>
              <p:cNvSpPr txBox="1">
                <a:spLocks noChangeArrowheads="1"/>
              </p:cNvSpPr>
              <p:nvPr/>
            </p:nvSpPr>
            <p:spPr bwMode="auto">
              <a:xfrm>
                <a:off x="2077" y="2809"/>
                <a:ext cx="23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i="1">
                    <a:latin typeface="Symbol" panose="05050102010706020507" pitchFamily="18" charset="2"/>
                    <a:ea typeface="宋体" panose="02010600030101010101" pitchFamily="2" charset="-122"/>
                  </a:rPr>
                  <a:t>g</a:t>
                </a:r>
              </a:p>
            </p:txBody>
          </p:sp>
        </p:grpSp>
        <p:sp>
          <p:nvSpPr>
            <p:cNvPr id="646173" name="Text Box 29">
              <a:extLst>
                <a:ext uri="{FF2B5EF4-FFF2-40B4-BE49-F238E27FC236}">
                  <a16:creationId xmlns:a16="http://schemas.microsoft.com/office/drawing/2014/main" id="{0CD7CE80-2085-499F-9C8B-650026CF21E7}"/>
                </a:ext>
              </a:extLst>
            </p:cNvPr>
            <p:cNvSpPr txBox="1">
              <a:spLocks noChangeArrowheads="1"/>
            </p:cNvSpPr>
            <p:nvPr/>
          </p:nvSpPr>
          <p:spPr bwMode="auto">
            <a:xfrm>
              <a:off x="1443" y="3006"/>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a</a:t>
              </a:r>
            </a:p>
          </p:txBody>
        </p:sp>
        <p:sp>
          <p:nvSpPr>
            <p:cNvPr id="646174" name="Text Box 30">
              <a:extLst>
                <a:ext uri="{FF2B5EF4-FFF2-40B4-BE49-F238E27FC236}">
                  <a16:creationId xmlns:a16="http://schemas.microsoft.com/office/drawing/2014/main" id="{7AD63998-549D-41F3-99E9-A294BCFFC087}"/>
                </a:ext>
              </a:extLst>
            </p:cNvPr>
            <p:cNvSpPr txBox="1">
              <a:spLocks noChangeArrowheads="1"/>
            </p:cNvSpPr>
            <p:nvPr/>
          </p:nvSpPr>
          <p:spPr bwMode="auto">
            <a:xfrm>
              <a:off x="3212" y="2734"/>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b</a:t>
              </a:r>
            </a:p>
          </p:txBody>
        </p:sp>
        <p:sp>
          <p:nvSpPr>
            <p:cNvPr id="646175" name="Text Box 31">
              <a:extLst>
                <a:ext uri="{FF2B5EF4-FFF2-40B4-BE49-F238E27FC236}">
                  <a16:creationId xmlns:a16="http://schemas.microsoft.com/office/drawing/2014/main" id="{60F71192-7EC1-4224-BB2E-DEC2D86DEACD}"/>
                </a:ext>
              </a:extLst>
            </p:cNvPr>
            <p:cNvSpPr txBox="1">
              <a:spLocks noChangeArrowheads="1"/>
            </p:cNvSpPr>
            <p:nvPr/>
          </p:nvSpPr>
          <p:spPr bwMode="auto">
            <a:xfrm>
              <a:off x="2032" y="1397"/>
              <a:ext cx="270"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c</a:t>
              </a:r>
            </a:p>
          </p:txBody>
        </p:sp>
      </p:grpSp>
      <p:sp>
        <p:nvSpPr>
          <p:cNvPr id="646176" name="Rectangle 32">
            <a:extLst>
              <a:ext uri="{FF2B5EF4-FFF2-40B4-BE49-F238E27FC236}">
                <a16:creationId xmlns:a16="http://schemas.microsoft.com/office/drawing/2014/main" id="{0E532B5F-7295-49A1-9290-17971FC677FA}"/>
              </a:ext>
            </a:extLst>
          </p:cNvPr>
          <p:cNvSpPr>
            <a:spLocks noChangeArrowheads="1"/>
          </p:cNvSpPr>
          <p:nvPr/>
        </p:nvSpPr>
        <p:spPr bwMode="auto">
          <a:xfrm>
            <a:off x="539750" y="3213100"/>
            <a:ext cx="4608513" cy="10699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a:solidFill>
                  <a:srgbClr val="FF0000"/>
                </a:solidFill>
                <a:latin typeface="Times New Roman" panose="02020603050405020304" pitchFamily="18" charset="0"/>
              </a:rPr>
              <a:t>晶胞参数</a:t>
            </a:r>
            <a:r>
              <a:rPr kumimoji="0" lang="zh-CN" altLang="en-US" sz="2800">
                <a:latin typeface="Times New Roman" panose="02020603050405020304" pitchFamily="18" charset="0"/>
              </a:rPr>
              <a:t>：</a:t>
            </a:r>
            <a:r>
              <a:rPr kumimoji="0" lang="zh-CN" altLang="en-US" sz="2800"/>
              <a:t>描述晶胞结构的参数，有</a:t>
            </a:r>
            <a:r>
              <a:rPr kumimoji="0" lang="en-US" altLang="zh-CN" sz="2800"/>
              <a:t>6</a:t>
            </a:r>
            <a:r>
              <a:rPr kumimoji="0" lang="zh-CN" altLang="en-US" sz="2800"/>
              <a:t>个</a:t>
            </a:r>
            <a:endParaRPr kumimoji="0" lang="zh-CN" altLang="en-US" sz="2800">
              <a:solidFill>
                <a:schemeClr val="tx2"/>
              </a:solidFill>
              <a:latin typeface="Times New Roman" panose="02020603050405020304" pitchFamily="18" charset="0"/>
            </a:endParaRPr>
          </a:p>
        </p:txBody>
      </p:sp>
      <p:sp>
        <p:nvSpPr>
          <p:cNvPr id="646177" name="Rectangle 33">
            <a:extLst>
              <a:ext uri="{FF2B5EF4-FFF2-40B4-BE49-F238E27FC236}">
                <a16:creationId xmlns:a16="http://schemas.microsoft.com/office/drawing/2014/main" id="{4A2B6AB4-EEA7-4E58-9CD9-7F2CA7C057EE}"/>
              </a:ext>
            </a:extLst>
          </p:cNvPr>
          <p:cNvSpPr>
            <a:spLocks noChangeArrowheads="1"/>
          </p:cNvSpPr>
          <p:nvPr/>
        </p:nvSpPr>
        <p:spPr bwMode="auto">
          <a:xfrm>
            <a:off x="1116013" y="4508500"/>
            <a:ext cx="3455987" cy="860425"/>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t>平行六面体的三边的长度：</a:t>
            </a:r>
            <a:r>
              <a:rPr kumimoji="0" lang="en-US" altLang="zh-CN" sz="2400"/>
              <a:t>a</a:t>
            </a:r>
            <a:r>
              <a:rPr kumimoji="0" lang="zh-CN" altLang="en-US" sz="2400"/>
              <a:t>、</a:t>
            </a:r>
            <a:r>
              <a:rPr kumimoji="0" lang="en-US" altLang="zh-CN" sz="2400"/>
              <a:t>b</a:t>
            </a:r>
            <a:r>
              <a:rPr kumimoji="0" lang="zh-CN" altLang="en-US" sz="2400"/>
              <a:t>、</a:t>
            </a:r>
            <a:r>
              <a:rPr kumimoji="0" lang="en-US" altLang="zh-CN" sz="2400"/>
              <a:t>c</a:t>
            </a:r>
            <a:endParaRPr kumimoji="0" lang="en-US" altLang="zh-CN" sz="2400">
              <a:solidFill>
                <a:schemeClr val="tx2"/>
              </a:solidFill>
              <a:latin typeface="Times New Roman" panose="02020603050405020304" pitchFamily="18" charset="0"/>
            </a:endParaRPr>
          </a:p>
        </p:txBody>
      </p:sp>
      <p:sp>
        <p:nvSpPr>
          <p:cNvPr id="646178" name="Rectangle 34">
            <a:extLst>
              <a:ext uri="{FF2B5EF4-FFF2-40B4-BE49-F238E27FC236}">
                <a16:creationId xmlns:a16="http://schemas.microsoft.com/office/drawing/2014/main" id="{5245104E-D177-4419-A87B-444DBF144422}"/>
              </a:ext>
            </a:extLst>
          </p:cNvPr>
          <p:cNvSpPr>
            <a:spLocks noChangeArrowheads="1"/>
          </p:cNvSpPr>
          <p:nvPr/>
        </p:nvSpPr>
        <p:spPr bwMode="auto">
          <a:xfrm>
            <a:off x="1116013" y="5589588"/>
            <a:ext cx="3455987" cy="860425"/>
          </a:xfrm>
          <a:prstGeom prst="rect">
            <a:avLst/>
          </a:prstGeom>
          <a:solidFill>
            <a:schemeClr val="bg1"/>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t>平行六面体的三边的夹角：</a:t>
            </a:r>
            <a:r>
              <a:rPr kumimoji="0" lang="en-US" altLang="zh-CN" sz="2400"/>
              <a:t>α</a:t>
            </a:r>
            <a:r>
              <a:rPr kumimoji="0" lang="zh-CN" altLang="en-US" sz="2400"/>
              <a:t>、</a:t>
            </a:r>
            <a:r>
              <a:rPr kumimoji="0" lang="en-US" altLang="zh-CN" sz="2400"/>
              <a:t>β</a:t>
            </a:r>
            <a:r>
              <a:rPr kumimoji="0" lang="zh-CN" altLang="en-US" sz="2400"/>
              <a:t>、</a:t>
            </a:r>
            <a:r>
              <a:rPr kumimoji="0" lang="en-US" altLang="zh-CN" sz="2400"/>
              <a:t>γ</a:t>
            </a:r>
            <a:endParaRPr kumimoji="0" lang="en-US" altLang="zh-CN" sz="2400">
              <a:solidFill>
                <a:schemeClr val="tx2"/>
              </a:solidFill>
              <a:latin typeface="Times New Roman" panose="02020603050405020304" pitchFamily="18"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BF5F9C1C-D886-4879-B787-F1AAC1420D5A}"/>
              </a:ext>
            </a:extLst>
          </p:cNvPr>
          <p:cNvSpPr>
            <a:spLocks noGrp="1"/>
          </p:cNvSpPr>
          <p:nvPr>
            <p:ph type="sldNum" sz="quarter" idx="12"/>
          </p:nvPr>
        </p:nvSpPr>
        <p:spPr/>
        <p:txBody>
          <a:bodyPr/>
          <a:lstStyle/>
          <a:p>
            <a:fld id="{35B8407C-789D-4F4B-9073-6D22CEBDB6E1}" type="slidenum">
              <a:rPr lang="en-US" altLang="zh-CN"/>
              <a:pPr/>
              <a:t>23</a:t>
            </a:fld>
            <a:endParaRPr lang="en-US" altLang="zh-CN"/>
          </a:p>
        </p:txBody>
      </p:sp>
      <p:sp>
        <p:nvSpPr>
          <p:cNvPr id="445442" name="Rectangle 2">
            <a:extLst>
              <a:ext uri="{FF2B5EF4-FFF2-40B4-BE49-F238E27FC236}">
                <a16:creationId xmlns:a16="http://schemas.microsoft.com/office/drawing/2014/main" id="{FBC011D1-A6DA-44D4-8835-269839736811}"/>
              </a:ext>
            </a:extLst>
          </p:cNvPr>
          <p:cNvSpPr>
            <a:spLocks noChangeArrowheads="1"/>
          </p:cNvSpPr>
          <p:nvPr/>
        </p:nvSpPr>
        <p:spPr bwMode="auto">
          <a:xfrm>
            <a:off x="755650" y="1628775"/>
            <a:ext cx="1403350" cy="457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2400">
                <a:solidFill>
                  <a:schemeClr val="tx2"/>
                </a:solidFill>
                <a:latin typeface="Times New Roman" panose="02020603050405020304" pitchFamily="18" charset="0"/>
              </a:rPr>
              <a:t>七大晶系</a:t>
            </a:r>
          </a:p>
        </p:txBody>
      </p:sp>
      <p:sp>
        <p:nvSpPr>
          <p:cNvPr id="445443" name="Text Box 3">
            <a:extLst>
              <a:ext uri="{FF2B5EF4-FFF2-40B4-BE49-F238E27FC236}">
                <a16:creationId xmlns:a16="http://schemas.microsoft.com/office/drawing/2014/main" id="{994E7D3B-FA6F-486C-B841-B5E1144F36C6}"/>
              </a:ext>
            </a:extLst>
          </p:cNvPr>
          <p:cNvSpPr txBox="1">
            <a:spLocks noChangeArrowheads="1"/>
          </p:cNvSpPr>
          <p:nvPr/>
        </p:nvSpPr>
        <p:spPr bwMode="auto">
          <a:xfrm>
            <a:off x="2411413" y="1730375"/>
            <a:ext cx="6264275"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2400" u="sng">
                <a:solidFill>
                  <a:srgbClr val="000099"/>
                </a:solidFill>
                <a:latin typeface="Times New Roman" panose="02020603050405020304" pitchFamily="18" charset="0"/>
                <a:ea typeface="宋体" panose="02010600030101010101" pitchFamily="2" charset="-122"/>
              </a:rPr>
              <a:t>System		Axes	Axial angles	</a:t>
            </a:r>
          </a:p>
          <a:p>
            <a:pPr>
              <a:spcBef>
                <a:spcPct val="50000"/>
              </a:spcBef>
            </a:pPr>
            <a:r>
              <a:rPr kumimoji="0" lang="en-US" altLang="zh-CN" sz="2400">
                <a:solidFill>
                  <a:srgbClr val="CC0000"/>
                </a:solidFill>
                <a:latin typeface="Times New Roman" panose="02020603050405020304" pitchFamily="18" charset="0"/>
                <a:ea typeface="宋体" panose="02010600030101010101" pitchFamily="2" charset="-122"/>
              </a:rPr>
              <a:t>Cubic</a:t>
            </a:r>
            <a:r>
              <a:rPr kumimoji="0" lang="en-US" altLang="zh-CN" sz="2400">
                <a:latin typeface="Times New Roman" panose="02020603050405020304" pitchFamily="18" charset="0"/>
                <a:ea typeface="宋体" panose="02010600030101010101" pitchFamily="2" charset="-122"/>
              </a:rPr>
              <a:t>		          a=b=c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a:t>
            </a:r>
            <a:endParaRPr kumimoji="0" lang="en-US" altLang="zh-CN" sz="2400" b="0">
              <a:latin typeface="Times New Roman" panose="02020603050405020304" pitchFamily="18" charset="0"/>
              <a:ea typeface="宋体" panose="02010600030101010101" pitchFamily="2" charset="-122"/>
              <a:sym typeface="Symbol" panose="05050102010706020507" pitchFamily="18" charset="2"/>
            </a:endParaRPr>
          </a:p>
          <a:p>
            <a:pPr>
              <a:spcBef>
                <a:spcPct val="50000"/>
              </a:spcBef>
            </a:pPr>
            <a:r>
              <a:rPr kumimoji="0" lang="en-US" altLang="zh-CN" sz="2400">
                <a:solidFill>
                  <a:srgbClr val="CC0000"/>
                </a:solidFill>
                <a:latin typeface="Times New Roman" panose="02020603050405020304" pitchFamily="18" charset="0"/>
                <a:ea typeface="宋体" panose="02010600030101010101" pitchFamily="2" charset="-122"/>
                <a:sym typeface="Symbol" panose="05050102010706020507" pitchFamily="18" charset="2"/>
              </a:rPr>
              <a:t>Hexagonal</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a:latin typeface="Times New Roman" panose="02020603050405020304" pitchFamily="18" charset="0"/>
                <a:ea typeface="宋体" panose="02010600030101010101" pitchFamily="2" charset="-122"/>
              </a:rPr>
              <a:t>a=b</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=120</a:t>
            </a:r>
          </a:p>
          <a:p>
            <a:pPr>
              <a:spcBef>
                <a:spcPct val="50000"/>
              </a:spcBef>
            </a:pPr>
            <a:r>
              <a:rPr kumimoji="0" lang="en-US" altLang="zh-CN" sz="2400">
                <a:solidFill>
                  <a:srgbClr val="00CC00"/>
                </a:solidFill>
                <a:latin typeface="Times New Roman" panose="02020603050405020304" pitchFamily="18" charset="0"/>
                <a:ea typeface="宋体" panose="02010600030101010101" pitchFamily="2" charset="-122"/>
                <a:sym typeface="Symbol" panose="05050102010706020507" pitchFamily="18" charset="2"/>
              </a:rPr>
              <a:t>Tetragonal</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a:latin typeface="Times New Roman" panose="02020603050405020304" pitchFamily="18" charset="0"/>
                <a:ea typeface="宋体" panose="02010600030101010101" pitchFamily="2" charset="-122"/>
              </a:rPr>
              <a:t>a=b</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a:t>
            </a:r>
            <a:endParaRPr kumimoji="0" lang="en-US" altLang="zh-CN" sz="2400" b="0">
              <a:latin typeface="Times New Roman" panose="02020603050405020304" pitchFamily="18" charset="0"/>
              <a:ea typeface="宋体" panose="02010600030101010101" pitchFamily="2" charset="-122"/>
              <a:sym typeface="Symbol" panose="05050102010706020507" pitchFamily="18" charset="2"/>
            </a:endParaRPr>
          </a:p>
          <a:p>
            <a:pPr>
              <a:spcBef>
                <a:spcPct val="50000"/>
              </a:spcBef>
            </a:pPr>
            <a:r>
              <a:rPr kumimoji="0" lang="en-US" altLang="zh-CN" sz="2400">
                <a:solidFill>
                  <a:srgbClr val="00CC00"/>
                </a:solidFill>
                <a:latin typeface="Times New Roman" panose="02020603050405020304" pitchFamily="18" charset="0"/>
                <a:ea typeface="宋体" panose="02010600030101010101" pitchFamily="2" charset="-122"/>
                <a:sym typeface="Symbol" panose="05050102010706020507" pitchFamily="18" charset="2"/>
              </a:rPr>
              <a:t>Rhombohedral</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a:latin typeface="Times New Roman" panose="02020603050405020304" pitchFamily="18" charset="0"/>
                <a:ea typeface="宋体" panose="02010600030101010101" pitchFamily="2" charset="-122"/>
              </a:rPr>
              <a:t>a=b=c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a:t>
            </a:r>
            <a:endParaRPr kumimoji="0" lang="en-US" altLang="zh-CN" sz="2400" b="0">
              <a:latin typeface="Times New Roman" panose="02020603050405020304" pitchFamily="18" charset="0"/>
              <a:ea typeface="宋体" panose="02010600030101010101" pitchFamily="2" charset="-122"/>
              <a:sym typeface="Symbol" panose="05050102010706020507" pitchFamily="18" charset="2"/>
            </a:endParaRPr>
          </a:p>
          <a:p>
            <a:pPr>
              <a:spcBef>
                <a:spcPct val="50000"/>
              </a:spcBef>
            </a:pPr>
            <a:r>
              <a:rPr kumimoji="0" lang="en-US" altLang="zh-CN" sz="2400">
                <a:solidFill>
                  <a:srgbClr val="00CC00"/>
                </a:solidFill>
                <a:latin typeface="Times New Roman" panose="02020603050405020304" pitchFamily="18" charset="0"/>
                <a:ea typeface="宋体" panose="02010600030101010101" pitchFamily="2" charset="-122"/>
                <a:sym typeface="Symbol" panose="05050102010706020507" pitchFamily="18" charset="2"/>
              </a:rPr>
              <a:t>Orthorhombic</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a:latin typeface="Times New Roman" panose="02020603050405020304" pitchFamily="18" charset="0"/>
                <a:ea typeface="宋体" panose="02010600030101010101" pitchFamily="2" charset="-122"/>
              </a:rPr>
              <a:t>a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 b</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a:t>
            </a:r>
          </a:p>
          <a:p>
            <a:pPr>
              <a:spcBef>
                <a:spcPct val="50000"/>
              </a:spcBef>
            </a:pPr>
            <a:r>
              <a:rPr kumimoji="0" lang="en-US" altLang="zh-CN" sz="2400">
                <a:solidFill>
                  <a:srgbClr val="000099"/>
                </a:solidFill>
                <a:latin typeface="Times New Roman" panose="02020603050405020304" pitchFamily="18" charset="0"/>
                <a:ea typeface="宋体" panose="02010600030101010101" pitchFamily="2" charset="-122"/>
                <a:sym typeface="Symbol" panose="05050102010706020507" pitchFamily="18" charset="2"/>
              </a:rPr>
              <a:t>Monoclinic	         </a:t>
            </a:r>
            <a:r>
              <a:rPr kumimoji="0" lang="en-US" altLang="zh-CN" sz="2400">
                <a:solidFill>
                  <a:srgbClr val="000099"/>
                </a:solidFill>
                <a:latin typeface="Times New Roman" panose="02020603050405020304" pitchFamily="18" charset="0"/>
                <a:ea typeface="宋体" panose="02010600030101010101" pitchFamily="2" charset="-122"/>
              </a:rPr>
              <a:t>a </a:t>
            </a:r>
            <a:r>
              <a:rPr kumimoji="0" lang="en-US" altLang="zh-CN" sz="2400">
                <a:solidFill>
                  <a:srgbClr val="000099"/>
                </a:solidFill>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solidFill>
                  <a:srgbClr val="000099"/>
                </a:solidFill>
                <a:latin typeface="Times New Roman" panose="02020603050405020304" pitchFamily="18" charset="0"/>
                <a:ea typeface="宋体" panose="02010600030101010101" pitchFamily="2" charset="-122"/>
              </a:rPr>
              <a:t> b</a:t>
            </a:r>
            <a:r>
              <a:rPr kumimoji="0" lang="en-US" altLang="zh-CN" sz="2400">
                <a:solidFill>
                  <a:srgbClr val="000099"/>
                </a:solidFill>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solidFill>
                  <a:srgbClr val="000099"/>
                </a:solidFill>
                <a:latin typeface="Times New Roman" panose="02020603050405020304" pitchFamily="18" charset="0"/>
                <a:ea typeface="宋体" panose="02010600030101010101" pitchFamily="2" charset="-122"/>
              </a:rPr>
              <a:t>c	 </a:t>
            </a:r>
            <a:r>
              <a:rPr kumimoji="0" lang="en-US" altLang="zh-CN" sz="2400">
                <a:solidFill>
                  <a:srgbClr val="000099"/>
                </a:solidFill>
                <a:latin typeface="Times New Roman" panose="02020603050405020304" pitchFamily="18" charset="0"/>
                <a:ea typeface="宋体" panose="02010600030101010101" pitchFamily="2" charset="-122"/>
                <a:sym typeface="Symbol" panose="05050102010706020507" pitchFamily="18" charset="2"/>
              </a:rPr>
              <a:t>==90; 90</a:t>
            </a:r>
          </a:p>
          <a:p>
            <a:pPr>
              <a:spcBef>
                <a:spcPct val="50000"/>
              </a:spcBef>
            </a:pPr>
            <a:r>
              <a:rPr kumimoji="0" lang="en-US" altLang="zh-CN" sz="2400">
                <a:solidFill>
                  <a:srgbClr val="000099"/>
                </a:solidFill>
                <a:latin typeface="Times New Roman" panose="02020603050405020304" pitchFamily="18" charset="0"/>
                <a:ea typeface="宋体" panose="02010600030101010101" pitchFamily="2" charset="-122"/>
                <a:sym typeface="Symbol" panose="05050102010706020507" pitchFamily="18" charset="2"/>
              </a:rPr>
              <a:t>Triclinic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a:latin typeface="Times New Roman" panose="02020603050405020304" pitchFamily="18" charset="0"/>
                <a:ea typeface="宋体" panose="02010600030101010101" pitchFamily="2" charset="-122"/>
              </a:rPr>
              <a:t>a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 b</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a:t>
            </a:r>
            <a:r>
              <a:rPr kumimoji="0" lang="en-US" altLang="zh-CN" sz="2400">
                <a:latin typeface="Times New Roman" panose="02020603050405020304" pitchFamily="18" charset="0"/>
                <a:ea typeface="宋体" panose="02010600030101010101" pitchFamily="2" charset="-122"/>
              </a:rPr>
              <a:t>c	 </a:t>
            </a:r>
            <a:r>
              <a:rPr kumimoji="0" lang="en-US" altLang="zh-CN" sz="2400">
                <a:latin typeface="Times New Roman" panose="02020603050405020304" pitchFamily="18" charset="0"/>
                <a:ea typeface="宋体" panose="02010600030101010101" pitchFamily="2" charset="-122"/>
                <a:sym typeface="Symbol" panose="05050102010706020507" pitchFamily="18" charset="2"/>
              </a:rPr>
              <a:t>90	</a:t>
            </a:r>
            <a:endParaRPr kumimoji="0" lang="en-US" altLang="zh-CN" sz="2400" b="0">
              <a:latin typeface="Times New Roman" panose="02020603050405020304" pitchFamily="18" charset="0"/>
              <a:ea typeface="宋体" panose="02010600030101010101" pitchFamily="2" charset="-122"/>
              <a:sym typeface="Symbol" panose="05050102010706020507" pitchFamily="18" charset="2"/>
            </a:endParaRPr>
          </a:p>
        </p:txBody>
      </p:sp>
      <p:sp>
        <p:nvSpPr>
          <p:cNvPr id="445444" name="Text Box 4">
            <a:extLst>
              <a:ext uri="{FF2B5EF4-FFF2-40B4-BE49-F238E27FC236}">
                <a16:creationId xmlns:a16="http://schemas.microsoft.com/office/drawing/2014/main" id="{4D50D3AD-9934-4CFC-9C0D-85C587576D54}"/>
              </a:ext>
            </a:extLst>
          </p:cNvPr>
          <p:cNvSpPr txBox="1">
            <a:spLocks noChangeArrowheads="1"/>
          </p:cNvSpPr>
          <p:nvPr/>
        </p:nvSpPr>
        <p:spPr bwMode="auto">
          <a:xfrm>
            <a:off x="468313" y="2276475"/>
            <a:ext cx="1512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a:latin typeface="Arial" panose="020B0604020202020204" pitchFamily="34" charset="0"/>
              </a:rPr>
              <a:t>立方晶系</a:t>
            </a:r>
          </a:p>
        </p:txBody>
      </p:sp>
      <p:sp>
        <p:nvSpPr>
          <p:cNvPr id="445445" name="Text Box 5">
            <a:extLst>
              <a:ext uri="{FF2B5EF4-FFF2-40B4-BE49-F238E27FC236}">
                <a16:creationId xmlns:a16="http://schemas.microsoft.com/office/drawing/2014/main" id="{E0243E47-1933-4821-8AC9-9F52313B019E}"/>
              </a:ext>
            </a:extLst>
          </p:cNvPr>
          <p:cNvSpPr txBox="1">
            <a:spLocks noChangeArrowheads="1"/>
          </p:cNvSpPr>
          <p:nvPr/>
        </p:nvSpPr>
        <p:spPr bwMode="auto">
          <a:xfrm>
            <a:off x="539750" y="285273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Arial" panose="020B0604020202020204" pitchFamily="34" charset="0"/>
              </a:rPr>
              <a:t>六方晶系</a:t>
            </a:r>
          </a:p>
        </p:txBody>
      </p:sp>
      <p:sp>
        <p:nvSpPr>
          <p:cNvPr id="445446" name="Text Box 6">
            <a:extLst>
              <a:ext uri="{FF2B5EF4-FFF2-40B4-BE49-F238E27FC236}">
                <a16:creationId xmlns:a16="http://schemas.microsoft.com/office/drawing/2014/main" id="{25A92031-C0CB-4B59-AB1B-1E9FCBB19132}"/>
              </a:ext>
            </a:extLst>
          </p:cNvPr>
          <p:cNvSpPr txBox="1">
            <a:spLocks noChangeArrowheads="1"/>
          </p:cNvSpPr>
          <p:nvPr/>
        </p:nvSpPr>
        <p:spPr bwMode="auto">
          <a:xfrm>
            <a:off x="539750" y="335756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Arial" panose="020B0604020202020204" pitchFamily="34" charset="0"/>
              </a:rPr>
              <a:t>四方晶系</a:t>
            </a:r>
          </a:p>
        </p:txBody>
      </p:sp>
      <p:sp>
        <p:nvSpPr>
          <p:cNvPr id="445447" name="Text Box 7">
            <a:extLst>
              <a:ext uri="{FF2B5EF4-FFF2-40B4-BE49-F238E27FC236}">
                <a16:creationId xmlns:a16="http://schemas.microsoft.com/office/drawing/2014/main" id="{26A98ED7-87A3-42C8-86BD-6389B3610625}"/>
              </a:ext>
            </a:extLst>
          </p:cNvPr>
          <p:cNvSpPr txBox="1">
            <a:spLocks noChangeArrowheads="1"/>
          </p:cNvSpPr>
          <p:nvPr/>
        </p:nvSpPr>
        <p:spPr bwMode="auto">
          <a:xfrm>
            <a:off x="454025" y="391318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Arial" panose="020B0604020202020204" pitchFamily="34" charset="0"/>
              </a:rPr>
              <a:t>三方晶系</a:t>
            </a:r>
          </a:p>
        </p:txBody>
      </p:sp>
      <p:sp>
        <p:nvSpPr>
          <p:cNvPr id="445448" name="Text Box 8">
            <a:extLst>
              <a:ext uri="{FF2B5EF4-FFF2-40B4-BE49-F238E27FC236}">
                <a16:creationId xmlns:a16="http://schemas.microsoft.com/office/drawing/2014/main" id="{2C360873-5018-4D95-8066-D69E0A79366A}"/>
              </a:ext>
            </a:extLst>
          </p:cNvPr>
          <p:cNvSpPr txBox="1">
            <a:spLocks noChangeArrowheads="1"/>
          </p:cNvSpPr>
          <p:nvPr/>
        </p:nvSpPr>
        <p:spPr bwMode="auto">
          <a:xfrm>
            <a:off x="323850" y="4508500"/>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a:latin typeface="Arial" panose="020B0604020202020204" pitchFamily="34" charset="0"/>
              </a:rPr>
              <a:t>正交（</a:t>
            </a:r>
            <a:r>
              <a:rPr kumimoji="0" lang="zh-CN" altLang="en-US">
                <a:latin typeface="Times New Roman" panose="02020603050405020304" pitchFamily="18" charset="0"/>
              </a:rPr>
              <a:t>斜方）</a:t>
            </a:r>
            <a:r>
              <a:rPr kumimoji="0" lang="zh-CN" altLang="en-US">
                <a:latin typeface="Arial" panose="020B0604020202020204" pitchFamily="34" charset="0"/>
              </a:rPr>
              <a:t>晶系</a:t>
            </a:r>
          </a:p>
        </p:txBody>
      </p:sp>
      <p:sp>
        <p:nvSpPr>
          <p:cNvPr id="445449" name="Text Box 9">
            <a:extLst>
              <a:ext uri="{FF2B5EF4-FFF2-40B4-BE49-F238E27FC236}">
                <a16:creationId xmlns:a16="http://schemas.microsoft.com/office/drawing/2014/main" id="{503E7DD6-F62E-4ACB-8ADE-CA2E238520DE}"/>
              </a:ext>
            </a:extLst>
          </p:cNvPr>
          <p:cNvSpPr txBox="1">
            <a:spLocks noChangeArrowheads="1"/>
          </p:cNvSpPr>
          <p:nvPr/>
        </p:nvSpPr>
        <p:spPr bwMode="auto">
          <a:xfrm>
            <a:off x="468313" y="50133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Arial" panose="020B0604020202020204" pitchFamily="34" charset="0"/>
              </a:rPr>
              <a:t>单斜晶系</a:t>
            </a:r>
          </a:p>
        </p:txBody>
      </p:sp>
      <p:sp>
        <p:nvSpPr>
          <p:cNvPr id="445450" name="Text Box 10">
            <a:extLst>
              <a:ext uri="{FF2B5EF4-FFF2-40B4-BE49-F238E27FC236}">
                <a16:creationId xmlns:a16="http://schemas.microsoft.com/office/drawing/2014/main" id="{3D639ABD-24C7-4CE7-AEDA-F05535151285}"/>
              </a:ext>
            </a:extLst>
          </p:cNvPr>
          <p:cNvSpPr txBox="1">
            <a:spLocks noChangeArrowheads="1"/>
          </p:cNvSpPr>
          <p:nvPr/>
        </p:nvSpPr>
        <p:spPr bwMode="auto">
          <a:xfrm>
            <a:off x="468313" y="555307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a:latin typeface="Arial" panose="020B0604020202020204" pitchFamily="34" charset="0"/>
              </a:rPr>
              <a:t>三斜晶系</a:t>
            </a:r>
          </a:p>
        </p:txBody>
      </p:sp>
      <p:sp>
        <p:nvSpPr>
          <p:cNvPr id="445451" name="Rectangle 11">
            <a:extLst>
              <a:ext uri="{FF2B5EF4-FFF2-40B4-BE49-F238E27FC236}">
                <a16:creationId xmlns:a16="http://schemas.microsoft.com/office/drawing/2014/main" id="{7FF328AE-7C6B-4580-98EF-3DC6FA1E9097}"/>
              </a:ext>
            </a:extLst>
          </p:cNvPr>
          <p:cNvSpPr>
            <a:spLocks noChangeArrowheads="1"/>
          </p:cNvSpPr>
          <p:nvPr/>
        </p:nvSpPr>
        <p:spPr bwMode="blackWhite">
          <a:xfrm>
            <a:off x="539750" y="404813"/>
            <a:ext cx="8135938" cy="10699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zh-CN" altLang="en-US" sz="2800">
                <a:solidFill>
                  <a:srgbClr val="FF0000"/>
                </a:solidFill>
                <a:latin typeface="Times New Roman" panose="02020603050405020304" pitchFamily="18" charset="0"/>
              </a:rPr>
              <a:t>晶系：</a:t>
            </a:r>
            <a:r>
              <a:rPr lang="zh-CN" altLang="en-US" sz="2800">
                <a:latin typeface="Times New Roman" panose="02020603050405020304" pitchFamily="18" charset="0"/>
              </a:rPr>
              <a:t>晶体根据其在晶体理想外形或综合宏观物理性质中呈现的特征对称元素可划分为为</a:t>
            </a:r>
            <a:r>
              <a:rPr lang="en-US" altLang="zh-CN" sz="2800">
                <a:latin typeface="Times New Roman" panose="02020603050405020304" pitchFamily="18" charset="0"/>
              </a:rPr>
              <a:t>7</a:t>
            </a:r>
            <a:r>
              <a:rPr lang="zh-CN" altLang="en-US" sz="2800">
                <a:latin typeface="Times New Roman" panose="02020603050405020304" pitchFamily="18" charset="0"/>
              </a:rPr>
              <a:t>个晶系</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AC77C937-CA8E-4D66-AB0A-12B88300EBC5}"/>
              </a:ext>
            </a:extLst>
          </p:cNvPr>
          <p:cNvSpPr>
            <a:spLocks noGrp="1"/>
          </p:cNvSpPr>
          <p:nvPr>
            <p:ph type="sldNum" sz="quarter" idx="12"/>
          </p:nvPr>
        </p:nvSpPr>
        <p:spPr/>
        <p:txBody>
          <a:bodyPr/>
          <a:lstStyle/>
          <a:p>
            <a:fld id="{F7165F3E-BF84-47C5-89C7-B459AC4FE553}" type="slidenum">
              <a:rPr lang="en-US" altLang="zh-CN"/>
              <a:pPr/>
              <a:t>24</a:t>
            </a:fld>
            <a:endParaRPr lang="en-US" altLang="zh-CN"/>
          </a:p>
        </p:txBody>
      </p:sp>
      <p:graphicFrame>
        <p:nvGraphicFramePr>
          <p:cNvPr id="345090" name="Object 2">
            <a:extLst>
              <a:ext uri="{FF2B5EF4-FFF2-40B4-BE49-F238E27FC236}">
                <a16:creationId xmlns:a16="http://schemas.microsoft.com/office/drawing/2014/main" id="{85AD34E0-A3A7-4F00-9ED4-AC5FF27FA6E4}"/>
              </a:ext>
            </a:extLst>
          </p:cNvPr>
          <p:cNvGraphicFramePr>
            <a:graphicFrameLocks noGrp="1" noChangeAspect="1"/>
          </p:cNvGraphicFramePr>
          <p:nvPr>
            <p:ph type="body" idx="1"/>
          </p:nvPr>
        </p:nvGraphicFramePr>
        <p:xfrm>
          <a:off x="468313" y="765175"/>
          <a:ext cx="7696200" cy="4618038"/>
        </p:xfrm>
        <a:graphic>
          <a:graphicData uri="http://schemas.openxmlformats.org/presentationml/2006/ole">
            <mc:AlternateContent xmlns:mc="http://schemas.openxmlformats.org/markup-compatibility/2006">
              <mc:Choice xmlns:v="urn:schemas-microsoft-com:vml" Requires="v">
                <p:oleObj spid="_x0000_s345181" name="CS ChemDraw Drawing" r:id="rId3" imgW="7970400" imgH="4782600" progId="ChemDraw.Document.4.5">
                  <p:embed/>
                </p:oleObj>
              </mc:Choice>
              <mc:Fallback>
                <p:oleObj name="CS ChemDraw Drawing" r:id="rId3" imgW="7970400" imgH="4782600" progId="ChemDraw.Document.4.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765175"/>
                        <a:ext cx="7696200" cy="46180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1" name="Text Box 3">
            <a:extLst>
              <a:ext uri="{FF2B5EF4-FFF2-40B4-BE49-F238E27FC236}">
                <a16:creationId xmlns:a16="http://schemas.microsoft.com/office/drawing/2014/main" id="{AD8AD659-B8D9-4814-8A78-130DF2C3C630}"/>
              </a:ext>
            </a:extLst>
          </p:cNvPr>
          <p:cNvSpPr txBox="1">
            <a:spLocks noChangeArrowheads="1"/>
          </p:cNvSpPr>
          <p:nvPr/>
        </p:nvSpPr>
        <p:spPr bwMode="auto">
          <a:xfrm>
            <a:off x="381000" y="2895600"/>
            <a:ext cx="220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立方</a:t>
            </a:r>
            <a:r>
              <a:rPr lang="zh-CN" altLang="en-US" sz="18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Cubic</a:t>
            </a:r>
          </a:p>
          <a:p>
            <a:pPr algn="ctr"/>
            <a:r>
              <a:rPr lang="en-US" altLang="zh-CN" sz="1800">
                <a:latin typeface="Times New Roman" panose="02020603050405020304" pitchFamily="18" charset="0"/>
                <a:ea typeface="宋体" panose="02010600030101010101" pitchFamily="2" charset="-122"/>
              </a:rPr>
              <a:t>a=b=c,  </a:t>
            </a: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1800">
              <a:latin typeface="Times New Roman" panose="02020603050405020304" pitchFamily="18" charset="0"/>
              <a:ea typeface="宋体" panose="02010600030101010101" pitchFamily="2" charset="-122"/>
            </a:endParaRPr>
          </a:p>
        </p:txBody>
      </p:sp>
      <p:sp>
        <p:nvSpPr>
          <p:cNvPr id="345092" name="Text Box 4">
            <a:extLst>
              <a:ext uri="{FF2B5EF4-FFF2-40B4-BE49-F238E27FC236}">
                <a16:creationId xmlns:a16="http://schemas.microsoft.com/office/drawing/2014/main" id="{3AC485AA-F4DD-4F80-A668-92CA44646C15}"/>
              </a:ext>
            </a:extLst>
          </p:cNvPr>
          <p:cNvSpPr txBox="1">
            <a:spLocks noChangeArrowheads="1"/>
          </p:cNvSpPr>
          <p:nvPr/>
        </p:nvSpPr>
        <p:spPr bwMode="auto">
          <a:xfrm>
            <a:off x="3276600" y="2895600"/>
            <a:ext cx="228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四方 </a:t>
            </a:r>
            <a:r>
              <a:rPr lang="en-US" altLang="zh-CN" sz="1800">
                <a:latin typeface="Times New Roman" panose="02020603050405020304" pitchFamily="18" charset="0"/>
                <a:ea typeface="宋体" panose="02010600030101010101" pitchFamily="2" charset="-122"/>
              </a:rPr>
              <a:t>Tetragonal</a:t>
            </a:r>
          </a:p>
          <a:p>
            <a:pPr algn="ctr"/>
            <a:r>
              <a:rPr lang="en-US" altLang="zh-CN" sz="1800">
                <a:latin typeface="Times New Roman" panose="02020603050405020304" pitchFamily="18" charset="0"/>
                <a:ea typeface="宋体" panose="02010600030101010101" pitchFamily="2" charset="-122"/>
              </a:rPr>
              <a:t>a=b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45093" name="Text Box 5">
            <a:extLst>
              <a:ext uri="{FF2B5EF4-FFF2-40B4-BE49-F238E27FC236}">
                <a16:creationId xmlns:a16="http://schemas.microsoft.com/office/drawing/2014/main" id="{20063E9A-025F-4079-AC5A-E4900B336EFC}"/>
              </a:ext>
            </a:extLst>
          </p:cNvPr>
          <p:cNvSpPr txBox="1">
            <a:spLocks noChangeArrowheads="1"/>
          </p:cNvSpPr>
          <p:nvPr/>
        </p:nvSpPr>
        <p:spPr bwMode="auto">
          <a:xfrm>
            <a:off x="6019800" y="2895600"/>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正交 </a:t>
            </a:r>
            <a:r>
              <a:rPr lang="en-US" altLang="zh-CN" sz="1800">
                <a:latin typeface="Times New Roman" panose="02020603050405020304" pitchFamily="18" charset="0"/>
                <a:ea typeface="宋体" panose="02010600030101010101" pitchFamily="2" charset="-122"/>
              </a:rPr>
              <a:t>Rhombic</a:t>
            </a:r>
          </a:p>
          <a:p>
            <a:pPr algn="ctr"/>
            <a:r>
              <a:rPr lang="en-US" altLang="zh-CN" sz="1800">
                <a:latin typeface="Times New Roman" panose="02020603050405020304" pitchFamily="18" charset="0"/>
                <a:ea typeface="宋体" panose="02010600030101010101" pitchFamily="2" charset="-122"/>
              </a:rPr>
              <a:t>a</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45094" name="Text Box 6">
            <a:extLst>
              <a:ext uri="{FF2B5EF4-FFF2-40B4-BE49-F238E27FC236}">
                <a16:creationId xmlns:a16="http://schemas.microsoft.com/office/drawing/2014/main" id="{77461E94-1FC7-408C-8B8A-F4414B5E44F4}"/>
              </a:ext>
            </a:extLst>
          </p:cNvPr>
          <p:cNvSpPr txBox="1">
            <a:spLocks noChangeArrowheads="1"/>
          </p:cNvSpPr>
          <p:nvPr/>
        </p:nvSpPr>
        <p:spPr bwMode="auto">
          <a:xfrm>
            <a:off x="0" y="5334000"/>
            <a:ext cx="2590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三方</a:t>
            </a:r>
            <a:r>
              <a:rPr lang="zh-CN" altLang="en-US" sz="18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Rhombohedral</a:t>
            </a:r>
          </a:p>
          <a:p>
            <a:pPr algn="ctr"/>
            <a:r>
              <a:rPr lang="en-US" altLang="zh-CN" sz="1800">
                <a:latin typeface="Times New Roman" panose="02020603050405020304" pitchFamily="18" charset="0"/>
                <a:ea typeface="宋体" panose="02010600030101010101" pitchFamily="2" charset="-122"/>
              </a:rPr>
              <a:t>a=b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ctr"/>
            <a:r>
              <a:rPr lang="en-US" altLang="zh-CN" sz="1800">
                <a:latin typeface="Times New Roman" panose="02020603050405020304" pitchFamily="18" charset="0"/>
                <a:ea typeface="宋体" panose="02010600030101010101" pitchFamily="2" charset="-122"/>
              </a:rPr>
              <a:t>a=b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800">
                <a:latin typeface="Times New Roman" panose="02020603050405020304" pitchFamily="18" charset="0"/>
                <a:ea typeface="宋体" panose="02010600030101010101" pitchFamily="2" charset="-122"/>
                <a:sym typeface="Symbol" panose="05050102010706020507" pitchFamily="18" charset="2"/>
              </a:rPr>
              <a:t>=120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45095" name="Text Box 7">
            <a:extLst>
              <a:ext uri="{FF2B5EF4-FFF2-40B4-BE49-F238E27FC236}">
                <a16:creationId xmlns:a16="http://schemas.microsoft.com/office/drawing/2014/main" id="{38AAAF32-F191-40D4-935E-13FDBCA31CEF}"/>
              </a:ext>
            </a:extLst>
          </p:cNvPr>
          <p:cNvSpPr txBox="1">
            <a:spLocks noChangeArrowheads="1"/>
          </p:cNvSpPr>
          <p:nvPr/>
        </p:nvSpPr>
        <p:spPr bwMode="auto">
          <a:xfrm>
            <a:off x="2514600" y="5334000"/>
            <a:ext cx="2057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六方</a:t>
            </a:r>
            <a:r>
              <a:rPr lang="zh-CN" altLang="en-US" sz="18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Hexagonal </a:t>
            </a:r>
          </a:p>
          <a:p>
            <a:pPr algn="ctr"/>
            <a:r>
              <a:rPr lang="en-US" altLang="zh-CN" sz="1800">
                <a:latin typeface="Times New Roman" panose="02020603050405020304" pitchFamily="18" charset="0"/>
                <a:ea typeface="宋体" panose="02010600030101010101" pitchFamily="2" charset="-122"/>
              </a:rPr>
              <a:t>a=b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p>
          <a:p>
            <a:pPr algn="ct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800">
                <a:latin typeface="Times New Roman" panose="02020603050405020304" pitchFamily="18" charset="0"/>
                <a:ea typeface="宋体" panose="02010600030101010101" pitchFamily="2" charset="-122"/>
                <a:sym typeface="Symbol" panose="05050102010706020507" pitchFamily="18" charset="2"/>
              </a:rPr>
              <a:t>=120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45096" name="Text Box 8">
            <a:extLst>
              <a:ext uri="{FF2B5EF4-FFF2-40B4-BE49-F238E27FC236}">
                <a16:creationId xmlns:a16="http://schemas.microsoft.com/office/drawing/2014/main" id="{141DEBB8-247C-42A9-BA79-233033BB4160}"/>
              </a:ext>
            </a:extLst>
          </p:cNvPr>
          <p:cNvSpPr txBox="1">
            <a:spLocks noChangeArrowheads="1"/>
          </p:cNvSpPr>
          <p:nvPr/>
        </p:nvSpPr>
        <p:spPr bwMode="auto">
          <a:xfrm>
            <a:off x="4643438" y="5445125"/>
            <a:ext cx="2057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单斜</a:t>
            </a:r>
            <a:r>
              <a:rPr lang="zh-CN" altLang="en-US" sz="18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Monoclinic </a:t>
            </a:r>
          </a:p>
          <a:p>
            <a:pPr algn="ctr"/>
            <a:r>
              <a:rPr lang="en-US" altLang="zh-CN" sz="1800">
                <a:latin typeface="Times New Roman" panose="02020603050405020304" pitchFamily="18" charset="0"/>
                <a:ea typeface="宋体" panose="02010600030101010101" pitchFamily="2" charset="-122"/>
              </a:rPr>
              <a:t>a</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p>
          <a:p>
            <a:pPr algn="ct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800">
                <a:latin typeface="Times New Roman" panose="02020603050405020304" pitchFamily="18" charset="0"/>
                <a:ea typeface="宋体" panose="02010600030101010101" pitchFamily="2" charset="-122"/>
                <a:sym typeface="Symbol" panose="05050102010706020507" pitchFamily="18" charset="2"/>
              </a:rPr>
              <a:t>, 90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45097" name="Text Box 9">
            <a:extLst>
              <a:ext uri="{FF2B5EF4-FFF2-40B4-BE49-F238E27FC236}">
                <a16:creationId xmlns:a16="http://schemas.microsoft.com/office/drawing/2014/main" id="{2707D049-21CC-4057-8A31-808336936691}"/>
              </a:ext>
            </a:extLst>
          </p:cNvPr>
          <p:cNvSpPr txBox="1">
            <a:spLocks noChangeArrowheads="1"/>
          </p:cNvSpPr>
          <p:nvPr/>
        </p:nvSpPr>
        <p:spPr bwMode="auto">
          <a:xfrm>
            <a:off x="6732588" y="5445125"/>
            <a:ext cx="1905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a:solidFill>
                  <a:srgbClr val="FF0000"/>
                </a:solidFill>
                <a:latin typeface="Times New Roman" panose="02020603050405020304" pitchFamily="18" charset="0"/>
                <a:ea typeface="宋体" panose="02010600030101010101" pitchFamily="2" charset="-122"/>
              </a:rPr>
              <a:t>三斜</a:t>
            </a:r>
            <a:r>
              <a:rPr lang="zh-CN" altLang="en-US" sz="18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Triclinic</a:t>
            </a:r>
          </a:p>
          <a:p>
            <a:pPr algn="ctr"/>
            <a:r>
              <a:rPr lang="en-US" altLang="zh-CN" sz="1800">
                <a:latin typeface="Times New Roman" panose="02020603050405020304" pitchFamily="18" charset="0"/>
                <a:ea typeface="宋体" panose="02010600030101010101" pitchFamily="2" charset="-122"/>
              </a:rPr>
              <a:t>a</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b</a:t>
            </a:r>
            <a:r>
              <a:rPr lang="en-US" altLang="zh-CN" sz="1800">
                <a:latin typeface="Times New Roman" panose="02020603050405020304" pitchFamily="18" charset="0"/>
                <a:ea typeface="宋体" panose="02010600030101010101" pitchFamily="2" charset="-122"/>
                <a:sym typeface="Symbol" panose="05050102010706020507" pitchFamily="18" charset="2"/>
              </a:rPr>
              <a:t></a:t>
            </a:r>
            <a:r>
              <a:rPr lang="en-US" altLang="zh-CN" sz="1800">
                <a:latin typeface="Times New Roman" panose="02020603050405020304" pitchFamily="18" charset="0"/>
                <a:ea typeface="宋体" panose="02010600030101010101" pitchFamily="2" charset="-122"/>
              </a:rPr>
              <a:t>c  </a:t>
            </a:r>
          </a:p>
          <a:p>
            <a:pPr algn="ctr"/>
            <a:r>
              <a:rPr lang="en-US" altLang="zh-CN" sz="1800">
                <a:latin typeface="Times New Roman" panose="02020603050405020304" pitchFamily="18" charset="0"/>
                <a:ea typeface="宋体" panose="02010600030101010101" pitchFamily="2" charset="-122"/>
                <a:sym typeface="Symbol" panose="05050102010706020507" pitchFamily="18" charset="2"/>
              </a:rPr>
              <a:t>===90</a:t>
            </a:r>
            <a:r>
              <a:rPr lang="en-US" altLang="zh-CN" sz="18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3CDEA9D1-0332-4293-8BAB-342D089AB81A}"/>
              </a:ext>
            </a:extLst>
          </p:cNvPr>
          <p:cNvSpPr>
            <a:spLocks noGrp="1"/>
          </p:cNvSpPr>
          <p:nvPr>
            <p:ph type="sldNum" sz="quarter" idx="12"/>
          </p:nvPr>
        </p:nvSpPr>
        <p:spPr/>
        <p:txBody>
          <a:bodyPr/>
          <a:lstStyle/>
          <a:p>
            <a:fld id="{B8FC08A6-6B20-4522-B664-DD4104DBB830}" type="slidenum">
              <a:rPr lang="en-US" altLang="zh-CN"/>
              <a:pPr/>
              <a:t>25</a:t>
            </a:fld>
            <a:endParaRPr lang="en-US" altLang="zh-CN"/>
          </a:p>
        </p:txBody>
      </p:sp>
      <p:sp>
        <p:nvSpPr>
          <p:cNvPr id="756739" name="Text Box 3">
            <a:extLst>
              <a:ext uri="{FF2B5EF4-FFF2-40B4-BE49-F238E27FC236}">
                <a16:creationId xmlns:a16="http://schemas.microsoft.com/office/drawing/2014/main" id="{D07DCA14-6080-48FC-B5B6-99ED4DDE4054}"/>
              </a:ext>
            </a:extLst>
          </p:cNvPr>
          <p:cNvSpPr txBox="1">
            <a:spLocks noChangeArrowheads="1"/>
          </p:cNvSpPr>
          <p:nvPr/>
        </p:nvSpPr>
        <p:spPr bwMode="auto">
          <a:xfrm>
            <a:off x="684213" y="765175"/>
            <a:ext cx="4464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FF0000"/>
                </a:solidFill>
              </a:rPr>
              <a:t>晶面和晶面指数</a:t>
            </a:r>
          </a:p>
        </p:txBody>
      </p:sp>
      <p:sp>
        <p:nvSpPr>
          <p:cNvPr id="756740" name="Text Box 4">
            <a:extLst>
              <a:ext uri="{FF2B5EF4-FFF2-40B4-BE49-F238E27FC236}">
                <a16:creationId xmlns:a16="http://schemas.microsoft.com/office/drawing/2014/main" id="{C85EE31D-395D-4C04-9F89-F85A7CD709B2}"/>
              </a:ext>
            </a:extLst>
          </p:cNvPr>
          <p:cNvSpPr txBox="1">
            <a:spLocks noChangeArrowheads="1"/>
          </p:cNvSpPr>
          <p:nvPr/>
        </p:nvSpPr>
        <p:spPr bwMode="auto">
          <a:xfrm>
            <a:off x="684213" y="1484313"/>
            <a:ext cx="7848600" cy="1539875"/>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800"/>
              <a:t>结晶格子内所有的格子点全部集中在相互平行的等间距的平面群上，这些平面叫</a:t>
            </a:r>
            <a:r>
              <a:rPr lang="zh-CN" altLang="en-US" sz="2800">
                <a:solidFill>
                  <a:srgbClr val="FF0000"/>
                </a:solidFill>
              </a:rPr>
              <a:t>晶面</a:t>
            </a:r>
            <a:r>
              <a:rPr lang="zh-CN" altLang="en-US" sz="2800"/>
              <a:t>，晶面与晶面的距离叫晶面间距</a:t>
            </a:r>
          </a:p>
        </p:txBody>
      </p:sp>
      <p:sp>
        <p:nvSpPr>
          <p:cNvPr id="756741" name="Text Box 5">
            <a:extLst>
              <a:ext uri="{FF2B5EF4-FFF2-40B4-BE49-F238E27FC236}">
                <a16:creationId xmlns:a16="http://schemas.microsoft.com/office/drawing/2014/main" id="{D94F590B-B7F7-4A01-B218-6C407ADB3864}"/>
              </a:ext>
            </a:extLst>
          </p:cNvPr>
          <p:cNvSpPr txBox="1">
            <a:spLocks noChangeArrowheads="1"/>
          </p:cNvSpPr>
          <p:nvPr/>
        </p:nvSpPr>
        <p:spPr bwMode="auto">
          <a:xfrm>
            <a:off x="827088" y="3429000"/>
            <a:ext cx="6408737" cy="560388"/>
          </a:xfrm>
          <a:prstGeom prst="rect">
            <a:avLst/>
          </a:prstGeom>
          <a:solidFill>
            <a:schemeClr val="bg1"/>
          </a:solidFill>
          <a:ln w="41275">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不同的角度去观察，会见到不同的晶面</a:t>
            </a:r>
          </a:p>
        </p:txBody>
      </p:sp>
      <p:sp>
        <p:nvSpPr>
          <p:cNvPr id="756742" name="Text Box 6">
            <a:extLst>
              <a:ext uri="{FF2B5EF4-FFF2-40B4-BE49-F238E27FC236}">
                <a16:creationId xmlns:a16="http://schemas.microsoft.com/office/drawing/2014/main" id="{18F71277-C042-4BBB-8B7C-4B91A08D353A}"/>
              </a:ext>
            </a:extLst>
          </p:cNvPr>
          <p:cNvSpPr txBox="1">
            <a:spLocks noChangeArrowheads="1"/>
          </p:cNvSpPr>
          <p:nvPr/>
        </p:nvSpPr>
        <p:spPr bwMode="auto">
          <a:xfrm>
            <a:off x="4572000" y="4652963"/>
            <a:ext cx="3167063" cy="98425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FF0000"/>
                </a:solidFill>
              </a:rPr>
              <a:t>晶面指数</a:t>
            </a:r>
            <a:r>
              <a:rPr lang="zh-CN" altLang="en-US" sz="2800"/>
              <a:t>：晶面方位用</a:t>
            </a:r>
            <a:r>
              <a:rPr lang="zh-CN" altLang="en-US" sz="2800">
                <a:solidFill>
                  <a:srgbClr val="FF0000"/>
                </a:solidFill>
              </a:rPr>
              <a:t>米勒指数</a:t>
            </a:r>
            <a:r>
              <a:rPr lang="zh-CN" altLang="en-US" sz="2800"/>
              <a:t>标记</a:t>
            </a:r>
          </a:p>
        </p:txBody>
      </p:sp>
      <p:pic>
        <p:nvPicPr>
          <p:cNvPr id="756743" name="Picture 7" descr="20090929102403278">
            <a:extLst>
              <a:ext uri="{FF2B5EF4-FFF2-40B4-BE49-F238E27FC236}">
                <a16:creationId xmlns:a16="http://schemas.microsoft.com/office/drawing/2014/main" id="{381A7DAC-A2C8-4B74-BEE6-F0C66126E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4149725"/>
            <a:ext cx="2516188" cy="2390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1D24679F-0930-4054-9973-753B163A1957}"/>
              </a:ext>
            </a:extLst>
          </p:cNvPr>
          <p:cNvSpPr>
            <a:spLocks noGrp="1"/>
          </p:cNvSpPr>
          <p:nvPr>
            <p:ph type="sldNum" sz="quarter" idx="12"/>
          </p:nvPr>
        </p:nvSpPr>
        <p:spPr/>
        <p:txBody>
          <a:bodyPr/>
          <a:lstStyle/>
          <a:p>
            <a:fld id="{DFD84D47-BAB4-4217-B12A-87C1B958BB48}" type="slidenum">
              <a:rPr lang="en-US" altLang="zh-CN"/>
              <a:pPr/>
              <a:t>26</a:t>
            </a:fld>
            <a:endParaRPr lang="en-US" altLang="zh-CN"/>
          </a:p>
        </p:txBody>
      </p:sp>
      <p:sp>
        <p:nvSpPr>
          <p:cNvPr id="447492" name="Rectangle 4">
            <a:extLst>
              <a:ext uri="{FF2B5EF4-FFF2-40B4-BE49-F238E27FC236}">
                <a16:creationId xmlns:a16="http://schemas.microsoft.com/office/drawing/2014/main" id="{3B6586F7-E9FD-4CD9-B838-FFB6F414FC43}"/>
              </a:ext>
            </a:extLst>
          </p:cNvPr>
          <p:cNvSpPr>
            <a:spLocks noChangeArrowheads="1"/>
          </p:cNvSpPr>
          <p:nvPr/>
        </p:nvSpPr>
        <p:spPr bwMode="blackWhite">
          <a:xfrm>
            <a:off x="468313" y="1196975"/>
            <a:ext cx="8208962" cy="19208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5000"/>
              </a:lnSpc>
            </a:pPr>
            <a:r>
              <a:rPr lang="zh-CN" altLang="en-US" sz="2800">
                <a:latin typeface="Times New Roman" panose="02020603050405020304" pitchFamily="18" charset="0"/>
              </a:rPr>
              <a:t>设某一原子面在基矢</a:t>
            </a:r>
            <a:r>
              <a:rPr lang="en-US" altLang="zh-CN" sz="2800">
                <a:latin typeface="Times New Roman" panose="02020603050405020304" pitchFamily="18" charset="0"/>
              </a:rPr>
              <a:t>a</a:t>
            </a:r>
            <a:r>
              <a:rPr lang="zh-CN" altLang="en-US" sz="2800">
                <a:latin typeface="Times New Roman" panose="02020603050405020304" pitchFamily="18" charset="0"/>
              </a:rPr>
              <a:t>、</a:t>
            </a:r>
            <a:r>
              <a:rPr lang="en-US" altLang="zh-CN" sz="2800">
                <a:latin typeface="Times New Roman" panose="02020603050405020304" pitchFamily="18" charset="0"/>
              </a:rPr>
              <a:t>b</a:t>
            </a:r>
            <a:r>
              <a:rPr lang="zh-CN" altLang="en-US" sz="2800">
                <a:latin typeface="Times New Roman" panose="02020603050405020304" pitchFamily="18" charset="0"/>
              </a:rPr>
              <a:t>、</a:t>
            </a:r>
            <a:r>
              <a:rPr lang="en-US" altLang="zh-CN" sz="2800">
                <a:latin typeface="Times New Roman" panose="02020603050405020304" pitchFamily="18" charset="0"/>
              </a:rPr>
              <a:t>c</a:t>
            </a:r>
            <a:r>
              <a:rPr lang="zh-CN" altLang="en-US" sz="2800">
                <a:latin typeface="Times New Roman" panose="02020603050405020304" pitchFamily="18" charset="0"/>
              </a:rPr>
              <a:t>方向的截距为</a:t>
            </a:r>
            <a:r>
              <a:rPr lang="en-US" altLang="zh-CN" sz="2800">
                <a:latin typeface="Times New Roman" panose="02020603050405020304" pitchFamily="18" charset="0"/>
              </a:rPr>
              <a:t>ra</a:t>
            </a:r>
            <a:r>
              <a:rPr lang="zh-CN" altLang="en-US" sz="2800">
                <a:latin typeface="Times New Roman" panose="02020603050405020304" pitchFamily="18" charset="0"/>
              </a:rPr>
              <a:t>、</a:t>
            </a:r>
            <a:r>
              <a:rPr lang="en-US" altLang="zh-CN" sz="2800">
                <a:latin typeface="Times New Roman" panose="02020603050405020304" pitchFamily="18" charset="0"/>
              </a:rPr>
              <a:t>sb</a:t>
            </a:r>
            <a:r>
              <a:rPr lang="zh-CN" altLang="en-US" sz="2800">
                <a:latin typeface="Times New Roman" panose="02020603050405020304" pitchFamily="18" charset="0"/>
              </a:rPr>
              <a:t>、</a:t>
            </a:r>
            <a:r>
              <a:rPr lang="en-US" altLang="zh-CN" sz="2800">
                <a:latin typeface="Times New Roman" panose="02020603050405020304" pitchFamily="18" charset="0"/>
              </a:rPr>
              <a:t>tc</a:t>
            </a:r>
            <a:r>
              <a:rPr lang="zh-CN" altLang="en-US" sz="2800">
                <a:latin typeface="Times New Roman" panose="02020603050405020304" pitchFamily="18" charset="0"/>
              </a:rPr>
              <a:t>，将系数</a:t>
            </a:r>
            <a:r>
              <a:rPr lang="en-US" altLang="zh-CN" sz="2800">
                <a:latin typeface="Times New Roman" panose="02020603050405020304" pitchFamily="18" charset="0"/>
              </a:rPr>
              <a:t>r</a:t>
            </a:r>
            <a:r>
              <a:rPr lang="zh-CN" altLang="en-US" sz="2800">
                <a:latin typeface="Times New Roman" panose="02020603050405020304" pitchFamily="18" charset="0"/>
              </a:rPr>
              <a:t>、</a:t>
            </a:r>
            <a:r>
              <a:rPr lang="en-US" altLang="zh-CN" sz="2800">
                <a:latin typeface="Times New Roman" panose="02020603050405020304" pitchFamily="18" charset="0"/>
              </a:rPr>
              <a:t>s</a:t>
            </a:r>
            <a:r>
              <a:rPr lang="zh-CN" altLang="en-US" sz="2800">
                <a:latin typeface="Times New Roman" panose="02020603050405020304" pitchFamily="18" charset="0"/>
              </a:rPr>
              <a:t>、</a:t>
            </a:r>
            <a:r>
              <a:rPr lang="en-US" altLang="zh-CN" sz="2800">
                <a:latin typeface="Times New Roman" panose="02020603050405020304" pitchFamily="18" charset="0"/>
              </a:rPr>
              <a:t>t</a:t>
            </a:r>
            <a:r>
              <a:rPr lang="zh-CN" altLang="en-US" sz="2800">
                <a:latin typeface="Times New Roman" panose="02020603050405020304" pitchFamily="18" charset="0"/>
              </a:rPr>
              <a:t>的倒数，通分，弃去公分母，简约成互质的整数</a:t>
            </a:r>
            <a:r>
              <a:rPr lang="en-US" altLang="zh-CN" sz="2800">
                <a:latin typeface="Times New Roman" panose="02020603050405020304" pitchFamily="18" charset="0"/>
              </a:rPr>
              <a:t>h</a:t>
            </a:r>
            <a:r>
              <a:rPr lang="zh-CN" altLang="en-US" sz="2800">
                <a:latin typeface="Times New Roman" panose="02020603050405020304" pitchFamily="18" charset="0"/>
              </a:rPr>
              <a:t>、</a:t>
            </a:r>
            <a:r>
              <a:rPr lang="en-US" altLang="zh-CN" sz="2800">
                <a:latin typeface="Times New Roman" panose="02020603050405020304" pitchFamily="18" charset="0"/>
              </a:rPr>
              <a:t>k</a:t>
            </a:r>
            <a:r>
              <a:rPr lang="zh-CN" altLang="en-US" sz="2800">
                <a:latin typeface="Times New Roman" panose="02020603050405020304" pitchFamily="18" charset="0"/>
              </a:rPr>
              <a:t>、</a:t>
            </a:r>
            <a:r>
              <a:rPr lang="en-US" altLang="zh-CN" sz="2800">
                <a:latin typeface="Times New Roman" panose="02020603050405020304" pitchFamily="18" charset="0"/>
              </a:rPr>
              <a:t>l</a:t>
            </a:r>
            <a:r>
              <a:rPr lang="zh-CN" altLang="en-US" sz="2800">
                <a:latin typeface="Times New Roman" panose="02020603050405020304" pitchFamily="18" charset="0"/>
              </a:rPr>
              <a:t>，并用圆括号包括成</a:t>
            </a:r>
            <a:r>
              <a:rPr lang="en-US" altLang="zh-CN" sz="2800">
                <a:latin typeface="Times New Roman" panose="02020603050405020304" pitchFamily="18" charset="0"/>
              </a:rPr>
              <a:t>(h k l)</a:t>
            </a:r>
            <a:r>
              <a:rPr lang="zh-CN" altLang="en-US" sz="2800">
                <a:latin typeface="Times New Roman" panose="02020603050405020304" pitchFamily="18" charset="0"/>
              </a:rPr>
              <a:t>，就是这一晶面的米勒指数。 </a:t>
            </a:r>
          </a:p>
        </p:txBody>
      </p:sp>
      <p:pic>
        <p:nvPicPr>
          <p:cNvPr id="447494" name="Picture 6" descr="20090929102403278">
            <a:extLst>
              <a:ext uri="{FF2B5EF4-FFF2-40B4-BE49-F238E27FC236}">
                <a16:creationId xmlns:a16="http://schemas.microsoft.com/office/drawing/2014/main" id="{81BF30E2-0E81-47C5-81CC-C92016C0C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716338"/>
            <a:ext cx="2516187" cy="2390775"/>
          </a:xfrm>
          <a:prstGeom prst="rect">
            <a:avLst/>
          </a:prstGeom>
          <a:noFill/>
          <a:extLst>
            <a:ext uri="{909E8E84-426E-40DD-AFC4-6F175D3DCCD1}">
              <a14:hiddenFill xmlns:a14="http://schemas.microsoft.com/office/drawing/2010/main">
                <a:solidFill>
                  <a:srgbClr val="FFFFFF"/>
                </a:solidFill>
              </a14:hiddenFill>
            </a:ext>
          </a:extLst>
        </p:spPr>
      </p:pic>
      <p:sp>
        <p:nvSpPr>
          <p:cNvPr id="447495" name="Rectangle 7">
            <a:extLst>
              <a:ext uri="{FF2B5EF4-FFF2-40B4-BE49-F238E27FC236}">
                <a16:creationId xmlns:a16="http://schemas.microsoft.com/office/drawing/2014/main" id="{2CF1E190-EE6E-422D-930B-005166A94C45}"/>
              </a:ext>
            </a:extLst>
          </p:cNvPr>
          <p:cNvSpPr>
            <a:spLocks noChangeArrowheads="1"/>
          </p:cNvSpPr>
          <p:nvPr/>
        </p:nvSpPr>
        <p:spPr bwMode="blackWhite">
          <a:xfrm>
            <a:off x="3348038" y="3429000"/>
            <a:ext cx="5256212" cy="1720850"/>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893" tIns="0" rIns="0" bIns="0" anchor="ctr">
            <a:spAutoFit/>
          </a:bodyPr>
          <a:lstStyle/>
          <a:p>
            <a:pPr>
              <a:lnSpc>
                <a:spcPct val="115000"/>
              </a:lnSpc>
            </a:pPr>
            <a:r>
              <a:rPr lang="zh-CN" altLang="en-US" sz="2400">
                <a:latin typeface="Times New Roman" panose="02020603050405020304" pitchFamily="18" charset="0"/>
              </a:rPr>
              <a:t>图中所标出的晶面</a:t>
            </a:r>
            <a:r>
              <a:rPr lang="en-US" altLang="zh-CN" sz="2400" i="1">
                <a:latin typeface="Times New Roman" panose="02020603050405020304" pitchFamily="18" charset="0"/>
              </a:rPr>
              <a:t>a1b1c1</a:t>
            </a:r>
            <a:r>
              <a:rPr lang="zh-CN" altLang="en-US" sz="2400">
                <a:latin typeface="Times New Roman" panose="02020603050405020304" pitchFamily="18" charset="0"/>
              </a:rPr>
              <a:t>，相应的截距为</a:t>
            </a:r>
            <a:r>
              <a:rPr lang="en-US" altLang="zh-CN" sz="2400">
                <a:latin typeface="Times New Roman" panose="02020603050405020304" pitchFamily="18" charset="0"/>
              </a:rPr>
              <a:t>1/2</a:t>
            </a:r>
            <a:r>
              <a:rPr lang="zh-CN" altLang="en-US" sz="2400">
                <a:latin typeface="Times New Roman" panose="02020603050405020304" pitchFamily="18" charset="0"/>
              </a:rPr>
              <a:t>、</a:t>
            </a:r>
            <a:r>
              <a:rPr lang="en-US" altLang="zh-CN" sz="2400">
                <a:latin typeface="Times New Roman" panose="02020603050405020304" pitchFamily="18" charset="0"/>
              </a:rPr>
              <a:t>1/3</a:t>
            </a:r>
            <a:r>
              <a:rPr lang="zh-CN" altLang="en-US" sz="2400">
                <a:latin typeface="Times New Roman" panose="02020603050405020304" pitchFamily="18" charset="0"/>
              </a:rPr>
              <a:t>、</a:t>
            </a:r>
            <a:r>
              <a:rPr lang="en-US" altLang="zh-CN" sz="2400">
                <a:latin typeface="Times New Roman" panose="02020603050405020304" pitchFamily="18" charset="0"/>
              </a:rPr>
              <a:t>2/3</a:t>
            </a:r>
            <a:r>
              <a:rPr lang="zh-CN" altLang="en-US" sz="2400">
                <a:latin typeface="Times New Roman" panose="02020603050405020304" pitchFamily="18" charset="0"/>
              </a:rPr>
              <a:t>，其倒数为</a:t>
            </a:r>
            <a:r>
              <a:rPr lang="en-US" altLang="zh-CN" sz="2400">
                <a:latin typeface="Times New Roman" panose="02020603050405020304" pitchFamily="18" charset="0"/>
              </a:rPr>
              <a:t>2</a:t>
            </a:r>
            <a:r>
              <a:rPr lang="zh-CN" altLang="en-US" sz="2400">
                <a:latin typeface="Times New Roman" panose="02020603050405020304" pitchFamily="18" charset="0"/>
              </a:rPr>
              <a:t>、</a:t>
            </a:r>
            <a:r>
              <a:rPr lang="en-US" altLang="zh-CN" sz="2400">
                <a:latin typeface="Times New Roman" panose="02020603050405020304" pitchFamily="18" charset="0"/>
              </a:rPr>
              <a:t>3</a:t>
            </a:r>
            <a:r>
              <a:rPr lang="zh-CN" altLang="en-US" sz="2400">
                <a:latin typeface="Times New Roman" panose="02020603050405020304" pitchFamily="18" charset="0"/>
              </a:rPr>
              <a:t>、</a:t>
            </a:r>
            <a:r>
              <a:rPr lang="en-US" altLang="zh-CN" sz="2400">
                <a:latin typeface="Times New Roman" panose="02020603050405020304" pitchFamily="18" charset="0"/>
              </a:rPr>
              <a:t>3/2</a:t>
            </a:r>
            <a:r>
              <a:rPr lang="zh-CN" altLang="en-US" sz="2400">
                <a:latin typeface="Times New Roman" panose="02020603050405020304" pitchFamily="18" charset="0"/>
              </a:rPr>
              <a:t>，化为简单整数为 </a:t>
            </a:r>
            <a:r>
              <a:rPr lang="en-US" altLang="zh-CN" sz="2400">
                <a:latin typeface="Times New Roman" panose="02020603050405020304" pitchFamily="18" charset="0"/>
              </a:rPr>
              <a:t>4</a:t>
            </a:r>
            <a:r>
              <a:rPr lang="zh-CN" altLang="en-US" sz="2400">
                <a:latin typeface="Times New Roman" panose="02020603050405020304" pitchFamily="18" charset="0"/>
              </a:rPr>
              <a:t>、</a:t>
            </a:r>
            <a:r>
              <a:rPr lang="en-US" altLang="zh-CN" sz="2400">
                <a:latin typeface="Times New Roman" panose="02020603050405020304" pitchFamily="18" charset="0"/>
              </a:rPr>
              <a:t>6</a:t>
            </a:r>
            <a:r>
              <a:rPr lang="zh-CN" altLang="en-US" sz="2400">
                <a:latin typeface="Times New Roman" panose="02020603050405020304" pitchFamily="18" charset="0"/>
              </a:rPr>
              <a:t>、</a:t>
            </a:r>
            <a:r>
              <a:rPr lang="en-US" altLang="zh-CN" sz="2400">
                <a:latin typeface="Times New Roman" panose="02020603050405020304" pitchFamily="18" charset="0"/>
              </a:rPr>
              <a:t>3</a:t>
            </a:r>
            <a:r>
              <a:rPr lang="zh-CN" altLang="en-US" sz="2400">
                <a:latin typeface="Times New Roman" panose="02020603050405020304" pitchFamily="18" charset="0"/>
              </a:rPr>
              <a:t>，所以晶面</a:t>
            </a:r>
            <a:r>
              <a:rPr lang="en-US" altLang="zh-CN" sz="2400">
                <a:latin typeface="Times New Roman" panose="02020603050405020304" pitchFamily="18" charset="0"/>
              </a:rPr>
              <a:t>a1b1c1</a:t>
            </a:r>
            <a:r>
              <a:rPr lang="zh-CN" altLang="en-US" sz="2400">
                <a:latin typeface="Times New Roman" panose="02020603050405020304" pitchFamily="18" charset="0"/>
              </a:rPr>
              <a:t>的晶面指数为</a:t>
            </a:r>
            <a:r>
              <a:rPr lang="en-US" altLang="zh-CN" sz="2400">
                <a:latin typeface="Times New Roman" panose="02020603050405020304" pitchFamily="18" charset="0"/>
              </a:rPr>
              <a:t>(463)</a:t>
            </a:r>
            <a:r>
              <a:rPr lang="zh-CN" altLang="en-US" sz="2400">
                <a:latin typeface="Times New Roman" panose="02020603050405020304" pitchFamily="18" charset="0"/>
              </a:rPr>
              <a:t>。 </a:t>
            </a:r>
          </a:p>
        </p:txBody>
      </p:sp>
      <p:sp>
        <p:nvSpPr>
          <p:cNvPr id="447498" name="Rectangle 10">
            <a:extLst>
              <a:ext uri="{FF2B5EF4-FFF2-40B4-BE49-F238E27FC236}">
                <a16:creationId xmlns:a16="http://schemas.microsoft.com/office/drawing/2014/main" id="{FB4D4F11-DDB4-4ED5-9476-422B37DBEC00}"/>
              </a:ext>
            </a:extLst>
          </p:cNvPr>
          <p:cNvSpPr>
            <a:spLocks noChangeArrowheads="1"/>
          </p:cNvSpPr>
          <p:nvPr/>
        </p:nvSpPr>
        <p:spPr bwMode="blackWhite">
          <a:xfrm>
            <a:off x="3348038" y="5408613"/>
            <a:ext cx="5256212" cy="9144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893" tIns="0" rIns="0" bIns="0" anchor="ctr">
            <a:spAutoFit/>
          </a:bodyPr>
          <a:lstStyle/>
          <a:p>
            <a:pPr>
              <a:lnSpc>
                <a:spcPct val="120000"/>
              </a:lnSpc>
            </a:pPr>
            <a:r>
              <a:rPr lang="zh-CN" altLang="en-US" sz="2400">
                <a:solidFill>
                  <a:srgbClr val="000099"/>
                </a:solidFill>
              </a:rPr>
              <a:t>晶面指数所代表的不仅是某一晶面，而是代表着一组相互平行的晶面</a:t>
            </a:r>
            <a:endParaRPr lang="zh-CN" altLang="en-US" sz="2400">
              <a:solidFill>
                <a:srgbClr val="000099"/>
              </a:solidFill>
              <a:latin typeface="Times New Roman" panose="02020603050405020304" pitchFamily="18" charset="0"/>
            </a:endParaRPr>
          </a:p>
        </p:txBody>
      </p:sp>
      <p:sp>
        <p:nvSpPr>
          <p:cNvPr id="447499" name="Rectangle 11">
            <a:extLst>
              <a:ext uri="{FF2B5EF4-FFF2-40B4-BE49-F238E27FC236}">
                <a16:creationId xmlns:a16="http://schemas.microsoft.com/office/drawing/2014/main" id="{89F69EFB-803F-4D33-99B6-7BED0E373CAE}"/>
              </a:ext>
            </a:extLst>
          </p:cNvPr>
          <p:cNvSpPr>
            <a:spLocks noChangeArrowheads="1"/>
          </p:cNvSpPr>
          <p:nvPr/>
        </p:nvSpPr>
        <p:spPr bwMode="blackWhite">
          <a:xfrm>
            <a:off x="827088" y="444500"/>
            <a:ext cx="2232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晶面指数</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D932D29A-C0AB-4716-9495-C35CB76D58F9}"/>
              </a:ext>
            </a:extLst>
          </p:cNvPr>
          <p:cNvSpPr>
            <a:spLocks noGrp="1"/>
          </p:cNvSpPr>
          <p:nvPr>
            <p:ph type="sldNum" sz="quarter" idx="12"/>
          </p:nvPr>
        </p:nvSpPr>
        <p:spPr/>
        <p:txBody>
          <a:bodyPr/>
          <a:lstStyle/>
          <a:p>
            <a:fld id="{3F3D5313-50A4-4C47-9426-AF07E75AFAD5}" type="slidenum">
              <a:rPr lang="en-US" altLang="zh-CN"/>
              <a:pPr/>
              <a:t>27</a:t>
            </a:fld>
            <a:endParaRPr lang="en-US" altLang="zh-CN"/>
          </a:p>
        </p:txBody>
      </p:sp>
      <p:pic>
        <p:nvPicPr>
          <p:cNvPr id="449543" name="Picture 7" descr="20090929102404550">
            <a:extLst>
              <a:ext uri="{FF2B5EF4-FFF2-40B4-BE49-F238E27FC236}">
                <a16:creationId xmlns:a16="http://schemas.microsoft.com/office/drawing/2014/main" id="{1E3A6704-5DE6-47E9-9B90-63AF8AEEB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8388350" cy="2097088"/>
          </a:xfrm>
          <a:prstGeom prst="rect">
            <a:avLst/>
          </a:prstGeom>
          <a:noFill/>
          <a:extLst>
            <a:ext uri="{909E8E84-426E-40DD-AFC4-6F175D3DCCD1}">
              <a14:hiddenFill xmlns:a14="http://schemas.microsoft.com/office/drawing/2010/main">
                <a:solidFill>
                  <a:srgbClr val="FFFFFF"/>
                </a:solidFill>
              </a14:hiddenFill>
            </a:ext>
          </a:extLst>
        </p:spPr>
      </p:pic>
      <p:pic>
        <p:nvPicPr>
          <p:cNvPr id="449545" name="Picture 9" descr="20090929102405848">
            <a:extLst>
              <a:ext uri="{FF2B5EF4-FFF2-40B4-BE49-F238E27FC236}">
                <a16:creationId xmlns:a16="http://schemas.microsoft.com/office/drawing/2014/main" id="{EBAF76E1-3406-4BE6-B14A-78681FA9F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573463"/>
            <a:ext cx="6985000" cy="2359025"/>
          </a:xfrm>
          <a:prstGeom prst="rect">
            <a:avLst/>
          </a:prstGeom>
          <a:noFill/>
          <a:extLst>
            <a:ext uri="{909E8E84-426E-40DD-AFC4-6F175D3DCCD1}">
              <a14:hiddenFill xmlns:a14="http://schemas.microsoft.com/office/drawing/2010/main">
                <a:solidFill>
                  <a:srgbClr val="FFFFFF"/>
                </a:solidFill>
              </a14:hiddenFill>
            </a:ext>
          </a:extLst>
        </p:spPr>
      </p:pic>
      <p:sp>
        <p:nvSpPr>
          <p:cNvPr id="449546" name="Rectangle 10">
            <a:extLst>
              <a:ext uri="{FF2B5EF4-FFF2-40B4-BE49-F238E27FC236}">
                <a16:creationId xmlns:a16="http://schemas.microsoft.com/office/drawing/2014/main" id="{2F39E90C-CCA1-4FA2-9183-D0BED30FF0DD}"/>
              </a:ext>
            </a:extLst>
          </p:cNvPr>
          <p:cNvSpPr>
            <a:spLocks noChangeArrowheads="1"/>
          </p:cNvSpPr>
          <p:nvPr/>
        </p:nvSpPr>
        <p:spPr bwMode="blackWhite">
          <a:xfrm>
            <a:off x="2339975" y="534988"/>
            <a:ext cx="4500563" cy="485775"/>
          </a:xfrm>
          <a:prstGeom prst="rect">
            <a:avLst/>
          </a:prstGeom>
          <a:noFill/>
          <a:ln w="28575" algn="ctr">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latin typeface="Times New Roman" panose="02020603050405020304" pitchFamily="18" charset="0"/>
              </a:rPr>
              <a:t>0 </a:t>
            </a:r>
            <a:r>
              <a:rPr lang="zh-CN" altLang="en-US" sz="2400">
                <a:latin typeface="Times New Roman" panose="02020603050405020304" pitchFamily="18" charset="0"/>
              </a:rPr>
              <a:t>的意义：面与对应的轴平行； </a:t>
            </a:r>
          </a:p>
        </p:txBody>
      </p:sp>
      <p:sp>
        <p:nvSpPr>
          <p:cNvPr id="449547" name="Rectangle 11">
            <a:extLst>
              <a:ext uri="{FF2B5EF4-FFF2-40B4-BE49-F238E27FC236}">
                <a16:creationId xmlns:a16="http://schemas.microsoft.com/office/drawing/2014/main" id="{B13E38E7-0191-4B2F-8578-192178982C39}"/>
              </a:ext>
            </a:extLst>
          </p:cNvPr>
          <p:cNvSpPr>
            <a:spLocks noChangeArrowheads="1"/>
          </p:cNvSpPr>
          <p:nvPr/>
        </p:nvSpPr>
        <p:spPr bwMode="blackWhite">
          <a:xfrm>
            <a:off x="2195513" y="6002338"/>
            <a:ext cx="4664075" cy="495300"/>
          </a:xfrm>
          <a:prstGeom prst="rect">
            <a:avLst/>
          </a:prstGeom>
          <a:noFill/>
          <a:ln w="38100" algn="ctr">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的意义：面与对应的轴垂直；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8F096B52-5840-4197-A5ED-B0815CD5D876}"/>
              </a:ext>
            </a:extLst>
          </p:cNvPr>
          <p:cNvSpPr>
            <a:spLocks noGrp="1"/>
          </p:cNvSpPr>
          <p:nvPr>
            <p:ph type="sldNum" sz="quarter" idx="12"/>
          </p:nvPr>
        </p:nvSpPr>
        <p:spPr/>
        <p:txBody>
          <a:bodyPr/>
          <a:lstStyle/>
          <a:p>
            <a:fld id="{EBD882C7-6F4F-47D4-9E1C-7479C1B266E6}" type="slidenum">
              <a:rPr lang="en-US" altLang="zh-CN"/>
              <a:pPr/>
              <a:t>28</a:t>
            </a:fld>
            <a:endParaRPr lang="en-US" altLang="zh-CN"/>
          </a:p>
        </p:txBody>
      </p:sp>
      <p:pic>
        <p:nvPicPr>
          <p:cNvPr id="451589" name="Picture 5" descr="20090929102406186">
            <a:extLst>
              <a:ext uri="{FF2B5EF4-FFF2-40B4-BE49-F238E27FC236}">
                <a16:creationId xmlns:a16="http://schemas.microsoft.com/office/drawing/2014/main" id="{78C8C3E4-DBA8-4CF7-BE9B-908C3377F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0350"/>
            <a:ext cx="7272338" cy="1998663"/>
          </a:xfrm>
          <a:prstGeom prst="rect">
            <a:avLst/>
          </a:prstGeom>
          <a:noFill/>
          <a:extLst>
            <a:ext uri="{909E8E84-426E-40DD-AFC4-6F175D3DCCD1}">
              <a14:hiddenFill xmlns:a14="http://schemas.microsoft.com/office/drawing/2010/main">
                <a:solidFill>
                  <a:srgbClr val="FFFFFF"/>
                </a:solidFill>
              </a14:hiddenFill>
            </a:ext>
          </a:extLst>
        </p:spPr>
      </p:pic>
      <p:pic>
        <p:nvPicPr>
          <p:cNvPr id="451591" name="Picture 7" descr="20090929102407521">
            <a:extLst>
              <a:ext uri="{FF2B5EF4-FFF2-40B4-BE49-F238E27FC236}">
                <a16:creationId xmlns:a16="http://schemas.microsoft.com/office/drawing/2014/main" id="{EF8EED80-E8F0-45D4-BF9A-275AA30C5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205038"/>
            <a:ext cx="5543550" cy="3687762"/>
          </a:xfrm>
          <a:prstGeom prst="rect">
            <a:avLst/>
          </a:prstGeom>
          <a:noFill/>
          <a:extLst>
            <a:ext uri="{909E8E84-426E-40DD-AFC4-6F175D3DCCD1}">
              <a14:hiddenFill xmlns:a14="http://schemas.microsoft.com/office/drawing/2010/main">
                <a:solidFill>
                  <a:srgbClr val="FFFFFF"/>
                </a:solidFill>
              </a14:hiddenFill>
            </a:ext>
          </a:extLst>
        </p:spPr>
      </p:pic>
      <p:sp>
        <p:nvSpPr>
          <p:cNvPr id="451600" name="Rectangle 16">
            <a:extLst>
              <a:ext uri="{FF2B5EF4-FFF2-40B4-BE49-F238E27FC236}">
                <a16:creationId xmlns:a16="http://schemas.microsoft.com/office/drawing/2014/main" id="{0EFE8259-480D-4959-A352-E55DCB8486F7}"/>
              </a:ext>
            </a:extLst>
          </p:cNvPr>
          <p:cNvSpPr>
            <a:spLocks noChangeArrowheads="1"/>
          </p:cNvSpPr>
          <p:nvPr/>
        </p:nvSpPr>
        <p:spPr bwMode="blackWhite">
          <a:xfrm>
            <a:off x="2700338" y="6062663"/>
            <a:ext cx="2879725" cy="495300"/>
          </a:xfrm>
          <a:prstGeom prst="rect">
            <a:avLst/>
          </a:prstGeom>
          <a:noFill/>
          <a:ln w="38100" algn="ctr">
            <a:solidFill>
              <a:srgbClr val="00CC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solidFill>
                  <a:srgbClr val="000000"/>
                </a:solidFill>
                <a:latin typeface="Times New Roman" panose="02020603050405020304" pitchFamily="18" charset="0"/>
                <a:cs typeface="Courier New" panose="02070309020205020404" pitchFamily="49" charset="0"/>
              </a:rPr>
              <a:t>“</a:t>
            </a:r>
            <a:r>
              <a:rPr lang="en-US" altLang="zh-CN" sz="2400">
                <a:solidFill>
                  <a:srgbClr val="000000"/>
                </a:solidFill>
                <a:cs typeface="Courier New" panose="02070309020205020404" pitchFamily="49" charset="0"/>
              </a:rPr>
              <a:t>-</a:t>
            </a:r>
            <a:r>
              <a:rPr lang="en-US" altLang="zh-CN" sz="2400">
                <a:solidFill>
                  <a:srgbClr val="000000"/>
                </a:solidFill>
                <a:latin typeface="Times New Roman" panose="02020603050405020304" pitchFamily="18" charset="0"/>
                <a:cs typeface="Courier New" panose="02070309020205020404" pitchFamily="49" charset="0"/>
              </a:rPr>
              <a:t>”</a:t>
            </a:r>
            <a:r>
              <a:rPr lang="zh-CN" altLang="en-US" sz="2400">
                <a:solidFill>
                  <a:srgbClr val="000000"/>
                </a:solidFill>
                <a:cs typeface="Courier New" panose="02070309020205020404" pitchFamily="49" charset="0"/>
              </a:rPr>
              <a:t>代表负方向截距</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0424B41D-09CF-4A40-AF91-EC865B13E1BF}"/>
              </a:ext>
            </a:extLst>
          </p:cNvPr>
          <p:cNvSpPr>
            <a:spLocks noGrp="1"/>
          </p:cNvSpPr>
          <p:nvPr>
            <p:ph type="sldNum" sz="quarter" idx="12"/>
          </p:nvPr>
        </p:nvSpPr>
        <p:spPr/>
        <p:txBody>
          <a:bodyPr/>
          <a:lstStyle/>
          <a:p>
            <a:fld id="{C503564D-854E-4EEC-97C2-3A9876B2FFC8}" type="slidenum">
              <a:rPr lang="en-US" altLang="zh-CN"/>
              <a:pPr/>
              <a:t>29</a:t>
            </a:fld>
            <a:endParaRPr lang="en-US" altLang="zh-CN"/>
          </a:p>
        </p:txBody>
      </p:sp>
      <p:sp>
        <p:nvSpPr>
          <p:cNvPr id="757762" name="Rectangle 2">
            <a:extLst>
              <a:ext uri="{FF2B5EF4-FFF2-40B4-BE49-F238E27FC236}">
                <a16:creationId xmlns:a16="http://schemas.microsoft.com/office/drawing/2014/main" id="{EF160732-44EE-48E1-88E4-E770568C1D7F}"/>
              </a:ext>
            </a:extLst>
          </p:cNvPr>
          <p:cNvSpPr>
            <a:spLocks noChangeArrowheads="1"/>
          </p:cNvSpPr>
          <p:nvPr/>
        </p:nvSpPr>
        <p:spPr bwMode="auto">
          <a:xfrm>
            <a:off x="539750" y="476250"/>
            <a:ext cx="7561263"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en-US" altLang="zh-CN" sz="3400" dirty="0">
                <a:solidFill>
                  <a:srgbClr val="FF0000"/>
                </a:solidFill>
                <a:latin typeface="楷体_GB2312" pitchFamily="1" charset="-122"/>
                <a:ea typeface="楷体_GB2312" pitchFamily="1" charset="-122"/>
              </a:rPr>
              <a:t>2.1.2</a:t>
            </a:r>
            <a:r>
              <a:rPr kumimoji="0" lang="zh-CN" altLang="en-US" sz="3400" dirty="0">
                <a:solidFill>
                  <a:srgbClr val="FF0000"/>
                </a:solidFill>
                <a:latin typeface="楷体_GB2312" pitchFamily="1" charset="-122"/>
                <a:ea typeface="楷体_GB2312" pitchFamily="1" charset="-122"/>
              </a:rPr>
              <a:t>聚合物的晶体结构和研究方法</a:t>
            </a:r>
          </a:p>
        </p:txBody>
      </p:sp>
      <p:sp>
        <p:nvSpPr>
          <p:cNvPr id="757768" name="Rectangle 8">
            <a:extLst>
              <a:ext uri="{FF2B5EF4-FFF2-40B4-BE49-F238E27FC236}">
                <a16:creationId xmlns:a16="http://schemas.microsoft.com/office/drawing/2014/main" id="{5CCB1CBC-9B2D-45CF-BF70-E8E40335C997}"/>
              </a:ext>
            </a:extLst>
          </p:cNvPr>
          <p:cNvSpPr>
            <a:spLocks noChangeArrowheads="1"/>
          </p:cNvSpPr>
          <p:nvPr/>
        </p:nvSpPr>
        <p:spPr bwMode="blackWhite">
          <a:xfrm>
            <a:off x="539750" y="1233488"/>
            <a:ext cx="7416800" cy="528637"/>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893" tIns="0" rIns="0" bIns="0" anchor="ctr">
            <a:spAutoFit/>
          </a:bodyPr>
          <a:lstStyle/>
          <a:p>
            <a:pPr>
              <a:lnSpc>
                <a:spcPct val="115000"/>
              </a:lnSpc>
            </a:pPr>
            <a:r>
              <a:rPr kumimoji="0" lang="zh-CN" altLang="en-US" sz="2800"/>
              <a:t>晶体中呈周期性排列的质点</a:t>
            </a:r>
            <a:r>
              <a:rPr kumimoji="0" lang="en-US" altLang="zh-CN" sz="2800">
                <a:latin typeface="Arial" panose="020B0604020202020204" pitchFamily="34" charset="0"/>
              </a:rPr>
              <a:t>—</a:t>
            </a:r>
            <a:r>
              <a:rPr kumimoji="0" lang="zh-CN" altLang="en-US" sz="2800">
                <a:solidFill>
                  <a:srgbClr val="FF0000"/>
                </a:solidFill>
              </a:rPr>
              <a:t>一般是</a:t>
            </a:r>
            <a:r>
              <a:rPr lang="zh-CN" altLang="en-US" sz="2800">
                <a:solidFill>
                  <a:srgbClr val="FF0000"/>
                </a:solidFill>
              </a:rPr>
              <a:t>结构单元</a:t>
            </a:r>
          </a:p>
        </p:txBody>
      </p:sp>
      <p:pic>
        <p:nvPicPr>
          <p:cNvPr id="757769" name="Picture 9">
            <a:extLst>
              <a:ext uri="{FF2B5EF4-FFF2-40B4-BE49-F238E27FC236}">
                <a16:creationId xmlns:a16="http://schemas.microsoft.com/office/drawing/2014/main" id="{4481F342-23CA-4E20-8632-952F12F1D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16113"/>
            <a:ext cx="2403475" cy="4464050"/>
          </a:xfrm>
          <a:prstGeom prst="rect">
            <a:avLst/>
          </a:prstGeom>
          <a:noFill/>
          <a:ln w="76200" cmpd="tri">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757770" name="Rectangle 10">
            <a:extLst>
              <a:ext uri="{FF2B5EF4-FFF2-40B4-BE49-F238E27FC236}">
                <a16:creationId xmlns:a16="http://schemas.microsoft.com/office/drawing/2014/main" id="{4EFF259C-B2ED-4E03-AAE4-CB68DB2E1673}"/>
              </a:ext>
            </a:extLst>
          </p:cNvPr>
          <p:cNvSpPr>
            <a:spLocks noChangeArrowheads="1"/>
          </p:cNvSpPr>
          <p:nvPr/>
        </p:nvSpPr>
        <p:spPr bwMode="blackWhite">
          <a:xfrm>
            <a:off x="3419475" y="1989138"/>
            <a:ext cx="4968875" cy="2582862"/>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115000"/>
              </a:lnSpc>
              <a:spcBef>
                <a:spcPct val="50000"/>
              </a:spcBef>
            </a:pPr>
            <a:r>
              <a:rPr kumimoji="0" lang="zh-CN" altLang="en-US" sz="2800"/>
              <a:t>由于高分子是长链分子，聚合物分子量的多分散性，聚合物晶体中呈周期性排列的质点一般是</a:t>
            </a:r>
            <a:r>
              <a:rPr lang="zh-CN" altLang="en-US" sz="2800"/>
              <a:t>分子链中的结构单元，而不是原子或整个分子</a:t>
            </a:r>
          </a:p>
        </p:txBody>
      </p:sp>
      <p:sp>
        <p:nvSpPr>
          <p:cNvPr id="757771" name="Rectangle 11">
            <a:extLst>
              <a:ext uri="{FF2B5EF4-FFF2-40B4-BE49-F238E27FC236}">
                <a16:creationId xmlns:a16="http://schemas.microsoft.com/office/drawing/2014/main" id="{79B6F185-E713-4734-A3D5-9FD8A0A31886}"/>
              </a:ext>
            </a:extLst>
          </p:cNvPr>
          <p:cNvSpPr>
            <a:spLocks noChangeArrowheads="1"/>
          </p:cNvSpPr>
          <p:nvPr/>
        </p:nvSpPr>
        <p:spPr bwMode="blackWhite">
          <a:xfrm>
            <a:off x="3492500" y="5013325"/>
            <a:ext cx="4897438" cy="1149350"/>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1893" tIns="0" rIns="0" bIns="0" anchor="ctr">
            <a:spAutoFit/>
          </a:bodyPr>
          <a:lstStyle/>
          <a:p>
            <a:pPr eaLnBrk="0" hangingPunct="0">
              <a:lnSpc>
                <a:spcPct val="130000"/>
              </a:lnSpc>
              <a:spcBef>
                <a:spcPct val="50000"/>
              </a:spcBef>
            </a:pPr>
            <a:r>
              <a:rPr lang="zh-CN" altLang="en-US" sz="2800">
                <a:solidFill>
                  <a:srgbClr val="FF0000"/>
                </a:solidFill>
              </a:rPr>
              <a:t>聚乙烯晶体中</a:t>
            </a:r>
            <a:r>
              <a:rPr kumimoji="0" lang="zh-CN" altLang="en-US" sz="2800">
                <a:solidFill>
                  <a:srgbClr val="FF0000"/>
                </a:solidFill>
              </a:rPr>
              <a:t>周期性排列的质点</a:t>
            </a:r>
            <a:r>
              <a:rPr lang="zh-CN" altLang="en-US" sz="2800">
                <a:solidFill>
                  <a:srgbClr val="FF0000"/>
                </a:solidFill>
              </a:rPr>
              <a:t>就是单体单元</a:t>
            </a:r>
            <a:r>
              <a:rPr lang="en-US" altLang="zh-CN" sz="2800">
                <a:solidFill>
                  <a:srgbClr val="FF0000"/>
                </a:solidFill>
              </a:rPr>
              <a:t>CH</a:t>
            </a:r>
            <a:r>
              <a:rPr lang="en-US" altLang="zh-CN" sz="2800" baseline="-18000">
                <a:solidFill>
                  <a:srgbClr val="FF0000"/>
                </a:solidFill>
              </a:rPr>
              <a:t>2</a:t>
            </a:r>
            <a:r>
              <a:rPr lang="en-US" altLang="zh-CN" sz="2800">
                <a:solidFill>
                  <a:srgbClr val="FF0000"/>
                </a:solidFill>
              </a:rPr>
              <a:t>CH</a:t>
            </a:r>
            <a:r>
              <a:rPr lang="en-US" altLang="zh-CN" sz="2800" baseline="-18000">
                <a:solidFill>
                  <a:srgbClr val="FF0000"/>
                </a:solidFill>
              </a:rPr>
              <a:t>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8A8F6E20-AEF5-49A8-BCBF-A80135D8CE30}"/>
              </a:ext>
            </a:extLst>
          </p:cNvPr>
          <p:cNvSpPr>
            <a:spLocks noGrp="1"/>
          </p:cNvSpPr>
          <p:nvPr>
            <p:ph type="sldNum" sz="quarter" idx="12"/>
          </p:nvPr>
        </p:nvSpPr>
        <p:spPr/>
        <p:txBody>
          <a:bodyPr/>
          <a:lstStyle/>
          <a:p>
            <a:fld id="{5F4681D7-4A30-4992-AA35-AAD6D7991E13}" type="slidenum">
              <a:rPr lang="en-US" altLang="zh-CN"/>
              <a:pPr/>
              <a:t>3</a:t>
            </a:fld>
            <a:endParaRPr lang="en-US" altLang="zh-CN"/>
          </a:p>
        </p:txBody>
      </p:sp>
      <p:sp>
        <p:nvSpPr>
          <p:cNvPr id="632837" name="Rectangle 5">
            <a:extLst>
              <a:ext uri="{FF2B5EF4-FFF2-40B4-BE49-F238E27FC236}">
                <a16:creationId xmlns:a16="http://schemas.microsoft.com/office/drawing/2014/main" id="{0E2598F9-C8CA-4832-A26E-C2514EA71281}"/>
              </a:ext>
            </a:extLst>
          </p:cNvPr>
          <p:cNvSpPr>
            <a:spLocks noChangeArrowheads="1"/>
          </p:cNvSpPr>
          <p:nvPr/>
        </p:nvSpPr>
        <p:spPr bwMode="auto">
          <a:xfrm>
            <a:off x="854075" y="558800"/>
            <a:ext cx="4772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0000"/>
                </a:solidFill>
              </a:rPr>
              <a:t>小分子的三个基本相态</a:t>
            </a:r>
          </a:p>
        </p:txBody>
      </p:sp>
      <p:sp>
        <p:nvSpPr>
          <p:cNvPr id="632838" name="Rectangle 6">
            <a:extLst>
              <a:ext uri="{FF2B5EF4-FFF2-40B4-BE49-F238E27FC236}">
                <a16:creationId xmlns:a16="http://schemas.microsoft.com/office/drawing/2014/main" id="{92E30A49-B323-4AAF-8EB3-0E845CDC50AF}"/>
              </a:ext>
            </a:extLst>
          </p:cNvPr>
          <p:cNvSpPr>
            <a:spLocks noChangeArrowheads="1"/>
          </p:cNvSpPr>
          <p:nvPr/>
        </p:nvSpPr>
        <p:spPr bwMode="auto">
          <a:xfrm>
            <a:off x="684213" y="1557338"/>
            <a:ext cx="7488237" cy="2911475"/>
          </a:xfrm>
          <a:prstGeom prst="rect">
            <a:avLst/>
          </a:prstGeom>
          <a:solidFill>
            <a:srgbClr val="CC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dirty="0">
                <a:solidFill>
                  <a:srgbClr val="FF0000"/>
                </a:solidFill>
              </a:rPr>
              <a:t>晶态</a:t>
            </a:r>
            <a:r>
              <a:rPr kumimoji="0" lang="en-US" altLang="zh-CN" sz="2800" dirty="0">
                <a:latin typeface="Arial" panose="020B0604020202020204" pitchFamily="34" charset="0"/>
              </a:rPr>
              <a:t>——</a:t>
            </a:r>
            <a:r>
              <a:rPr kumimoji="0" lang="zh-CN" altLang="en-US" sz="2800" dirty="0"/>
              <a:t>固体物质内部的质点既近程有序（</a:t>
            </a:r>
            <a:r>
              <a:rPr kumimoji="0" lang="zh-CN" altLang="en-US" sz="2800" dirty="0">
                <a:solidFill>
                  <a:srgbClr val="0000FF"/>
                </a:solidFill>
              </a:rPr>
              <a:t>围绕某一质点的最近邻质点的配置有一定的秩序（邻近质点的数目（配位数）一定；邻近质点的距离一定；邻近质点在空间排列的方式一定</a:t>
            </a:r>
            <a:r>
              <a:rPr kumimoji="0" lang="zh-CN" altLang="en-US" sz="2800" dirty="0"/>
              <a:t>），又远程有序（三维）（</a:t>
            </a:r>
            <a:r>
              <a:rPr kumimoji="0" lang="zh-CN" altLang="en-US" sz="2800" dirty="0">
                <a:solidFill>
                  <a:srgbClr val="0000FF"/>
                </a:solidFill>
              </a:rPr>
              <a:t>质点在一定方向上，每隔一定的距离周期性重复出现的规律</a:t>
            </a:r>
            <a:r>
              <a:rPr kumimoji="0" lang="zh-CN" altLang="en-US" sz="2800" dirty="0"/>
              <a:t>）</a:t>
            </a:r>
          </a:p>
        </p:txBody>
      </p:sp>
      <p:sp>
        <p:nvSpPr>
          <p:cNvPr id="632839" name="Rectangle 7">
            <a:extLst>
              <a:ext uri="{FF2B5EF4-FFF2-40B4-BE49-F238E27FC236}">
                <a16:creationId xmlns:a16="http://schemas.microsoft.com/office/drawing/2014/main" id="{833C955D-64C7-4AC6-880E-22F918C8E3A9}"/>
              </a:ext>
            </a:extLst>
          </p:cNvPr>
          <p:cNvSpPr>
            <a:spLocks noChangeArrowheads="1"/>
          </p:cNvSpPr>
          <p:nvPr/>
        </p:nvSpPr>
        <p:spPr bwMode="auto">
          <a:xfrm>
            <a:off x="684213" y="4724400"/>
            <a:ext cx="7324725" cy="519113"/>
          </a:xfrm>
          <a:prstGeom prst="rect">
            <a:avLst/>
          </a:prstGeom>
          <a:solidFill>
            <a:srgbClr val="00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800">
                <a:solidFill>
                  <a:srgbClr val="FF0000"/>
                </a:solidFill>
              </a:rPr>
              <a:t>液态</a:t>
            </a:r>
            <a:r>
              <a:rPr kumimoji="0" lang="en-US" altLang="zh-CN" sz="2800">
                <a:latin typeface="Arial" panose="020B0604020202020204" pitchFamily="34" charset="0"/>
              </a:rPr>
              <a:t>——</a:t>
            </a:r>
            <a:r>
              <a:rPr kumimoji="0" lang="zh-CN" altLang="en-US" sz="2800"/>
              <a:t>物质质点只是近程有序，而远程无序</a:t>
            </a:r>
          </a:p>
        </p:txBody>
      </p:sp>
      <p:sp>
        <p:nvSpPr>
          <p:cNvPr id="632840" name="Rectangle 8">
            <a:extLst>
              <a:ext uri="{FF2B5EF4-FFF2-40B4-BE49-F238E27FC236}">
                <a16:creationId xmlns:a16="http://schemas.microsoft.com/office/drawing/2014/main" id="{366440D7-4D0D-490F-8558-08EA040F0CDD}"/>
              </a:ext>
            </a:extLst>
          </p:cNvPr>
          <p:cNvSpPr>
            <a:spLocks noChangeArrowheads="1"/>
          </p:cNvSpPr>
          <p:nvPr/>
        </p:nvSpPr>
        <p:spPr bwMode="auto">
          <a:xfrm>
            <a:off x="684213" y="5589588"/>
            <a:ext cx="7416800" cy="946150"/>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solidFill>
                  <a:srgbClr val="FF0000"/>
                </a:solidFill>
              </a:rPr>
              <a:t>气态</a:t>
            </a:r>
            <a:r>
              <a:rPr kumimoji="0" lang="en-US" altLang="zh-CN" sz="2800">
                <a:latin typeface="Arial" panose="020B0604020202020204" pitchFamily="34" charset="0"/>
              </a:rPr>
              <a:t>——</a:t>
            </a:r>
            <a:r>
              <a:rPr kumimoji="0" lang="zh-CN" altLang="en-US" sz="2800"/>
              <a:t>分子间的几何排列既近程无序，又远程无序</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96F032D0-B905-4CAF-A86F-8895955D623C}"/>
              </a:ext>
            </a:extLst>
          </p:cNvPr>
          <p:cNvSpPr>
            <a:spLocks noGrp="1"/>
          </p:cNvSpPr>
          <p:nvPr>
            <p:ph type="sldNum" sz="quarter" idx="12"/>
          </p:nvPr>
        </p:nvSpPr>
        <p:spPr/>
        <p:txBody>
          <a:bodyPr/>
          <a:lstStyle/>
          <a:p>
            <a:fld id="{01D080CA-F837-4571-B530-76F08C7D6B31}" type="slidenum">
              <a:rPr lang="en-US" altLang="zh-CN"/>
              <a:pPr/>
              <a:t>30</a:t>
            </a:fld>
            <a:endParaRPr lang="en-US" altLang="zh-CN"/>
          </a:p>
        </p:txBody>
      </p:sp>
      <p:sp>
        <p:nvSpPr>
          <p:cNvPr id="759810" name="Rectangle 2">
            <a:extLst>
              <a:ext uri="{FF2B5EF4-FFF2-40B4-BE49-F238E27FC236}">
                <a16:creationId xmlns:a16="http://schemas.microsoft.com/office/drawing/2014/main" id="{E0F4BCDB-4DE7-4168-B35D-8847CEBD7696}"/>
              </a:ext>
            </a:extLst>
          </p:cNvPr>
          <p:cNvSpPr>
            <a:spLocks noChangeArrowheads="1"/>
          </p:cNvSpPr>
          <p:nvPr/>
        </p:nvSpPr>
        <p:spPr bwMode="blackWhite">
          <a:xfrm>
            <a:off x="755650" y="1916113"/>
            <a:ext cx="7561263" cy="290830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20000"/>
              </a:spcBef>
              <a:buClr>
                <a:schemeClr val="bg2"/>
              </a:buClr>
              <a:buSzPct val="75000"/>
              <a:buFont typeface="Wingdings" panose="05000000000000000000" pitchFamily="2" charset="2"/>
              <a:buNone/>
            </a:pPr>
            <a:r>
              <a:rPr kumimoji="0" lang="zh-CN" altLang="en-US" sz="2800">
                <a:latin typeface="Times New Roman" panose="02020603050405020304" pitchFamily="18" charset="0"/>
              </a:rPr>
              <a:t>高分子的链轴方向是晶胞的主轴，定义为</a:t>
            </a:r>
            <a:r>
              <a:rPr kumimoji="0" lang="en-US" altLang="zh-CN" sz="2800">
                <a:latin typeface="Times New Roman" panose="02020603050405020304" pitchFamily="18" charset="0"/>
              </a:rPr>
              <a:t>C</a:t>
            </a:r>
            <a:r>
              <a:rPr kumimoji="0" lang="zh-CN" altLang="en-US" sz="2800">
                <a:latin typeface="Times New Roman" panose="02020603050405020304" pitchFamily="18" charset="0"/>
              </a:rPr>
              <a:t>轴。 </a:t>
            </a:r>
            <a:r>
              <a:rPr kumimoji="0" lang="en-US" altLang="zh-CN" sz="2800">
                <a:latin typeface="Times New Roman" panose="02020603050405020304" pitchFamily="18" charset="0"/>
              </a:rPr>
              <a:t>C</a:t>
            </a:r>
            <a:r>
              <a:rPr kumimoji="0" lang="zh-CN" altLang="en-US" sz="2800">
                <a:latin typeface="Times New Roman" panose="02020603050405020304" pitchFamily="18" charset="0"/>
              </a:rPr>
              <a:t>轴方向上的原子是以化学键相连的，而在</a:t>
            </a:r>
            <a:r>
              <a:rPr kumimoji="0" lang="en-US" altLang="zh-CN" sz="2800">
                <a:latin typeface="Times New Roman" panose="02020603050405020304" pitchFamily="18" charset="0"/>
              </a:rPr>
              <a:t>a</a:t>
            </a:r>
            <a:r>
              <a:rPr kumimoji="0" lang="zh-CN" altLang="en-US" sz="2800">
                <a:latin typeface="Times New Roman" panose="02020603050405020304" pitchFamily="18" charset="0"/>
              </a:rPr>
              <a:t>轴和</a:t>
            </a:r>
            <a:r>
              <a:rPr kumimoji="0" lang="en-US" altLang="zh-CN" sz="2800">
                <a:latin typeface="Times New Roman" panose="02020603050405020304" pitchFamily="18" charset="0"/>
              </a:rPr>
              <a:t>b</a:t>
            </a:r>
            <a:r>
              <a:rPr kumimoji="0" lang="zh-CN" altLang="en-US" sz="2800">
                <a:latin typeface="Times New Roman" panose="02020603050405020304" pitchFamily="18" charset="0"/>
              </a:rPr>
              <a:t>轴方向上只存在分子链间的相互作用力。 </a:t>
            </a:r>
            <a:r>
              <a:rPr kumimoji="0" lang="en-US" altLang="zh-CN" sz="2800">
                <a:latin typeface="Times New Roman" panose="02020603050405020304" pitchFamily="18" charset="0"/>
              </a:rPr>
              <a:t>C</a:t>
            </a:r>
            <a:r>
              <a:rPr kumimoji="0" lang="zh-CN" altLang="en-US" sz="2800">
                <a:latin typeface="Times New Roman" panose="02020603050405020304" pitchFamily="18" charset="0"/>
              </a:rPr>
              <a:t>轴方向上的行为就与其它两个方向上的行为不相同。</a:t>
            </a:r>
            <a:r>
              <a:rPr kumimoji="0" lang="en-US" altLang="zh-CN" sz="2800">
                <a:latin typeface="Times New Roman" panose="02020603050405020304" pitchFamily="18" charset="0"/>
              </a:rPr>
              <a:t>------</a:t>
            </a:r>
            <a:r>
              <a:rPr kumimoji="0" lang="zh-CN" altLang="en-US" sz="2800">
                <a:solidFill>
                  <a:srgbClr val="FF0000"/>
                </a:solidFill>
                <a:latin typeface="Times New Roman" panose="02020603050405020304" pitchFamily="18" charset="0"/>
              </a:rPr>
              <a:t>不存在立方晶系</a:t>
            </a:r>
          </a:p>
        </p:txBody>
      </p:sp>
      <p:sp>
        <p:nvSpPr>
          <p:cNvPr id="759814" name="Rectangle 6">
            <a:extLst>
              <a:ext uri="{FF2B5EF4-FFF2-40B4-BE49-F238E27FC236}">
                <a16:creationId xmlns:a16="http://schemas.microsoft.com/office/drawing/2014/main" id="{265AAABB-3C88-46F4-A246-157C11315CDA}"/>
              </a:ext>
            </a:extLst>
          </p:cNvPr>
          <p:cNvSpPr>
            <a:spLocks noChangeArrowheads="1"/>
          </p:cNvSpPr>
          <p:nvPr/>
        </p:nvSpPr>
        <p:spPr bwMode="blackWhite">
          <a:xfrm>
            <a:off x="827088" y="560388"/>
            <a:ext cx="33956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Bef>
                <a:spcPct val="20000"/>
              </a:spcBef>
              <a:buClr>
                <a:schemeClr val="bg2"/>
              </a:buClr>
              <a:buSzPct val="75000"/>
              <a:buFont typeface="Wingdings" panose="05000000000000000000" pitchFamily="2" charset="2"/>
              <a:buNone/>
            </a:pPr>
            <a:r>
              <a:rPr kumimoji="0" lang="zh-CN" altLang="en-US" sz="3600">
                <a:solidFill>
                  <a:srgbClr val="FF0000"/>
                </a:solidFill>
              </a:rPr>
              <a:t>不存在立方晶系</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3A39E77B-040A-4A22-BAD4-FD0CBAA55ED0}"/>
              </a:ext>
            </a:extLst>
          </p:cNvPr>
          <p:cNvSpPr>
            <a:spLocks noGrp="1"/>
          </p:cNvSpPr>
          <p:nvPr>
            <p:ph type="sldNum" sz="quarter" idx="12"/>
          </p:nvPr>
        </p:nvSpPr>
        <p:spPr/>
        <p:txBody>
          <a:bodyPr/>
          <a:lstStyle/>
          <a:p>
            <a:fld id="{5A20A7F1-FF7E-40A5-9B1C-4D5B222378E6}" type="slidenum">
              <a:rPr lang="en-US" altLang="zh-CN"/>
              <a:pPr/>
              <a:t>31</a:t>
            </a:fld>
            <a:endParaRPr lang="en-US" altLang="zh-CN"/>
          </a:p>
        </p:txBody>
      </p:sp>
      <p:sp>
        <p:nvSpPr>
          <p:cNvPr id="760837" name="Rectangle 5">
            <a:extLst>
              <a:ext uri="{FF2B5EF4-FFF2-40B4-BE49-F238E27FC236}">
                <a16:creationId xmlns:a16="http://schemas.microsoft.com/office/drawing/2014/main" id="{611B06F6-4BB9-4F2C-8D6E-A8765EFE62C4}"/>
              </a:ext>
            </a:extLst>
          </p:cNvPr>
          <p:cNvSpPr>
            <a:spLocks noChangeArrowheads="1"/>
          </p:cNvSpPr>
          <p:nvPr/>
        </p:nvSpPr>
        <p:spPr bwMode="auto">
          <a:xfrm>
            <a:off x="539750" y="4724400"/>
            <a:ext cx="8135938" cy="1111250"/>
          </a:xfrm>
          <a:prstGeom prst="rect">
            <a:avLst/>
          </a:prstGeom>
          <a:noFill/>
          <a:ln w="44450" algn="ctr">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1893" tIns="0" rIns="0" bIns="0" anchor="ctr">
            <a:spAutoFit/>
          </a:bodyPr>
          <a:lstStyle/>
          <a:p>
            <a:pPr>
              <a:lnSpc>
                <a:spcPct val="125000"/>
              </a:lnSpc>
            </a:pPr>
            <a:r>
              <a:rPr lang="zh-CN" altLang="en-US" sz="2800"/>
              <a:t>与聚乙烯相同，随着结晶条件的不同，等规聚丙烯也有四种晶型或叫变态，即</a:t>
            </a:r>
            <a:r>
              <a:rPr lang="en-US" altLang="zh-CN" sz="2800"/>
              <a:t>α</a:t>
            </a:r>
            <a:r>
              <a:rPr lang="zh-CN" altLang="en-US" sz="2800"/>
              <a:t>、</a:t>
            </a:r>
            <a:r>
              <a:rPr lang="en-US" altLang="zh-CN" sz="2800"/>
              <a:t>β</a:t>
            </a:r>
            <a:r>
              <a:rPr lang="zh-CN" altLang="en-US" sz="2800"/>
              <a:t>、</a:t>
            </a:r>
            <a:r>
              <a:rPr lang="en-US" altLang="zh-CN" sz="2800"/>
              <a:t>γ</a:t>
            </a:r>
            <a:r>
              <a:rPr lang="zh-CN" altLang="en-US" sz="2800"/>
              <a:t>、</a:t>
            </a:r>
            <a:r>
              <a:rPr lang="en-US" altLang="zh-CN" sz="2800"/>
              <a:t>δ</a:t>
            </a:r>
            <a:r>
              <a:rPr lang="zh-CN" altLang="en-US" sz="2800"/>
              <a:t>体 </a:t>
            </a:r>
          </a:p>
        </p:txBody>
      </p:sp>
      <p:sp>
        <p:nvSpPr>
          <p:cNvPr id="760838" name="Rectangle 6">
            <a:extLst>
              <a:ext uri="{FF2B5EF4-FFF2-40B4-BE49-F238E27FC236}">
                <a16:creationId xmlns:a16="http://schemas.microsoft.com/office/drawing/2014/main" id="{F433C124-C355-4EDD-BC29-792AB4F1A8E5}"/>
              </a:ext>
            </a:extLst>
          </p:cNvPr>
          <p:cNvSpPr>
            <a:spLocks noChangeArrowheads="1"/>
          </p:cNvSpPr>
          <p:nvPr/>
        </p:nvSpPr>
        <p:spPr bwMode="blackWhite">
          <a:xfrm>
            <a:off x="539750" y="1412875"/>
            <a:ext cx="8064500" cy="27971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kumimoji="0" lang="zh-CN" altLang="en-US" sz="2800">
                <a:solidFill>
                  <a:srgbClr val="FF0000"/>
                </a:solidFill>
              </a:rPr>
              <a:t>同质多晶现象</a:t>
            </a:r>
            <a:r>
              <a:rPr lang="zh-CN" altLang="en-US" sz="2800">
                <a:solidFill>
                  <a:srgbClr val="000099"/>
                </a:solidFill>
              </a:rPr>
              <a:t>（变态）</a:t>
            </a:r>
            <a:r>
              <a:rPr kumimoji="0" lang="en-US" altLang="zh-CN" sz="2800">
                <a:solidFill>
                  <a:srgbClr val="FF0000"/>
                </a:solidFill>
              </a:rPr>
              <a:t>-</a:t>
            </a:r>
            <a:r>
              <a:rPr lang="zh-CN" altLang="en-US" sz="2800"/>
              <a:t>由于结晶条件的变化，引起分子链构象的变化或者链堆积方式的改变，则一种聚合物可以形成几种不同的晶型。聚乙烯的稳定晶型是正交晶系，拉伸时则可形成三斜或单斜晶系。</a:t>
            </a:r>
          </a:p>
        </p:txBody>
      </p:sp>
      <p:sp>
        <p:nvSpPr>
          <p:cNvPr id="760839" name="Rectangle 7">
            <a:extLst>
              <a:ext uri="{FF2B5EF4-FFF2-40B4-BE49-F238E27FC236}">
                <a16:creationId xmlns:a16="http://schemas.microsoft.com/office/drawing/2014/main" id="{42A33B64-EB01-49A0-8A40-1ADCFD882560}"/>
              </a:ext>
            </a:extLst>
          </p:cNvPr>
          <p:cNvSpPr>
            <a:spLocks noChangeArrowheads="1"/>
          </p:cNvSpPr>
          <p:nvPr/>
        </p:nvSpPr>
        <p:spPr bwMode="blackWhite">
          <a:xfrm>
            <a:off x="395288" y="423863"/>
            <a:ext cx="4772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0000"/>
                </a:solidFill>
              </a:rPr>
              <a:t>同质多晶现象</a:t>
            </a:r>
            <a:r>
              <a:rPr lang="zh-CN" altLang="en-US" sz="3600">
                <a:solidFill>
                  <a:srgbClr val="000099"/>
                </a:solidFill>
              </a:rPr>
              <a:t>（变态）</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a:extLst>
              <a:ext uri="{FF2B5EF4-FFF2-40B4-BE49-F238E27FC236}">
                <a16:creationId xmlns:a16="http://schemas.microsoft.com/office/drawing/2014/main" id="{F926E6A0-EAF6-4CA2-BDF5-3C7F93837415}"/>
              </a:ext>
            </a:extLst>
          </p:cNvPr>
          <p:cNvSpPr>
            <a:spLocks noGrp="1"/>
          </p:cNvSpPr>
          <p:nvPr>
            <p:ph type="sldNum" sz="quarter" idx="12"/>
          </p:nvPr>
        </p:nvSpPr>
        <p:spPr/>
        <p:txBody>
          <a:bodyPr/>
          <a:lstStyle/>
          <a:p>
            <a:fld id="{D2A8E84A-AEED-41E3-AB10-11F60C932FD4}" type="slidenum">
              <a:rPr lang="en-US" altLang="zh-CN"/>
              <a:pPr/>
              <a:t>32</a:t>
            </a:fld>
            <a:endParaRPr lang="en-US" altLang="zh-CN"/>
          </a:p>
        </p:txBody>
      </p:sp>
      <p:sp>
        <p:nvSpPr>
          <p:cNvPr id="762883" name="Rectangle 3">
            <a:extLst>
              <a:ext uri="{FF2B5EF4-FFF2-40B4-BE49-F238E27FC236}">
                <a16:creationId xmlns:a16="http://schemas.microsoft.com/office/drawing/2014/main" id="{CEBF981D-5FE0-4A22-9C10-DAACFD03B066}"/>
              </a:ext>
            </a:extLst>
          </p:cNvPr>
          <p:cNvSpPr>
            <a:spLocks noChangeArrowheads="1"/>
          </p:cNvSpPr>
          <p:nvPr/>
        </p:nvSpPr>
        <p:spPr bwMode="auto">
          <a:xfrm>
            <a:off x="468313" y="1484313"/>
            <a:ext cx="8207375" cy="1601787"/>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zh-CN" altLang="en-US" sz="2800">
                <a:latin typeface="Times New Roman" panose="02020603050405020304" pitchFamily="18" charset="0"/>
              </a:rPr>
              <a:t>高分子结晶形成晶格后，链的构象决定于分子链内及分子链之间的相互作用，采取</a:t>
            </a:r>
            <a:r>
              <a:rPr kumimoji="0" lang="zh-CN" altLang="en-US" sz="2800">
                <a:solidFill>
                  <a:srgbClr val="FF0000"/>
                </a:solidFill>
                <a:latin typeface="Times New Roman" panose="02020603050405020304" pitchFamily="18" charset="0"/>
              </a:rPr>
              <a:t>能量最低</a:t>
            </a:r>
            <a:r>
              <a:rPr kumimoji="0" lang="zh-CN" altLang="en-US" sz="2800">
                <a:latin typeface="Times New Roman" panose="02020603050405020304" pitchFamily="18" charset="0"/>
              </a:rPr>
              <a:t>的构象。其中</a:t>
            </a:r>
            <a:r>
              <a:rPr kumimoji="0" lang="zh-CN" altLang="en-US" sz="2800">
                <a:solidFill>
                  <a:srgbClr val="FF0000"/>
                </a:solidFill>
                <a:latin typeface="Times New Roman" panose="02020603050405020304" pitchFamily="18" charset="0"/>
              </a:rPr>
              <a:t>主要是分子内能量最低</a:t>
            </a:r>
            <a:r>
              <a:rPr kumimoji="0" lang="zh-CN" altLang="en-US" sz="2800">
                <a:latin typeface="Times New Roman" panose="02020603050405020304" pitchFamily="18" charset="0"/>
              </a:rPr>
              <a:t>的构象。</a:t>
            </a:r>
          </a:p>
        </p:txBody>
      </p:sp>
      <p:sp>
        <p:nvSpPr>
          <p:cNvPr id="762886" name="Rectangle 6">
            <a:extLst>
              <a:ext uri="{FF2B5EF4-FFF2-40B4-BE49-F238E27FC236}">
                <a16:creationId xmlns:a16="http://schemas.microsoft.com/office/drawing/2014/main" id="{2A7E14D5-2782-478E-AA49-4714F36DB04B}"/>
              </a:ext>
            </a:extLst>
          </p:cNvPr>
          <p:cNvSpPr>
            <a:spLocks noChangeArrowheads="1"/>
          </p:cNvSpPr>
          <p:nvPr/>
        </p:nvSpPr>
        <p:spPr bwMode="auto">
          <a:xfrm>
            <a:off x="468313" y="3429000"/>
            <a:ext cx="8135937" cy="557213"/>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solidFill>
                  <a:srgbClr val="FF0000"/>
                </a:solidFill>
              </a:rPr>
              <a:t>构象如何才能能量最低？</a:t>
            </a:r>
            <a:r>
              <a:rPr kumimoji="0" lang="zh-CN" altLang="en-US" sz="2800">
                <a:solidFill>
                  <a:srgbClr val="0000FF"/>
                </a:solidFill>
              </a:rPr>
              <a:t>反式</a:t>
            </a:r>
            <a:r>
              <a:rPr kumimoji="0" lang="en-US" altLang="zh-CN" sz="2800">
                <a:solidFill>
                  <a:srgbClr val="0000FF"/>
                </a:solidFill>
              </a:rPr>
              <a:t>(t)</a:t>
            </a:r>
            <a:r>
              <a:rPr kumimoji="0" lang="zh-CN" altLang="en-US" sz="2800">
                <a:solidFill>
                  <a:srgbClr val="0000FF"/>
                </a:solidFill>
              </a:rPr>
              <a:t>，旁式</a:t>
            </a:r>
            <a:r>
              <a:rPr kumimoji="0" lang="en-US" altLang="zh-CN" sz="2800">
                <a:solidFill>
                  <a:srgbClr val="0000FF"/>
                </a:solidFill>
              </a:rPr>
              <a:t>(g)</a:t>
            </a:r>
          </a:p>
        </p:txBody>
      </p:sp>
      <p:sp>
        <p:nvSpPr>
          <p:cNvPr id="762888" name="Rectangle 8">
            <a:extLst>
              <a:ext uri="{FF2B5EF4-FFF2-40B4-BE49-F238E27FC236}">
                <a16:creationId xmlns:a16="http://schemas.microsoft.com/office/drawing/2014/main" id="{117A17F2-2573-4C10-91AA-F6A0E3617C5C}"/>
              </a:ext>
            </a:extLst>
          </p:cNvPr>
          <p:cNvSpPr>
            <a:spLocks noChangeArrowheads="1"/>
          </p:cNvSpPr>
          <p:nvPr/>
        </p:nvSpPr>
        <p:spPr bwMode="auto">
          <a:xfrm>
            <a:off x="539750" y="692150"/>
            <a:ext cx="7561263"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600" dirty="0">
                <a:solidFill>
                  <a:srgbClr val="FF0000"/>
                </a:solidFill>
                <a:latin typeface="楷体_GB2312" pitchFamily="1" charset="-122"/>
                <a:ea typeface="楷体_GB2312" pitchFamily="1" charset="-122"/>
              </a:rPr>
              <a:t>高分子链在晶体中的构象</a:t>
            </a:r>
          </a:p>
        </p:txBody>
      </p:sp>
      <p:sp>
        <p:nvSpPr>
          <p:cNvPr id="762889" name="Rectangle 9">
            <a:extLst>
              <a:ext uri="{FF2B5EF4-FFF2-40B4-BE49-F238E27FC236}">
                <a16:creationId xmlns:a16="http://schemas.microsoft.com/office/drawing/2014/main" id="{A02E948B-9276-43A5-B4AA-7BA2B184B3EF}"/>
              </a:ext>
            </a:extLst>
          </p:cNvPr>
          <p:cNvSpPr>
            <a:spLocks noChangeArrowheads="1"/>
          </p:cNvSpPr>
          <p:nvPr/>
        </p:nvSpPr>
        <p:spPr bwMode="blackWhite">
          <a:xfrm>
            <a:off x="468313" y="4221163"/>
            <a:ext cx="7993062" cy="860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0" lang="zh-CN" altLang="en-US" sz="2400"/>
              <a:t>全反式平面锯齿状（</a:t>
            </a:r>
            <a:r>
              <a:rPr kumimoji="0" lang="zh-CN" altLang="zh-CN" sz="2400">
                <a:solidFill>
                  <a:srgbClr val="0000FF"/>
                </a:solidFill>
              </a:rPr>
              <a:t>没有取代基或取代基较小的高分子链</a:t>
            </a:r>
            <a:r>
              <a:rPr kumimoji="0" lang="zh-CN" altLang="en-US" sz="2400" b="0"/>
              <a:t>）</a:t>
            </a:r>
            <a:r>
              <a:rPr kumimoji="0" lang="en-US" altLang="zh-CN" sz="2400"/>
              <a:t>(</a:t>
            </a:r>
            <a:r>
              <a:rPr kumimoji="0" lang="zh-CN" altLang="en-US" sz="2400"/>
              <a:t>如聚乙烯、聚乙烯醇、聚酯和尼龙 </a:t>
            </a:r>
            <a:r>
              <a:rPr kumimoji="0" lang="en-US" altLang="zh-CN" sz="2400"/>
              <a:t>)</a:t>
            </a:r>
          </a:p>
        </p:txBody>
      </p:sp>
      <p:sp>
        <p:nvSpPr>
          <p:cNvPr id="762890" name="Rectangle 10">
            <a:extLst>
              <a:ext uri="{FF2B5EF4-FFF2-40B4-BE49-F238E27FC236}">
                <a16:creationId xmlns:a16="http://schemas.microsoft.com/office/drawing/2014/main" id="{D72DE63A-E418-4CF6-8B35-F80963D960FE}"/>
              </a:ext>
            </a:extLst>
          </p:cNvPr>
          <p:cNvSpPr>
            <a:spLocks noChangeArrowheads="1"/>
          </p:cNvSpPr>
          <p:nvPr/>
        </p:nvSpPr>
        <p:spPr bwMode="blackWhite">
          <a:xfrm>
            <a:off x="468313" y="5300663"/>
            <a:ext cx="7993062" cy="8604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0" lang="zh-CN" altLang="en-US" sz="2400"/>
              <a:t>反式旁式交替的螺旋状（</a:t>
            </a:r>
            <a:r>
              <a:rPr kumimoji="0" lang="zh-CN" altLang="zh-CN" sz="2400">
                <a:solidFill>
                  <a:srgbClr val="0000FF"/>
                </a:solidFill>
              </a:rPr>
              <a:t>具有较大取代基的高分子链</a:t>
            </a:r>
            <a:r>
              <a:rPr kumimoji="0" lang="zh-CN" altLang="zh-CN" sz="2400" b="0"/>
              <a:t> </a:t>
            </a:r>
            <a:r>
              <a:rPr kumimoji="0" lang="zh-CN" altLang="en-US" sz="2400"/>
              <a:t>）</a:t>
            </a:r>
            <a:r>
              <a:rPr kumimoji="0" lang="en-US" altLang="zh-CN" sz="2400"/>
              <a:t>(</a:t>
            </a:r>
            <a:r>
              <a:rPr kumimoji="0" lang="zh-CN" altLang="en-US" sz="2400"/>
              <a:t>如聚丙烯、聚</a:t>
            </a:r>
            <a:r>
              <a:rPr kumimoji="0" lang="en-US" altLang="zh-CN" sz="2400"/>
              <a:t>4-</a:t>
            </a:r>
            <a:r>
              <a:rPr kumimoji="0" lang="zh-CN" altLang="en-US" sz="2400"/>
              <a:t>甲基</a:t>
            </a:r>
            <a:r>
              <a:rPr kumimoji="0" lang="en-US" altLang="zh-CN" sz="2400"/>
              <a:t>-1-</a:t>
            </a:r>
            <a:r>
              <a:rPr kumimoji="0" lang="zh-CN" altLang="en-US" sz="2400"/>
              <a:t>戊烯等 </a:t>
            </a:r>
            <a:r>
              <a:rPr kumimoji="0" lang="en-US" altLang="zh-CN" sz="2400"/>
              <a:t>)</a:t>
            </a:r>
          </a:p>
        </p:txBody>
      </p:sp>
    </p:spTree>
  </p:cSld>
  <p:clrMapOvr>
    <a:masterClrMapping/>
  </p:clrMapOvr>
  <p:transition spd="med">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2532DD02-EE6A-42AA-9F68-1E488E74628E}"/>
              </a:ext>
            </a:extLst>
          </p:cNvPr>
          <p:cNvSpPr>
            <a:spLocks noGrp="1"/>
          </p:cNvSpPr>
          <p:nvPr>
            <p:ph type="sldNum" sz="quarter" idx="12"/>
          </p:nvPr>
        </p:nvSpPr>
        <p:spPr/>
        <p:txBody>
          <a:bodyPr/>
          <a:lstStyle/>
          <a:p>
            <a:fld id="{CD4C436C-B343-44E2-A52E-DD1C777E45C1}" type="slidenum">
              <a:rPr lang="en-US" altLang="zh-CN"/>
              <a:pPr/>
              <a:t>33</a:t>
            </a:fld>
            <a:endParaRPr lang="en-US" altLang="zh-CN"/>
          </a:p>
        </p:txBody>
      </p:sp>
      <p:pic>
        <p:nvPicPr>
          <p:cNvPr id="763909" name="Picture 5" descr="1">
            <a:extLst>
              <a:ext uri="{FF2B5EF4-FFF2-40B4-BE49-F238E27FC236}">
                <a16:creationId xmlns:a16="http://schemas.microsoft.com/office/drawing/2014/main" id="{D5FDFA65-39AE-4C27-B709-40F1337B5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060575"/>
            <a:ext cx="3311525" cy="1922463"/>
          </a:xfrm>
          <a:prstGeom prst="rect">
            <a:avLst/>
          </a:prstGeom>
          <a:noFill/>
          <a:extLst>
            <a:ext uri="{909E8E84-426E-40DD-AFC4-6F175D3DCCD1}">
              <a14:hiddenFill xmlns:a14="http://schemas.microsoft.com/office/drawing/2010/main">
                <a:solidFill>
                  <a:srgbClr val="FFFFFF"/>
                </a:solidFill>
              </a14:hiddenFill>
            </a:ext>
          </a:extLst>
        </p:spPr>
      </p:pic>
      <p:sp>
        <p:nvSpPr>
          <p:cNvPr id="763912" name="Rectangle 8">
            <a:extLst>
              <a:ext uri="{FF2B5EF4-FFF2-40B4-BE49-F238E27FC236}">
                <a16:creationId xmlns:a16="http://schemas.microsoft.com/office/drawing/2014/main" id="{6F424325-7119-4BCA-A0DA-D52D4CAAE5AC}"/>
              </a:ext>
            </a:extLst>
          </p:cNvPr>
          <p:cNvSpPr>
            <a:spLocks noChangeArrowheads="1"/>
          </p:cNvSpPr>
          <p:nvPr/>
        </p:nvSpPr>
        <p:spPr bwMode="blackWhite">
          <a:xfrm>
            <a:off x="611188" y="300038"/>
            <a:ext cx="223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FF0000"/>
                </a:solidFill>
              </a:rPr>
              <a:t>平面锯齿形</a:t>
            </a:r>
          </a:p>
        </p:txBody>
      </p:sp>
      <p:sp>
        <p:nvSpPr>
          <p:cNvPr id="763913" name="Rectangle 9">
            <a:extLst>
              <a:ext uri="{FF2B5EF4-FFF2-40B4-BE49-F238E27FC236}">
                <a16:creationId xmlns:a16="http://schemas.microsoft.com/office/drawing/2014/main" id="{A4932EA3-8A61-4EA3-A98E-7669D72ABC5F}"/>
              </a:ext>
            </a:extLst>
          </p:cNvPr>
          <p:cNvSpPr>
            <a:spLocks noChangeArrowheads="1"/>
          </p:cNvSpPr>
          <p:nvPr/>
        </p:nvSpPr>
        <p:spPr bwMode="auto">
          <a:xfrm>
            <a:off x="539750" y="1052513"/>
            <a:ext cx="8135938" cy="860425"/>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聚乙烯</a:t>
            </a:r>
            <a:r>
              <a:rPr lang="zh-CN" altLang="en-US" sz="2400"/>
              <a:t>晶体中分子链具有</a:t>
            </a:r>
            <a:r>
              <a:rPr lang="en-US" altLang="zh-CN" sz="2400">
                <a:latin typeface="Arial" panose="020B0604020202020204" pitchFamily="34" charset="0"/>
              </a:rPr>
              <a:t>······</a:t>
            </a:r>
            <a:r>
              <a:rPr lang="en-US" altLang="zh-CN" sz="2400"/>
              <a:t>ttt</a:t>
            </a:r>
            <a:r>
              <a:rPr lang="en-US" altLang="zh-CN" sz="2400">
                <a:latin typeface="Arial" panose="020B0604020202020204" pitchFamily="34" charset="0"/>
              </a:rPr>
              <a:t>······</a:t>
            </a:r>
            <a:r>
              <a:rPr lang="zh-CN" altLang="en-US" sz="2400"/>
              <a:t>全反式平面锯齿形构象，能量最低。</a:t>
            </a:r>
            <a:r>
              <a:rPr lang="zh-CN" altLang="en-US" sz="2400">
                <a:solidFill>
                  <a:srgbClr val="000099"/>
                </a:solidFill>
              </a:rPr>
              <a:t>其他的有脂肪族聚酯、聚酰胺、聚乙烯醇</a:t>
            </a:r>
          </a:p>
        </p:txBody>
      </p:sp>
      <p:sp>
        <p:nvSpPr>
          <p:cNvPr id="763914" name="Rectangle 10">
            <a:extLst>
              <a:ext uri="{FF2B5EF4-FFF2-40B4-BE49-F238E27FC236}">
                <a16:creationId xmlns:a16="http://schemas.microsoft.com/office/drawing/2014/main" id="{CF747C19-832D-46A3-8A7C-C7D3D018F5BB}"/>
              </a:ext>
            </a:extLst>
          </p:cNvPr>
          <p:cNvSpPr>
            <a:spLocks noChangeArrowheads="1"/>
          </p:cNvSpPr>
          <p:nvPr/>
        </p:nvSpPr>
        <p:spPr bwMode="auto">
          <a:xfrm>
            <a:off x="5580063" y="2060575"/>
            <a:ext cx="3095625" cy="18129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t>聚乙烯晶体</a:t>
            </a:r>
            <a:r>
              <a:rPr kumimoji="0" lang="en-US" altLang="zh-CN" sz="2400"/>
              <a:t>X</a:t>
            </a:r>
            <a:r>
              <a:rPr kumimoji="0" lang="zh-CN" altLang="en-US" sz="2400"/>
              <a:t>射线衍射图中，计算得，</a:t>
            </a:r>
            <a:r>
              <a:rPr lang="zh-CN" altLang="en-US" sz="2400"/>
              <a:t>在分子链方向的</a:t>
            </a:r>
            <a:r>
              <a:rPr kumimoji="0" lang="zh-CN" altLang="en-US" sz="2400"/>
              <a:t>等同周期</a:t>
            </a:r>
            <a:r>
              <a:rPr kumimoji="0" lang="en-US" altLang="zh-CN" sz="2400"/>
              <a:t>c</a:t>
            </a:r>
            <a:r>
              <a:rPr kumimoji="0" lang="zh-CN" altLang="en-US" sz="2400"/>
              <a:t>＝</a:t>
            </a:r>
            <a:r>
              <a:rPr kumimoji="0" lang="en-US" altLang="zh-CN" sz="2400"/>
              <a:t>0.2534nm</a:t>
            </a:r>
          </a:p>
        </p:txBody>
      </p:sp>
      <p:sp>
        <p:nvSpPr>
          <p:cNvPr id="763915" name="Rectangle 11">
            <a:extLst>
              <a:ext uri="{FF2B5EF4-FFF2-40B4-BE49-F238E27FC236}">
                <a16:creationId xmlns:a16="http://schemas.microsoft.com/office/drawing/2014/main" id="{C060E491-BF7C-4F23-861D-155F81B57997}"/>
              </a:ext>
            </a:extLst>
          </p:cNvPr>
          <p:cNvSpPr>
            <a:spLocks noChangeArrowheads="1"/>
          </p:cNvSpPr>
          <p:nvPr/>
        </p:nvSpPr>
        <p:spPr bwMode="auto">
          <a:xfrm>
            <a:off x="1979613" y="4076700"/>
            <a:ext cx="6769100" cy="1392238"/>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t>在全反式平面锯齿形构象中，</a:t>
            </a:r>
            <a:r>
              <a:rPr kumimoji="0" lang="zh-CN" altLang="en-US" sz="2400"/>
              <a:t>按照</a:t>
            </a:r>
            <a:r>
              <a:rPr kumimoji="0" lang="en-US" altLang="zh-CN" sz="2400"/>
              <a:t>C</a:t>
            </a:r>
            <a:r>
              <a:rPr kumimoji="0" lang="en-US" altLang="zh-CN" sz="2400">
                <a:latin typeface="Arial" panose="020B0604020202020204" pitchFamily="34" charset="0"/>
              </a:rPr>
              <a:t>—</a:t>
            </a:r>
            <a:r>
              <a:rPr kumimoji="0" lang="en-US" altLang="zh-CN" sz="2400"/>
              <a:t>C</a:t>
            </a:r>
            <a:r>
              <a:rPr kumimoji="0" lang="zh-CN" altLang="en-US" sz="2400"/>
              <a:t>键键长</a:t>
            </a:r>
            <a:r>
              <a:rPr kumimoji="0" lang="en-US" altLang="zh-CN" sz="2400"/>
              <a:t>0.154nm</a:t>
            </a:r>
            <a:r>
              <a:rPr kumimoji="0" lang="zh-CN" altLang="en-US" sz="2400"/>
              <a:t>和键角</a:t>
            </a:r>
            <a:r>
              <a:rPr kumimoji="0" lang="en-US" altLang="zh-CN" sz="2400"/>
              <a:t>109°28′</a:t>
            </a:r>
            <a:r>
              <a:rPr kumimoji="0" lang="zh-CN" altLang="en-US" sz="2400"/>
              <a:t>计算，一个等同周期的长度为</a:t>
            </a:r>
            <a:r>
              <a:rPr kumimoji="0" lang="en-US" altLang="zh-CN" sz="2400"/>
              <a:t>0.252nm</a:t>
            </a:r>
            <a:r>
              <a:rPr kumimoji="0" lang="zh-CN" altLang="en-US" sz="2400"/>
              <a:t>，与实测值非常接近。</a:t>
            </a:r>
          </a:p>
        </p:txBody>
      </p:sp>
      <p:pic>
        <p:nvPicPr>
          <p:cNvPr id="763916" name="Picture 12" descr="1">
            <a:extLst>
              <a:ext uri="{FF2B5EF4-FFF2-40B4-BE49-F238E27FC236}">
                <a16:creationId xmlns:a16="http://schemas.microsoft.com/office/drawing/2014/main" id="{3102B339-B5C5-4991-A4DD-A99091F67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33600"/>
            <a:ext cx="1385888" cy="3024188"/>
          </a:xfrm>
          <a:prstGeom prst="rect">
            <a:avLst/>
          </a:prstGeom>
          <a:noFill/>
          <a:extLst>
            <a:ext uri="{909E8E84-426E-40DD-AFC4-6F175D3DCCD1}">
              <a14:hiddenFill xmlns:a14="http://schemas.microsoft.com/office/drawing/2010/main">
                <a:solidFill>
                  <a:srgbClr val="FFFFFF"/>
                </a:solidFill>
              </a14:hiddenFill>
            </a:ext>
          </a:extLst>
        </p:spPr>
      </p:pic>
      <p:sp>
        <p:nvSpPr>
          <p:cNvPr id="763917" name="Rectangle 13">
            <a:extLst>
              <a:ext uri="{FF2B5EF4-FFF2-40B4-BE49-F238E27FC236}">
                <a16:creationId xmlns:a16="http://schemas.microsoft.com/office/drawing/2014/main" id="{46F39F05-7808-4642-AFBC-3324EBC4F9E7}"/>
              </a:ext>
            </a:extLst>
          </p:cNvPr>
          <p:cNvSpPr>
            <a:spLocks noChangeArrowheads="1"/>
          </p:cNvSpPr>
          <p:nvPr/>
        </p:nvSpPr>
        <p:spPr bwMode="auto">
          <a:xfrm>
            <a:off x="539750" y="5661025"/>
            <a:ext cx="8208963" cy="9715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en-US" altLang="zh-CN" sz="2400"/>
              <a:t>0.252nm</a:t>
            </a:r>
            <a:r>
              <a:rPr kumimoji="0" lang="zh-CN" altLang="en-US" sz="2400"/>
              <a:t>比氢原子的范德华半径</a:t>
            </a:r>
            <a:r>
              <a:rPr kumimoji="0" lang="en-US" altLang="zh-CN" sz="2400"/>
              <a:t>0.12nm</a:t>
            </a:r>
            <a:r>
              <a:rPr kumimoji="0" lang="zh-CN" altLang="en-US" sz="2400"/>
              <a:t>的两倍大，因而在位能上是合理的。</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a:extLst>
              <a:ext uri="{FF2B5EF4-FFF2-40B4-BE49-F238E27FC236}">
                <a16:creationId xmlns:a16="http://schemas.microsoft.com/office/drawing/2014/main" id="{5AF310D9-0904-4D9A-9263-F776B3A6312B}"/>
              </a:ext>
            </a:extLst>
          </p:cNvPr>
          <p:cNvSpPr>
            <a:spLocks noGrp="1"/>
          </p:cNvSpPr>
          <p:nvPr>
            <p:ph type="sldNum" sz="quarter" idx="12"/>
          </p:nvPr>
        </p:nvSpPr>
        <p:spPr/>
        <p:txBody>
          <a:bodyPr/>
          <a:lstStyle/>
          <a:p>
            <a:fld id="{1CA6D3D1-1C95-4623-B983-314ED4834890}" type="slidenum">
              <a:rPr lang="en-US" altLang="zh-CN"/>
              <a:pPr/>
              <a:t>34</a:t>
            </a:fld>
            <a:endParaRPr lang="en-US" altLang="zh-CN"/>
          </a:p>
        </p:txBody>
      </p:sp>
      <p:sp>
        <p:nvSpPr>
          <p:cNvPr id="349188" name="Rectangle 4">
            <a:extLst>
              <a:ext uri="{FF2B5EF4-FFF2-40B4-BE49-F238E27FC236}">
                <a16:creationId xmlns:a16="http://schemas.microsoft.com/office/drawing/2014/main" id="{36214712-7AC6-469D-98C6-B8524F99CF59}"/>
              </a:ext>
            </a:extLst>
          </p:cNvPr>
          <p:cNvSpPr>
            <a:spLocks noChangeArrowheads="1"/>
          </p:cNvSpPr>
          <p:nvPr/>
        </p:nvSpPr>
        <p:spPr bwMode="blackWhite">
          <a:xfrm>
            <a:off x="3276600" y="2997200"/>
            <a:ext cx="5256213" cy="1392238"/>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lang="zh-CN" altLang="en-US" sz="2400"/>
              <a:t>聚乙烯为正交晶系，</a:t>
            </a:r>
            <a:r>
              <a:rPr lang="en-US" altLang="zh-CN" sz="2400"/>
              <a:t>a=0.736nm, b=0.492nm, c=0.2534nm</a:t>
            </a:r>
            <a:r>
              <a:rPr lang="zh-CN" altLang="en-US" sz="2400"/>
              <a:t>。每一个晶胞中含有单体单元的数目是</a:t>
            </a:r>
            <a:r>
              <a:rPr lang="en-US" altLang="zh-CN" sz="2400"/>
              <a:t>2</a:t>
            </a:r>
          </a:p>
        </p:txBody>
      </p:sp>
      <p:sp>
        <p:nvSpPr>
          <p:cNvPr id="349189" name="Text Box 5">
            <a:extLst>
              <a:ext uri="{FF2B5EF4-FFF2-40B4-BE49-F238E27FC236}">
                <a16:creationId xmlns:a16="http://schemas.microsoft.com/office/drawing/2014/main" id="{728D30CF-CD56-47BB-9BDF-0F7A41F57590}"/>
              </a:ext>
            </a:extLst>
          </p:cNvPr>
          <p:cNvSpPr txBox="1">
            <a:spLocks noChangeArrowheads="1"/>
          </p:cNvSpPr>
          <p:nvPr/>
        </p:nvSpPr>
        <p:spPr bwMode="auto">
          <a:xfrm>
            <a:off x="3276600" y="1412875"/>
            <a:ext cx="5364163" cy="1392238"/>
          </a:xfrm>
          <a:prstGeom prst="rect">
            <a:avLst/>
          </a:prstGeom>
          <a:solidFill>
            <a:schemeClr val="bg1"/>
          </a:solidFill>
          <a:ln w="381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t>其中</a:t>
            </a:r>
            <a:r>
              <a:rPr lang="en-US" altLang="zh-CN" sz="2400"/>
              <a:t>:</a:t>
            </a:r>
            <a:r>
              <a:rPr lang="en-US" altLang="zh-CN" sz="2400" i="1"/>
              <a:t>M</a:t>
            </a:r>
            <a:r>
              <a:rPr lang="zh-CN" altLang="en-US" sz="2400"/>
              <a:t>是结构单元分子量</a:t>
            </a:r>
            <a:r>
              <a:rPr lang="en-US" altLang="zh-CN" sz="2400"/>
              <a:t>;</a:t>
            </a:r>
            <a:r>
              <a:rPr lang="en-US" altLang="zh-CN" sz="2400" i="1"/>
              <a:t>Z</a:t>
            </a:r>
            <a:r>
              <a:rPr lang="zh-CN" altLang="en-US" sz="2400"/>
              <a:t>为单位晶胞中单体</a:t>
            </a:r>
            <a:r>
              <a:rPr lang="en-US" altLang="zh-CN" sz="2400"/>
              <a:t>(</a:t>
            </a:r>
            <a:r>
              <a:rPr lang="zh-CN" altLang="en-US" sz="2400"/>
              <a:t>即链结构单元</a:t>
            </a:r>
            <a:r>
              <a:rPr lang="en-US" altLang="zh-CN" sz="2400"/>
              <a:t>)</a:t>
            </a:r>
            <a:r>
              <a:rPr lang="zh-CN" altLang="en-US" sz="2400"/>
              <a:t>的数目</a:t>
            </a:r>
            <a:r>
              <a:rPr lang="en-US" altLang="zh-CN" sz="2400"/>
              <a:t>;</a:t>
            </a:r>
            <a:r>
              <a:rPr lang="en-US" altLang="zh-CN" sz="2400" i="1"/>
              <a:t>V</a:t>
            </a:r>
            <a:r>
              <a:rPr lang="zh-CN" altLang="en-US" sz="2400"/>
              <a:t>为晶胞体积</a:t>
            </a:r>
            <a:r>
              <a:rPr lang="en-US" altLang="zh-CN" sz="2400"/>
              <a:t>; </a:t>
            </a:r>
            <a:r>
              <a:rPr lang="en-US" altLang="zh-CN" sz="2400" i="1">
                <a:sym typeface="Symbol" panose="05050102010706020507" pitchFamily="18" charset="2"/>
              </a:rPr>
              <a:t>N</a:t>
            </a:r>
            <a:r>
              <a:rPr lang="en-US" altLang="zh-CN" sz="2400" i="1" baseline="-25000">
                <a:sym typeface="Symbol" panose="05050102010706020507" pitchFamily="18" charset="2"/>
              </a:rPr>
              <a:t>A</a:t>
            </a:r>
            <a:r>
              <a:rPr lang="zh-CN" altLang="en-US" sz="2400">
                <a:sym typeface="Symbol" panose="05050102010706020507" pitchFamily="18" charset="2"/>
              </a:rPr>
              <a:t>为阿佛加德罗常数</a:t>
            </a:r>
          </a:p>
        </p:txBody>
      </p:sp>
      <p:sp>
        <p:nvSpPr>
          <p:cNvPr id="349192" name="Rectangle 8">
            <a:extLst>
              <a:ext uri="{FF2B5EF4-FFF2-40B4-BE49-F238E27FC236}">
                <a16:creationId xmlns:a16="http://schemas.microsoft.com/office/drawing/2014/main" id="{8345008E-BA53-45BD-BE8B-6257702522ED}"/>
              </a:ext>
            </a:extLst>
          </p:cNvPr>
          <p:cNvSpPr>
            <a:spLocks noChangeArrowheads="1"/>
          </p:cNvSpPr>
          <p:nvPr/>
        </p:nvSpPr>
        <p:spPr bwMode="blackWhite">
          <a:xfrm>
            <a:off x="539750" y="549275"/>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a:solidFill>
                  <a:srgbClr val="FF0000"/>
                </a:solidFill>
                <a:latin typeface="Times New Roman" panose="02020603050405020304" pitchFamily="18" charset="0"/>
              </a:rPr>
              <a:t>聚合物的晶胞密度计算</a:t>
            </a:r>
          </a:p>
        </p:txBody>
      </p:sp>
      <p:sp>
        <p:nvSpPr>
          <p:cNvPr id="349193" name="Rectangle 9">
            <a:extLst>
              <a:ext uri="{FF2B5EF4-FFF2-40B4-BE49-F238E27FC236}">
                <a16:creationId xmlns:a16="http://schemas.microsoft.com/office/drawing/2014/main" id="{1C28B51E-22EE-44CD-B3D1-E224B7B34751}"/>
              </a:ext>
            </a:extLst>
          </p:cNvPr>
          <p:cNvSpPr>
            <a:spLocks noChangeArrowheads="1"/>
          </p:cNvSpPr>
          <p:nvPr/>
        </p:nvSpPr>
        <p:spPr bwMode="blackWhite">
          <a:xfrm>
            <a:off x="3348038" y="4724400"/>
            <a:ext cx="5327650" cy="14287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5000"/>
              </a:lnSpc>
              <a:spcBef>
                <a:spcPct val="50000"/>
              </a:spcBef>
            </a:pPr>
            <a:r>
              <a:rPr lang="zh-CN" altLang="en-US" sz="2400">
                <a:latin typeface="Times New Roman" panose="02020603050405020304" pitchFamily="18" charset="0"/>
              </a:rPr>
              <a:t>以</a:t>
            </a:r>
            <a:r>
              <a:rPr lang="en-US" altLang="zh-CN" sz="2400">
                <a:latin typeface="Times New Roman" panose="02020603050405020304" pitchFamily="18" charset="0"/>
              </a:rPr>
              <a:t>z</a:t>
            </a:r>
            <a:r>
              <a:rPr lang="zh-CN" altLang="en-US" sz="2400">
                <a:latin typeface="Times New Roman" panose="02020603050405020304" pitchFamily="18" charset="0"/>
              </a:rPr>
              <a:t>＝</a:t>
            </a:r>
            <a:r>
              <a:rPr lang="en-US" altLang="zh-CN" sz="2400">
                <a:latin typeface="Times New Roman" panose="02020603050405020304" pitchFamily="18" charset="0"/>
              </a:rPr>
              <a:t>2</a:t>
            </a:r>
            <a:r>
              <a:rPr lang="zh-CN" altLang="en-US" sz="2400">
                <a:latin typeface="Times New Roman" panose="02020603050405020304" pitchFamily="18" charset="0"/>
              </a:rPr>
              <a:t>代入上式可得   </a:t>
            </a:r>
            <a:r>
              <a:rPr lang="en-US" altLang="zh-CN" sz="2400">
                <a:latin typeface="Times New Roman" panose="02020603050405020304" pitchFamily="18" charset="0"/>
              </a:rPr>
              <a:t>ρ</a:t>
            </a:r>
            <a:r>
              <a:rPr lang="en-US" altLang="zh-CN" sz="2400" baseline="-25000">
                <a:latin typeface="Times New Roman" panose="02020603050405020304" pitchFamily="18" charset="0"/>
              </a:rPr>
              <a:t>c</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1.00g/ml</a:t>
            </a:r>
          </a:p>
          <a:p>
            <a:pPr eaLnBrk="0" hangingPunct="0">
              <a:lnSpc>
                <a:spcPct val="85000"/>
              </a:lnSpc>
              <a:spcBef>
                <a:spcPct val="50000"/>
              </a:spcBef>
            </a:pPr>
            <a:r>
              <a:rPr lang="zh-CN" altLang="en-US" sz="2400">
                <a:latin typeface="Times New Roman" panose="02020603050405020304" pitchFamily="18" charset="0"/>
              </a:rPr>
              <a:t>而实测的密度， </a:t>
            </a:r>
            <a:r>
              <a:rPr lang="en-US" altLang="zh-CN" sz="2400">
                <a:latin typeface="Times New Roman" panose="02020603050405020304" pitchFamily="18" charset="0"/>
              </a:rPr>
              <a:t>ρ= 0.92~0.96g/cm</a:t>
            </a:r>
            <a:r>
              <a:rPr lang="en-US" altLang="zh-CN" sz="2400" baseline="30000">
                <a:latin typeface="Times New Roman" panose="02020603050405020304" pitchFamily="18" charset="0"/>
              </a:rPr>
              <a:t>3</a:t>
            </a:r>
            <a:r>
              <a:rPr lang="zh-CN" altLang="en-US" sz="2400">
                <a:latin typeface="Times New Roman" panose="02020603050405020304" pitchFamily="18" charset="0"/>
              </a:rPr>
              <a:t>。</a:t>
            </a:r>
          </a:p>
          <a:p>
            <a:pPr eaLnBrk="0" hangingPunct="0">
              <a:lnSpc>
                <a:spcPct val="85000"/>
              </a:lnSpc>
              <a:spcBef>
                <a:spcPct val="50000"/>
              </a:spcBef>
            </a:pPr>
            <a:r>
              <a:rPr lang="zh-CN" altLang="en-US" sz="2400">
                <a:solidFill>
                  <a:srgbClr val="FF0000"/>
                </a:solidFill>
                <a:latin typeface="Times New Roman" panose="02020603050405020304" pitchFamily="18" charset="0"/>
              </a:rPr>
              <a:t>证明晶体还含有一些非晶部分</a:t>
            </a:r>
          </a:p>
        </p:txBody>
      </p:sp>
      <p:pic>
        <p:nvPicPr>
          <p:cNvPr id="349195" name="Picture 11">
            <a:extLst>
              <a:ext uri="{FF2B5EF4-FFF2-40B4-BE49-F238E27FC236}">
                <a16:creationId xmlns:a16="http://schemas.microsoft.com/office/drawing/2014/main" id="{BB0D0B70-EBF3-445F-9E06-C191DC9B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2519363" cy="4679950"/>
          </a:xfrm>
          <a:prstGeom prst="rect">
            <a:avLst/>
          </a:prstGeom>
          <a:noFill/>
          <a:ln w="76200" cmpd="tri">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349197" name="Picture 13" descr="1">
            <a:extLst>
              <a:ext uri="{FF2B5EF4-FFF2-40B4-BE49-F238E27FC236}">
                <a16:creationId xmlns:a16="http://schemas.microsoft.com/office/drawing/2014/main" id="{54D774F7-D4D4-424F-AE8D-72EDAF577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60350"/>
            <a:ext cx="1800225" cy="1109663"/>
          </a:xfrm>
          <a:prstGeom prst="rect">
            <a:avLst/>
          </a:prstGeom>
          <a:noFill/>
          <a:extLst>
            <a:ext uri="{909E8E84-426E-40DD-AFC4-6F175D3DCCD1}">
              <a14:hiddenFill xmlns:a14="http://schemas.microsoft.com/office/drawing/2010/main">
                <a:solidFill>
                  <a:srgbClr val="FFFFFF"/>
                </a:solidFill>
              </a14:hiddenFill>
            </a:ext>
          </a:extLst>
        </p:spPr>
      </p:pic>
      <p:sp>
        <p:nvSpPr>
          <p:cNvPr id="349198" name="Rectangle 14">
            <a:extLst>
              <a:ext uri="{FF2B5EF4-FFF2-40B4-BE49-F238E27FC236}">
                <a16:creationId xmlns:a16="http://schemas.microsoft.com/office/drawing/2014/main" id="{6ABE12DD-3513-4EA1-B988-EBA95C03CB76}"/>
              </a:ext>
            </a:extLst>
          </p:cNvPr>
          <p:cNvSpPr>
            <a:spLocks noChangeArrowheads="1"/>
          </p:cNvSpPr>
          <p:nvPr/>
        </p:nvSpPr>
        <p:spPr bwMode="auto">
          <a:xfrm>
            <a:off x="1042988" y="6237288"/>
            <a:ext cx="129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FF0000"/>
                </a:solidFill>
              </a:rPr>
              <a:t>聚乙烯</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B6F511B7-19E3-4FEC-9782-65E192CD99AC}"/>
              </a:ext>
            </a:extLst>
          </p:cNvPr>
          <p:cNvSpPr>
            <a:spLocks noGrp="1"/>
          </p:cNvSpPr>
          <p:nvPr>
            <p:ph type="sldNum" sz="quarter" idx="12"/>
          </p:nvPr>
        </p:nvSpPr>
        <p:spPr/>
        <p:txBody>
          <a:bodyPr/>
          <a:lstStyle/>
          <a:p>
            <a:fld id="{7CDBEFDF-53D3-4EB5-B9BF-94D190699D6A}" type="slidenum">
              <a:rPr lang="en-US" altLang="zh-CN"/>
              <a:pPr/>
              <a:t>35</a:t>
            </a:fld>
            <a:endParaRPr lang="en-US" altLang="zh-CN"/>
          </a:p>
        </p:txBody>
      </p:sp>
      <p:sp>
        <p:nvSpPr>
          <p:cNvPr id="766979" name="Rectangle 3">
            <a:extLst>
              <a:ext uri="{FF2B5EF4-FFF2-40B4-BE49-F238E27FC236}">
                <a16:creationId xmlns:a16="http://schemas.microsoft.com/office/drawing/2014/main" id="{B9F91954-DF0C-4F30-A58C-D5BBE8FAD164}"/>
              </a:ext>
            </a:extLst>
          </p:cNvPr>
          <p:cNvSpPr>
            <a:spLocks noChangeArrowheads="1"/>
          </p:cNvSpPr>
          <p:nvPr/>
        </p:nvSpPr>
        <p:spPr bwMode="blackWhite">
          <a:xfrm>
            <a:off x="611188" y="207963"/>
            <a:ext cx="15696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solidFill>
                  <a:srgbClr val="FF0000"/>
                </a:solidFill>
              </a:rPr>
              <a:t>螺旋形</a:t>
            </a:r>
          </a:p>
        </p:txBody>
      </p:sp>
      <p:sp>
        <p:nvSpPr>
          <p:cNvPr id="766980" name="Rectangle 4">
            <a:extLst>
              <a:ext uri="{FF2B5EF4-FFF2-40B4-BE49-F238E27FC236}">
                <a16:creationId xmlns:a16="http://schemas.microsoft.com/office/drawing/2014/main" id="{1332C80D-6B88-4275-B561-6BED8FA730CC}"/>
              </a:ext>
            </a:extLst>
          </p:cNvPr>
          <p:cNvSpPr>
            <a:spLocks noChangeArrowheads="1"/>
          </p:cNvSpPr>
          <p:nvPr/>
        </p:nvSpPr>
        <p:spPr bwMode="auto">
          <a:xfrm>
            <a:off x="395288" y="1052513"/>
            <a:ext cx="8496300" cy="860425"/>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t>具有较大的侧基的高分子，为了减小空间阻碍，降低位能，则必须采取旁式构象</a:t>
            </a:r>
          </a:p>
        </p:txBody>
      </p:sp>
      <p:sp>
        <p:nvSpPr>
          <p:cNvPr id="766982" name="Rectangle 6">
            <a:extLst>
              <a:ext uri="{FF2B5EF4-FFF2-40B4-BE49-F238E27FC236}">
                <a16:creationId xmlns:a16="http://schemas.microsoft.com/office/drawing/2014/main" id="{5FBAE92F-BB4A-4389-BE40-F3583E49A07D}"/>
              </a:ext>
            </a:extLst>
          </p:cNvPr>
          <p:cNvSpPr>
            <a:spLocks noChangeArrowheads="1"/>
          </p:cNvSpPr>
          <p:nvPr/>
        </p:nvSpPr>
        <p:spPr bwMode="auto">
          <a:xfrm>
            <a:off x="323850" y="2133600"/>
            <a:ext cx="8569325" cy="9715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kumimoji="0" lang="en-US" altLang="zh-CN" sz="2400"/>
              <a:t>X</a:t>
            </a:r>
            <a:r>
              <a:rPr kumimoji="0" lang="zh-CN" altLang="en-US" sz="2400"/>
              <a:t>射线衍射表明，</a:t>
            </a:r>
            <a:r>
              <a:rPr lang="zh-CN" altLang="en-US" sz="2400"/>
              <a:t>等规聚丙烯晶体</a:t>
            </a:r>
            <a:r>
              <a:rPr kumimoji="0" lang="zh-CN" altLang="en-US" sz="2400"/>
              <a:t>中，等同周期</a:t>
            </a:r>
            <a:r>
              <a:rPr kumimoji="0" lang="en-US" altLang="zh-CN" sz="2400"/>
              <a:t>c</a:t>
            </a:r>
            <a:r>
              <a:rPr kumimoji="0" lang="zh-CN" altLang="en-US" sz="2400"/>
              <a:t>＝</a:t>
            </a:r>
            <a:r>
              <a:rPr kumimoji="0" lang="en-US" altLang="zh-CN" sz="2400"/>
              <a:t>0.65nm</a:t>
            </a:r>
            <a:r>
              <a:rPr kumimoji="0" lang="zh-CN" altLang="en-US" sz="2400"/>
              <a:t>，每个</a:t>
            </a:r>
            <a:r>
              <a:rPr lang="zh-CN" altLang="en-US" sz="2400"/>
              <a:t>等同周期中含</a:t>
            </a:r>
            <a:r>
              <a:rPr lang="en-US" altLang="zh-CN" sz="2400"/>
              <a:t>3</a:t>
            </a:r>
            <a:r>
              <a:rPr lang="zh-CN" altLang="en-US" sz="2400"/>
              <a:t>个链节。 符合</a:t>
            </a:r>
            <a:r>
              <a:rPr lang="en-US" altLang="zh-CN" sz="2400">
                <a:solidFill>
                  <a:srgbClr val="FF0000"/>
                </a:solidFill>
              </a:rPr>
              <a:t>tgtg</a:t>
            </a:r>
            <a:r>
              <a:rPr lang="zh-CN" altLang="en-US" sz="2400">
                <a:solidFill>
                  <a:srgbClr val="FF0000"/>
                </a:solidFill>
              </a:rPr>
              <a:t>反旁螺旋形构象</a:t>
            </a:r>
            <a:r>
              <a:rPr lang="zh-CN" altLang="en-US" sz="2400"/>
              <a:t>理论计算</a:t>
            </a:r>
          </a:p>
        </p:txBody>
      </p:sp>
      <p:sp>
        <p:nvSpPr>
          <p:cNvPr id="766984" name="Rectangle 8">
            <a:extLst>
              <a:ext uri="{FF2B5EF4-FFF2-40B4-BE49-F238E27FC236}">
                <a16:creationId xmlns:a16="http://schemas.microsoft.com/office/drawing/2014/main" id="{D8FD36BF-53F9-4818-BFF3-60081A78E7B9}"/>
              </a:ext>
            </a:extLst>
          </p:cNvPr>
          <p:cNvSpPr>
            <a:spLocks noChangeArrowheads="1"/>
          </p:cNvSpPr>
          <p:nvPr/>
        </p:nvSpPr>
        <p:spPr bwMode="auto">
          <a:xfrm>
            <a:off x="323850" y="4437063"/>
            <a:ext cx="5688013" cy="20510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pPr>
            <a:r>
              <a:rPr lang="zh-CN" altLang="en-US" sz="2400">
                <a:solidFill>
                  <a:srgbClr val="0000FF"/>
                </a:solidFill>
              </a:rPr>
              <a:t>如果聚丙烯分子链取平面锯齿形</a:t>
            </a:r>
            <a:r>
              <a:rPr lang="en-US" altLang="zh-CN" sz="2400">
                <a:solidFill>
                  <a:srgbClr val="0000FF"/>
                </a:solidFill>
              </a:rPr>
              <a:t>(ttt</a:t>
            </a:r>
            <a:r>
              <a:rPr lang="zh-CN" altLang="en-US" sz="2400">
                <a:solidFill>
                  <a:srgbClr val="0000FF"/>
                </a:solidFill>
              </a:rPr>
              <a:t>全反式</a:t>
            </a:r>
            <a:r>
              <a:rPr lang="en-US" altLang="zh-CN" sz="2400">
                <a:solidFill>
                  <a:srgbClr val="0000FF"/>
                </a:solidFill>
              </a:rPr>
              <a:t>)</a:t>
            </a:r>
            <a:r>
              <a:rPr lang="zh-CN" altLang="en-US" sz="2400">
                <a:solidFill>
                  <a:srgbClr val="0000FF"/>
                </a:solidFill>
              </a:rPr>
              <a:t>构象，由于相隔一个碳上还有</a:t>
            </a:r>
            <a:r>
              <a:rPr lang="en-US" altLang="zh-CN" sz="2400">
                <a:solidFill>
                  <a:srgbClr val="0000FF"/>
                </a:solidFill>
              </a:rPr>
              <a:t>2</a:t>
            </a:r>
            <a:r>
              <a:rPr lang="zh-CN" altLang="en-US" sz="2400">
                <a:solidFill>
                  <a:srgbClr val="0000FF"/>
                </a:solidFill>
              </a:rPr>
              <a:t>个甲基，甲基的范德华半径为</a:t>
            </a:r>
            <a:r>
              <a:rPr lang="en-US" altLang="zh-CN" sz="2400">
                <a:solidFill>
                  <a:srgbClr val="0000FF"/>
                </a:solidFill>
              </a:rPr>
              <a:t>0.20nm</a:t>
            </a:r>
            <a:r>
              <a:rPr lang="zh-CN" altLang="en-US" sz="2400">
                <a:solidFill>
                  <a:srgbClr val="0000FF"/>
                </a:solidFill>
              </a:rPr>
              <a:t>，两个甲基相距</a:t>
            </a:r>
            <a:r>
              <a:rPr lang="en-US" altLang="zh-CN" sz="2400">
                <a:solidFill>
                  <a:srgbClr val="0000FF"/>
                </a:solidFill>
              </a:rPr>
              <a:t>0.25nm</a:t>
            </a:r>
            <a:r>
              <a:rPr lang="zh-CN" altLang="en-US" sz="2400">
                <a:solidFill>
                  <a:srgbClr val="0000FF"/>
                </a:solidFill>
              </a:rPr>
              <a:t>，比其范德华半径总和</a:t>
            </a:r>
            <a:r>
              <a:rPr lang="en-US" altLang="zh-CN" sz="2400">
                <a:solidFill>
                  <a:srgbClr val="0000FF"/>
                </a:solidFill>
              </a:rPr>
              <a:t>0.4nm</a:t>
            </a:r>
            <a:r>
              <a:rPr lang="zh-CN" altLang="en-US" sz="2400">
                <a:solidFill>
                  <a:srgbClr val="0000FF"/>
                </a:solidFill>
              </a:rPr>
              <a:t>小，必然要产生排斥作用。</a:t>
            </a:r>
            <a:endParaRPr lang="zh-CN" altLang="en-US" sz="2400"/>
          </a:p>
        </p:txBody>
      </p:sp>
      <p:pic>
        <p:nvPicPr>
          <p:cNvPr id="766985" name="Picture 9" descr="图片1">
            <a:extLst>
              <a:ext uri="{FF2B5EF4-FFF2-40B4-BE49-F238E27FC236}">
                <a16:creationId xmlns:a16="http://schemas.microsoft.com/office/drawing/2014/main" id="{F2B5729E-C5D2-44EA-88F0-839FC613E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141663"/>
            <a:ext cx="3744912" cy="1241425"/>
          </a:xfrm>
          <a:prstGeom prst="rect">
            <a:avLst/>
          </a:prstGeom>
          <a:noFill/>
          <a:extLst>
            <a:ext uri="{909E8E84-426E-40DD-AFC4-6F175D3DCCD1}">
              <a14:hiddenFill xmlns:a14="http://schemas.microsoft.com/office/drawing/2010/main">
                <a:solidFill>
                  <a:srgbClr val="FFFFFF"/>
                </a:solidFill>
              </a14:hiddenFill>
            </a:ext>
          </a:extLst>
        </p:spPr>
      </p:pic>
      <p:pic>
        <p:nvPicPr>
          <p:cNvPr id="766986" name="Picture 10" descr="1">
            <a:extLst>
              <a:ext uri="{FF2B5EF4-FFF2-40B4-BE49-F238E27FC236}">
                <a16:creationId xmlns:a16="http://schemas.microsoft.com/office/drawing/2014/main" id="{C5388F39-C1B3-4544-B514-68D2D920E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3141663"/>
            <a:ext cx="1584325" cy="1128712"/>
          </a:xfrm>
          <a:prstGeom prst="rect">
            <a:avLst/>
          </a:prstGeom>
          <a:noFill/>
          <a:extLst>
            <a:ext uri="{909E8E84-426E-40DD-AFC4-6F175D3DCCD1}">
              <a14:hiddenFill xmlns:a14="http://schemas.microsoft.com/office/drawing/2010/main">
                <a:solidFill>
                  <a:srgbClr val="FFFFFF"/>
                </a:solidFill>
              </a14:hiddenFill>
            </a:ext>
          </a:extLst>
        </p:spPr>
      </p:pic>
      <p:sp>
        <p:nvSpPr>
          <p:cNvPr id="766987" name="Rectangle 11">
            <a:extLst>
              <a:ext uri="{FF2B5EF4-FFF2-40B4-BE49-F238E27FC236}">
                <a16:creationId xmlns:a16="http://schemas.microsoft.com/office/drawing/2014/main" id="{88CFD5B2-25D5-40C0-ACED-6E242211F17C}"/>
              </a:ext>
            </a:extLst>
          </p:cNvPr>
          <p:cNvSpPr>
            <a:spLocks noChangeArrowheads="1"/>
          </p:cNvSpPr>
          <p:nvPr/>
        </p:nvSpPr>
        <p:spPr bwMode="auto">
          <a:xfrm>
            <a:off x="6156325" y="3284538"/>
            <a:ext cx="2735263" cy="32035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pPr>
            <a:r>
              <a:rPr lang="zh-CN" altLang="en-US" sz="2400">
                <a:solidFill>
                  <a:srgbClr val="0000FF"/>
                </a:solidFill>
              </a:rPr>
              <a:t>这种构象是极不稳定的，必须通过</a:t>
            </a:r>
            <a:r>
              <a:rPr lang="en-US" altLang="zh-CN" sz="2400">
                <a:solidFill>
                  <a:srgbClr val="0000FF"/>
                </a:solidFill>
              </a:rPr>
              <a:t>C-C</a:t>
            </a:r>
            <a:r>
              <a:rPr lang="zh-CN" altLang="en-US" sz="2400">
                <a:solidFill>
                  <a:srgbClr val="0000FF"/>
                </a:solidFill>
              </a:rPr>
              <a:t>键的旋转，加大甲基间的距离，形成</a:t>
            </a:r>
            <a:r>
              <a:rPr lang="en-US" altLang="zh-CN" sz="2400">
                <a:solidFill>
                  <a:srgbClr val="FF0000"/>
                </a:solidFill>
              </a:rPr>
              <a:t>tgtg</a:t>
            </a:r>
            <a:r>
              <a:rPr lang="zh-CN" altLang="en-US" sz="2400">
                <a:solidFill>
                  <a:srgbClr val="FF0000"/>
                </a:solidFill>
              </a:rPr>
              <a:t>反旁螺旋形构象</a:t>
            </a:r>
            <a:r>
              <a:rPr lang="zh-CN" altLang="en-US" sz="2400">
                <a:solidFill>
                  <a:srgbClr val="0000FF"/>
                </a:solidFill>
              </a:rPr>
              <a:t>，才能满足晶体中分子链构象能最低原则。</a:t>
            </a:r>
            <a:r>
              <a:rPr lang="zh-CN" altLang="en-US" sz="2400"/>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980DBCAC-0544-41B0-A5F6-F0107FB31195}"/>
              </a:ext>
            </a:extLst>
          </p:cNvPr>
          <p:cNvSpPr>
            <a:spLocks noGrp="1"/>
          </p:cNvSpPr>
          <p:nvPr>
            <p:ph type="sldNum" sz="quarter" idx="12"/>
          </p:nvPr>
        </p:nvSpPr>
        <p:spPr/>
        <p:txBody>
          <a:bodyPr/>
          <a:lstStyle/>
          <a:p>
            <a:fld id="{D81A441F-9097-4F5F-8C34-21B6FC41BED4}" type="slidenum">
              <a:rPr lang="en-US" altLang="zh-CN"/>
              <a:pPr/>
              <a:t>36</a:t>
            </a:fld>
            <a:endParaRPr lang="en-US" altLang="zh-CN"/>
          </a:p>
        </p:txBody>
      </p:sp>
      <p:sp>
        <p:nvSpPr>
          <p:cNvPr id="768002" name="Rectangle 2">
            <a:extLst>
              <a:ext uri="{FF2B5EF4-FFF2-40B4-BE49-F238E27FC236}">
                <a16:creationId xmlns:a16="http://schemas.microsoft.com/office/drawing/2014/main" id="{354DB137-1B90-48BB-A35D-97C6090A8F31}"/>
              </a:ext>
            </a:extLst>
          </p:cNvPr>
          <p:cNvSpPr>
            <a:spLocks noChangeArrowheads="1"/>
          </p:cNvSpPr>
          <p:nvPr/>
        </p:nvSpPr>
        <p:spPr bwMode="auto">
          <a:xfrm>
            <a:off x="323850" y="620713"/>
            <a:ext cx="2089150" cy="1190625"/>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a:solidFill>
                  <a:srgbClr val="FF0000"/>
                </a:solidFill>
                <a:latin typeface="Arial" panose="020B0604020202020204" pitchFamily="34" charset="0"/>
              </a:rPr>
              <a:t>螺旋结构的表示</a:t>
            </a:r>
            <a:endParaRPr lang="zh-CN" altLang="en-US" sz="2800">
              <a:solidFill>
                <a:srgbClr val="FF0000"/>
              </a:solidFill>
              <a:latin typeface="Times New Roman" panose="02020603050405020304" pitchFamily="18" charset="0"/>
            </a:endParaRPr>
          </a:p>
        </p:txBody>
      </p:sp>
      <p:sp>
        <p:nvSpPr>
          <p:cNvPr id="768003" name="Rectangle 3">
            <a:extLst>
              <a:ext uri="{FF2B5EF4-FFF2-40B4-BE49-F238E27FC236}">
                <a16:creationId xmlns:a16="http://schemas.microsoft.com/office/drawing/2014/main" id="{8392B2BD-0A6C-4E18-B797-2F4EB2E26056}"/>
              </a:ext>
            </a:extLst>
          </p:cNvPr>
          <p:cNvSpPr>
            <a:spLocks noChangeArrowheads="1"/>
          </p:cNvSpPr>
          <p:nvPr/>
        </p:nvSpPr>
        <p:spPr bwMode="blackWhite">
          <a:xfrm>
            <a:off x="2484438" y="2133600"/>
            <a:ext cx="6407150" cy="1984375"/>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5000"/>
              </a:lnSpc>
            </a:pPr>
            <a:r>
              <a:rPr lang="zh-CN" altLang="en-US" sz="2800"/>
              <a:t>等规聚丙烯和等规聚苯乙烯的螺旋结构一样，是</a:t>
            </a:r>
            <a:r>
              <a:rPr lang="en-US" altLang="zh-CN" sz="3200">
                <a:solidFill>
                  <a:srgbClr val="FF0000"/>
                </a:solidFill>
              </a:rPr>
              <a:t>H</a:t>
            </a:r>
            <a:r>
              <a:rPr lang="en-US" altLang="zh-CN" sz="2800">
                <a:solidFill>
                  <a:srgbClr val="FF0000"/>
                </a:solidFill>
              </a:rPr>
              <a:t>3</a:t>
            </a:r>
            <a:r>
              <a:rPr lang="en-US" altLang="zh-CN" sz="2800" baseline="-25000">
                <a:solidFill>
                  <a:srgbClr val="FF0000"/>
                </a:solidFill>
              </a:rPr>
              <a:t>1</a:t>
            </a:r>
            <a:r>
              <a:rPr lang="zh-CN" altLang="en-US" sz="2800"/>
              <a:t>结构，即一个等同周期中沿螺旋轴旋转一周有</a:t>
            </a:r>
            <a:r>
              <a:rPr lang="en-US" altLang="zh-CN" sz="2800"/>
              <a:t>3</a:t>
            </a:r>
            <a:r>
              <a:rPr lang="zh-CN" altLang="en-US" sz="2800"/>
              <a:t>个单体单元。旋转角为</a:t>
            </a:r>
            <a:r>
              <a:rPr lang="en-US" altLang="zh-CN" sz="2800"/>
              <a:t>0°</a:t>
            </a:r>
            <a:r>
              <a:rPr lang="zh-CN" altLang="en-US" sz="2800"/>
              <a:t>（反式）和</a:t>
            </a:r>
            <a:r>
              <a:rPr lang="en-US" altLang="zh-CN" sz="2800"/>
              <a:t>120°</a:t>
            </a:r>
            <a:r>
              <a:rPr lang="zh-CN" altLang="en-US" sz="2800"/>
              <a:t>（旁式）</a:t>
            </a:r>
          </a:p>
        </p:txBody>
      </p:sp>
      <p:sp>
        <p:nvSpPr>
          <p:cNvPr id="768004" name="Text Box 4">
            <a:extLst>
              <a:ext uri="{FF2B5EF4-FFF2-40B4-BE49-F238E27FC236}">
                <a16:creationId xmlns:a16="http://schemas.microsoft.com/office/drawing/2014/main" id="{2897AC63-D783-424B-BB96-73E7383F1543}"/>
              </a:ext>
            </a:extLst>
          </p:cNvPr>
          <p:cNvSpPr txBox="1">
            <a:spLocks noChangeArrowheads="1"/>
          </p:cNvSpPr>
          <p:nvPr/>
        </p:nvSpPr>
        <p:spPr bwMode="auto">
          <a:xfrm>
            <a:off x="2411413" y="476250"/>
            <a:ext cx="6481762" cy="1490663"/>
          </a:xfrm>
          <a:prstGeom prst="rect">
            <a:avLst/>
          </a:prstGeom>
          <a:solidFill>
            <a:schemeClr val="bg1"/>
          </a:solidFill>
          <a:ln w="381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p>
            <a:pPr>
              <a:lnSpc>
                <a:spcPct val="105000"/>
              </a:lnSpc>
            </a:pPr>
            <a:r>
              <a:rPr lang="en-US" altLang="zh-CN" sz="3200">
                <a:solidFill>
                  <a:srgbClr val="FF0000"/>
                </a:solidFill>
                <a:latin typeface="Times New Roman" panose="02020603050405020304" pitchFamily="18" charset="0"/>
              </a:rPr>
              <a:t>H</a:t>
            </a:r>
            <a:r>
              <a:rPr lang="en-US" altLang="zh-CN" sz="2800" b="0">
                <a:solidFill>
                  <a:srgbClr val="FF0000"/>
                </a:solidFill>
                <a:latin typeface="Times New Roman" panose="02020603050405020304" pitchFamily="18" charset="0"/>
              </a:rPr>
              <a:t>m</a:t>
            </a:r>
            <a:r>
              <a:rPr lang="en-US" altLang="zh-CN" sz="2800" baseline="-10000">
                <a:solidFill>
                  <a:srgbClr val="FF0000"/>
                </a:solidFill>
                <a:latin typeface="Times New Roman" panose="02020603050405020304" pitchFamily="18" charset="0"/>
              </a:rPr>
              <a:t>n</a:t>
            </a:r>
            <a:r>
              <a:rPr lang="zh-CN" altLang="en-US" sz="2800"/>
              <a:t>为螺旋结构的符号。</a:t>
            </a:r>
            <a:r>
              <a:rPr lang="en-US" altLang="zh-CN" sz="2800"/>
              <a:t>m</a:t>
            </a:r>
            <a:r>
              <a:rPr lang="zh-CN" altLang="en-US" sz="2800"/>
              <a:t>为每个等同周期中单体的数目，</a:t>
            </a:r>
            <a:r>
              <a:rPr lang="en-US" altLang="zh-CN" sz="2800"/>
              <a:t>n</a:t>
            </a:r>
            <a:r>
              <a:rPr lang="zh-CN" altLang="en-US" sz="2800"/>
              <a:t>为每个等同周期中有几个螺旋</a:t>
            </a:r>
            <a:r>
              <a:rPr lang="zh-CN" altLang="en-US" sz="2800">
                <a:latin typeface="Times New Roman" panose="02020603050405020304" pitchFamily="18" charset="0"/>
                <a:ea typeface="宋体" panose="02010600030101010101" pitchFamily="2" charset="-122"/>
              </a:rPr>
              <a:t>。</a:t>
            </a:r>
          </a:p>
        </p:txBody>
      </p:sp>
      <p:pic>
        <p:nvPicPr>
          <p:cNvPr id="768005" name="Picture 5" descr="1">
            <a:extLst>
              <a:ext uri="{FF2B5EF4-FFF2-40B4-BE49-F238E27FC236}">
                <a16:creationId xmlns:a16="http://schemas.microsoft.com/office/drawing/2014/main" id="{F9809635-2344-4CB5-B6C1-C93F66A17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44675"/>
            <a:ext cx="2032000" cy="4824413"/>
          </a:xfrm>
          <a:prstGeom prst="rect">
            <a:avLst/>
          </a:prstGeom>
          <a:noFill/>
          <a:extLst>
            <a:ext uri="{909E8E84-426E-40DD-AFC4-6F175D3DCCD1}">
              <a14:hiddenFill xmlns:a14="http://schemas.microsoft.com/office/drawing/2010/main">
                <a:solidFill>
                  <a:srgbClr val="FFFFFF"/>
                </a:solidFill>
              </a14:hiddenFill>
            </a:ext>
          </a:extLst>
        </p:spPr>
      </p:pic>
      <p:sp>
        <p:nvSpPr>
          <p:cNvPr id="768006" name="Rectangle 6">
            <a:extLst>
              <a:ext uri="{FF2B5EF4-FFF2-40B4-BE49-F238E27FC236}">
                <a16:creationId xmlns:a16="http://schemas.microsoft.com/office/drawing/2014/main" id="{7C79CDDD-DE11-44F5-9522-BD89B6FF5CB3}"/>
              </a:ext>
            </a:extLst>
          </p:cNvPr>
          <p:cNvSpPr>
            <a:spLocks noChangeArrowheads="1"/>
          </p:cNvSpPr>
          <p:nvPr/>
        </p:nvSpPr>
        <p:spPr bwMode="blackWhite">
          <a:xfrm>
            <a:off x="2484438" y="4365625"/>
            <a:ext cx="6408737" cy="2232025"/>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800"/>
              <a:t>随着取代基尺寸的增大，键角明显地有改变，螺旋扩张。等规聚</a:t>
            </a:r>
            <a:r>
              <a:rPr lang="en-US" altLang="zh-CN" sz="2800"/>
              <a:t>4-</a:t>
            </a:r>
            <a:r>
              <a:rPr lang="zh-CN" altLang="en-US" sz="2800"/>
              <a:t>甲基</a:t>
            </a:r>
            <a:r>
              <a:rPr lang="en-US" altLang="zh-CN" sz="2800"/>
              <a:t>-1-</a:t>
            </a:r>
            <a:r>
              <a:rPr lang="zh-CN" altLang="en-US" sz="2800"/>
              <a:t>戊烯呈</a:t>
            </a:r>
            <a:r>
              <a:rPr lang="en-US" altLang="zh-CN" sz="3200">
                <a:solidFill>
                  <a:srgbClr val="FF0000"/>
                </a:solidFill>
              </a:rPr>
              <a:t>H</a:t>
            </a:r>
            <a:r>
              <a:rPr lang="en-US" altLang="zh-CN" sz="2800">
                <a:solidFill>
                  <a:srgbClr val="FF0000"/>
                </a:solidFill>
              </a:rPr>
              <a:t>7</a:t>
            </a:r>
            <a:r>
              <a:rPr lang="en-US" altLang="zh-CN" sz="2800" baseline="-25000">
                <a:solidFill>
                  <a:srgbClr val="FF0000"/>
                </a:solidFill>
              </a:rPr>
              <a:t>2</a:t>
            </a:r>
            <a:r>
              <a:rPr lang="zh-CN" altLang="en-US" sz="2800"/>
              <a:t>螺旋体，而聚</a:t>
            </a:r>
            <a:r>
              <a:rPr lang="en-US" altLang="zh-CN" sz="2800"/>
              <a:t>3-</a:t>
            </a:r>
            <a:r>
              <a:rPr lang="zh-CN" altLang="en-US" sz="2800"/>
              <a:t>甲基</a:t>
            </a:r>
            <a:r>
              <a:rPr lang="en-US" altLang="zh-CN" sz="2800"/>
              <a:t>-1-</a:t>
            </a:r>
            <a:r>
              <a:rPr lang="zh-CN" altLang="en-US" sz="2800"/>
              <a:t>丁烯中，甲基更贴近主链，呈</a:t>
            </a:r>
            <a:r>
              <a:rPr lang="en-US" altLang="zh-CN" sz="3200">
                <a:solidFill>
                  <a:srgbClr val="FF0000"/>
                </a:solidFill>
              </a:rPr>
              <a:t>H</a:t>
            </a:r>
            <a:r>
              <a:rPr lang="en-US" altLang="zh-CN" sz="2800">
                <a:solidFill>
                  <a:srgbClr val="FF0000"/>
                </a:solidFill>
              </a:rPr>
              <a:t>4</a:t>
            </a:r>
            <a:r>
              <a:rPr lang="en-US" altLang="zh-CN" sz="2800" baseline="-25000">
                <a:solidFill>
                  <a:srgbClr val="FF0000"/>
                </a:solidFill>
              </a:rPr>
              <a:t>1</a:t>
            </a:r>
            <a:r>
              <a:rPr lang="zh-CN" altLang="en-US" sz="2800"/>
              <a:t>螺旋体</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29454C7D-3E48-45B8-8500-CCE33E206D99}"/>
              </a:ext>
            </a:extLst>
          </p:cNvPr>
          <p:cNvSpPr>
            <a:spLocks noGrp="1"/>
          </p:cNvSpPr>
          <p:nvPr>
            <p:ph type="sldNum" sz="quarter" idx="12"/>
          </p:nvPr>
        </p:nvSpPr>
        <p:spPr/>
        <p:txBody>
          <a:bodyPr/>
          <a:lstStyle/>
          <a:p>
            <a:fld id="{5130CF6F-9673-4504-A31A-5D0CC434A187}" type="slidenum">
              <a:rPr lang="en-US" altLang="zh-CN"/>
              <a:pPr/>
              <a:t>37</a:t>
            </a:fld>
            <a:endParaRPr lang="en-US" altLang="zh-CN"/>
          </a:p>
        </p:txBody>
      </p:sp>
      <p:pic>
        <p:nvPicPr>
          <p:cNvPr id="769026" name="Picture 2" descr="图片2">
            <a:extLst>
              <a:ext uri="{FF2B5EF4-FFF2-40B4-BE49-F238E27FC236}">
                <a16:creationId xmlns:a16="http://schemas.microsoft.com/office/drawing/2014/main" id="{49B94299-C20C-42DF-87FF-1E0CDB9CB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8569325" cy="6581775"/>
          </a:xfrm>
          <a:prstGeom prst="rect">
            <a:avLst/>
          </a:prstGeom>
          <a:noFill/>
          <a:extLst>
            <a:ext uri="{909E8E84-426E-40DD-AFC4-6F175D3DCCD1}">
              <a14:hiddenFill xmlns:a14="http://schemas.microsoft.com/office/drawing/2010/main">
                <a:solidFill>
                  <a:srgbClr val="FFFFFF"/>
                </a:solidFill>
              </a14:hiddenFill>
            </a:ext>
          </a:extLst>
        </p:spPr>
      </p:pic>
      <p:sp>
        <p:nvSpPr>
          <p:cNvPr id="769027" name="Text Box 3">
            <a:extLst>
              <a:ext uri="{FF2B5EF4-FFF2-40B4-BE49-F238E27FC236}">
                <a16:creationId xmlns:a16="http://schemas.microsoft.com/office/drawing/2014/main" id="{93770F67-6F59-4229-9EA3-34410F5CF1BB}"/>
              </a:ext>
            </a:extLst>
          </p:cNvPr>
          <p:cNvSpPr txBox="1">
            <a:spLocks noChangeArrowheads="1"/>
          </p:cNvSpPr>
          <p:nvPr/>
        </p:nvSpPr>
        <p:spPr bwMode="auto">
          <a:xfrm>
            <a:off x="539750" y="908050"/>
            <a:ext cx="1728788"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800">
                <a:solidFill>
                  <a:srgbClr val="FF0000"/>
                </a:solidFill>
                <a:latin typeface="Times New Roman" panose="02020603050405020304" pitchFamily="18" charset="0"/>
              </a:rPr>
              <a:t>取代基的大小不同，形成的螺旋结构也不一样</a:t>
            </a:r>
            <a:endParaRPr kumimoji="0" lang="zh-CN" altLang="en-US" sz="2800">
              <a:latin typeface="Times New Roman" panose="02020603050405020304" pitchFamily="18"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843A42E1-F764-47E7-81CE-84C9DA586AA3}"/>
              </a:ext>
            </a:extLst>
          </p:cNvPr>
          <p:cNvSpPr>
            <a:spLocks noGrp="1"/>
          </p:cNvSpPr>
          <p:nvPr>
            <p:ph type="sldNum" sz="quarter" idx="12"/>
          </p:nvPr>
        </p:nvSpPr>
        <p:spPr/>
        <p:txBody>
          <a:bodyPr/>
          <a:lstStyle/>
          <a:p>
            <a:fld id="{68A01F6E-FE2A-4BF6-9115-9D71AA9F8A06}" type="slidenum">
              <a:rPr lang="en-US" altLang="zh-CN"/>
              <a:pPr/>
              <a:t>38</a:t>
            </a:fld>
            <a:endParaRPr lang="en-US" altLang="zh-CN"/>
          </a:p>
        </p:txBody>
      </p:sp>
      <p:sp>
        <p:nvSpPr>
          <p:cNvPr id="770050" name="Rectangle 2">
            <a:extLst>
              <a:ext uri="{FF2B5EF4-FFF2-40B4-BE49-F238E27FC236}">
                <a16:creationId xmlns:a16="http://schemas.microsoft.com/office/drawing/2014/main" id="{0840DA17-B66E-4532-A0A0-C073B8C3891B}"/>
              </a:ext>
            </a:extLst>
          </p:cNvPr>
          <p:cNvSpPr>
            <a:spLocks noGrp="1" noChangeArrowheads="1"/>
          </p:cNvSpPr>
          <p:nvPr>
            <p:ph type="title"/>
          </p:nvPr>
        </p:nvSpPr>
        <p:spPr>
          <a:xfrm>
            <a:off x="611188" y="333375"/>
            <a:ext cx="7632700" cy="762000"/>
          </a:xfrm>
        </p:spPr>
        <p:txBody>
          <a:bodyPr/>
          <a:lstStyle/>
          <a:p>
            <a:r>
              <a:rPr lang="en-US" altLang="zh-CN" sz="3600" b="1">
                <a:solidFill>
                  <a:srgbClr val="FF0000"/>
                </a:solidFill>
                <a:latin typeface="楷体_GB2312" pitchFamily="1" charset="-122"/>
                <a:ea typeface="楷体_GB2312" pitchFamily="1" charset="-122"/>
              </a:rPr>
              <a:t>PTFE</a:t>
            </a:r>
            <a:r>
              <a:rPr lang="zh-CN" altLang="en-US" sz="3600" b="1">
                <a:solidFill>
                  <a:srgbClr val="FF0000"/>
                </a:solidFill>
                <a:latin typeface="楷体_GB2312" pitchFamily="1" charset="-122"/>
                <a:ea typeface="楷体_GB2312" pitchFamily="1" charset="-122"/>
              </a:rPr>
              <a:t>聚四氟乙烯的</a:t>
            </a:r>
            <a:r>
              <a:rPr lang="en-US" altLang="zh-CN" sz="4000" b="1">
                <a:solidFill>
                  <a:srgbClr val="FF0000"/>
                </a:solidFill>
                <a:latin typeface="楷体_GB2312" pitchFamily="1" charset="-122"/>
                <a:ea typeface="楷体_GB2312" pitchFamily="1" charset="-122"/>
              </a:rPr>
              <a:t>H</a:t>
            </a:r>
            <a:r>
              <a:rPr lang="en-US" altLang="zh-CN" sz="3600" b="1">
                <a:solidFill>
                  <a:srgbClr val="FF0000"/>
                </a:solidFill>
                <a:latin typeface="楷体_GB2312" pitchFamily="1" charset="-122"/>
                <a:ea typeface="楷体_GB2312" pitchFamily="1" charset="-122"/>
              </a:rPr>
              <a:t>13</a:t>
            </a:r>
            <a:r>
              <a:rPr lang="en-US" altLang="zh-CN" sz="3600" b="1" baseline="-14000">
                <a:solidFill>
                  <a:srgbClr val="FF0000"/>
                </a:solidFill>
                <a:latin typeface="楷体_GB2312" pitchFamily="1" charset="-122"/>
                <a:ea typeface="楷体_GB2312" pitchFamily="1" charset="-122"/>
              </a:rPr>
              <a:t>6</a:t>
            </a:r>
            <a:r>
              <a:rPr lang="en-US" altLang="zh-CN" sz="3600" b="1">
                <a:solidFill>
                  <a:srgbClr val="FF0000"/>
                </a:solidFill>
                <a:latin typeface="楷体_GB2312" pitchFamily="1" charset="-122"/>
                <a:ea typeface="楷体_GB2312" pitchFamily="1" charset="-122"/>
              </a:rPr>
              <a:t> </a:t>
            </a:r>
            <a:r>
              <a:rPr lang="zh-CN" altLang="en-US" sz="3600" b="1">
                <a:solidFill>
                  <a:srgbClr val="FF0000"/>
                </a:solidFill>
                <a:latin typeface="楷体_GB2312" pitchFamily="1" charset="-122"/>
                <a:ea typeface="楷体_GB2312" pitchFamily="1" charset="-122"/>
              </a:rPr>
              <a:t>螺旋结构</a:t>
            </a:r>
          </a:p>
        </p:txBody>
      </p:sp>
      <p:pic>
        <p:nvPicPr>
          <p:cNvPr id="770051" name="Picture 3" descr="ptfe04">
            <a:extLst>
              <a:ext uri="{FF2B5EF4-FFF2-40B4-BE49-F238E27FC236}">
                <a16:creationId xmlns:a16="http://schemas.microsoft.com/office/drawing/2014/main" id="{53D243BC-B2DD-409F-A4CE-02F76A925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125538"/>
            <a:ext cx="5327650" cy="1150937"/>
          </a:xfrm>
          <a:prstGeom prst="rect">
            <a:avLst/>
          </a:prstGeom>
          <a:blipFill dpi="0" rotWithShape="0">
            <a:blip r:embed="rId4"/>
            <a:srcRect/>
            <a:tile tx="0" ty="0" sx="100000" sy="100000" flip="none" algn="tl"/>
          </a:blipFill>
        </p:spPr>
      </p:pic>
      <p:pic>
        <p:nvPicPr>
          <p:cNvPr id="770052" name="Picture 4" descr="图片1">
            <a:extLst>
              <a:ext uri="{FF2B5EF4-FFF2-40B4-BE49-F238E27FC236}">
                <a16:creationId xmlns:a16="http://schemas.microsoft.com/office/drawing/2014/main" id="{505D4114-1DDF-49C5-B6CC-E6D5ED4E4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484313"/>
            <a:ext cx="3028950" cy="5172075"/>
          </a:xfrm>
          <a:prstGeom prst="rect">
            <a:avLst/>
          </a:prstGeom>
          <a:noFill/>
          <a:extLst>
            <a:ext uri="{909E8E84-426E-40DD-AFC4-6F175D3DCCD1}">
              <a14:hiddenFill xmlns:a14="http://schemas.microsoft.com/office/drawing/2010/main">
                <a:solidFill>
                  <a:srgbClr val="FFFFFF"/>
                </a:solidFill>
              </a14:hiddenFill>
            </a:ext>
          </a:extLst>
        </p:spPr>
      </p:pic>
      <p:sp>
        <p:nvSpPr>
          <p:cNvPr id="770053" name="Rectangle 5">
            <a:extLst>
              <a:ext uri="{FF2B5EF4-FFF2-40B4-BE49-F238E27FC236}">
                <a16:creationId xmlns:a16="http://schemas.microsoft.com/office/drawing/2014/main" id="{9D7DA7E5-2421-486A-9354-1966503B638D}"/>
              </a:ext>
            </a:extLst>
          </p:cNvPr>
          <p:cNvSpPr>
            <a:spLocks noChangeArrowheads="1"/>
          </p:cNvSpPr>
          <p:nvPr/>
        </p:nvSpPr>
        <p:spPr bwMode="auto">
          <a:xfrm>
            <a:off x="3563938" y="5097463"/>
            <a:ext cx="5256212" cy="1349375"/>
          </a:xfrm>
          <a:prstGeom prst="rect">
            <a:avLst/>
          </a:prstGeom>
          <a:solidFill>
            <a:schemeClr val="bg1"/>
          </a:solidFill>
          <a:ln w="38100"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温度低于</a:t>
            </a:r>
            <a:r>
              <a:rPr lang="en-US" altLang="zh-CN" sz="2400"/>
              <a:t>19℃</a:t>
            </a:r>
            <a:r>
              <a:rPr lang="zh-CN" altLang="en-US" sz="2400"/>
              <a:t>时，形成</a:t>
            </a:r>
            <a:r>
              <a:rPr lang="en-US" altLang="zh-CN" sz="2800"/>
              <a:t>H</a:t>
            </a:r>
            <a:r>
              <a:rPr lang="en-US" altLang="zh-CN" sz="2400"/>
              <a:t>13</a:t>
            </a:r>
            <a:r>
              <a:rPr lang="en-US" altLang="zh-CN" sz="2400" baseline="-25000"/>
              <a:t>6</a:t>
            </a:r>
            <a:r>
              <a:rPr lang="zh-CN" altLang="en-US" sz="2400"/>
              <a:t>螺旋；在</a:t>
            </a:r>
            <a:r>
              <a:rPr lang="en-US" altLang="zh-CN" sz="2400"/>
              <a:t>19℃</a:t>
            </a:r>
            <a:r>
              <a:rPr lang="zh-CN" altLang="en-US" sz="2400"/>
              <a:t>发生相变，分子稍微解开，形成</a:t>
            </a:r>
            <a:r>
              <a:rPr lang="en-US" altLang="zh-CN" sz="2800"/>
              <a:t>H</a:t>
            </a:r>
            <a:r>
              <a:rPr lang="en-US" altLang="zh-CN" sz="2400"/>
              <a:t>15</a:t>
            </a:r>
            <a:r>
              <a:rPr lang="en-US" altLang="zh-CN" sz="2400" baseline="-25000"/>
              <a:t>7</a:t>
            </a:r>
            <a:r>
              <a:rPr lang="zh-CN" altLang="en-US" sz="2400"/>
              <a:t>螺旋。 </a:t>
            </a:r>
          </a:p>
        </p:txBody>
      </p:sp>
      <p:sp>
        <p:nvSpPr>
          <p:cNvPr id="770054" name="Rectangle 6">
            <a:extLst>
              <a:ext uri="{FF2B5EF4-FFF2-40B4-BE49-F238E27FC236}">
                <a16:creationId xmlns:a16="http://schemas.microsoft.com/office/drawing/2014/main" id="{FF79EEAB-7880-4359-91E9-4B24B0903149}"/>
              </a:ext>
            </a:extLst>
          </p:cNvPr>
          <p:cNvSpPr>
            <a:spLocks noChangeArrowheads="1"/>
          </p:cNvSpPr>
          <p:nvPr/>
        </p:nvSpPr>
        <p:spPr bwMode="blackWhite">
          <a:xfrm>
            <a:off x="3563938" y="2476500"/>
            <a:ext cx="5257800" cy="25463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0" lang="zh-CN" altLang="en-US" sz="2800"/>
              <a:t>聚四氟乙烯的氟原子半径小，只要</a:t>
            </a:r>
            <a:r>
              <a:rPr lang="zh-CN" altLang="en-US" sz="2800"/>
              <a:t>旋转角从</a:t>
            </a:r>
            <a:r>
              <a:rPr lang="en-US" altLang="zh-CN" sz="2800"/>
              <a:t>0°</a:t>
            </a:r>
            <a:r>
              <a:rPr lang="zh-CN" altLang="en-US" sz="2800"/>
              <a:t>变到</a:t>
            </a:r>
            <a:r>
              <a:rPr lang="en-US" altLang="zh-CN" sz="2800"/>
              <a:t>16°</a:t>
            </a:r>
            <a:r>
              <a:rPr lang="zh-CN" altLang="en-US" sz="2800"/>
              <a:t>，使链上</a:t>
            </a:r>
            <a:r>
              <a:rPr kumimoji="0" lang="zh-CN" altLang="en-US" sz="2800"/>
              <a:t>氟原子稍稍偏离全反式构象而形成：</a:t>
            </a:r>
            <a:r>
              <a:rPr lang="zh-CN" altLang="en-US" sz="2800"/>
              <a:t>一个等同周期中</a:t>
            </a:r>
            <a:r>
              <a:rPr kumimoji="0" lang="en-US" altLang="zh-CN" sz="2800"/>
              <a:t>1</a:t>
            </a:r>
            <a:r>
              <a:rPr lang="en-US" altLang="zh-CN" sz="2800"/>
              <a:t>3</a:t>
            </a:r>
            <a:r>
              <a:rPr lang="zh-CN" altLang="en-US" sz="2800"/>
              <a:t>个单体旋转六周的</a:t>
            </a:r>
            <a:r>
              <a:rPr lang="en-US" altLang="zh-CN" sz="3200">
                <a:solidFill>
                  <a:srgbClr val="FF0000"/>
                </a:solidFill>
              </a:rPr>
              <a:t>H</a:t>
            </a:r>
            <a:r>
              <a:rPr lang="en-US" altLang="zh-CN" sz="2800">
                <a:solidFill>
                  <a:srgbClr val="FF0000"/>
                </a:solidFill>
              </a:rPr>
              <a:t>13</a:t>
            </a:r>
            <a:r>
              <a:rPr lang="en-US" altLang="zh-CN" sz="2800" baseline="-25000">
                <a:solidFill>
                  <a:srgbClr val="FF0000"/>
                </a:solidFill>
              </a:rPr>
              <a:t>6</a:t>
            </a:r>
            <a:r>
              <a:rPr lang="zh-CN" altLang="en-US" sz="2800"/>
              <a:t>螺旋结构</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BEB9ECD3-3833-4946-A1D9-0DDF3BE9E3A1}"/>
              </a:ext>
            </a:extLst>
          </p:cNvPr>
          <p:cNvSpPr>
            <a:spLocks noGrp="1"/>
          </p:cNvSpPr>
          <p:nvPr>
            <p:ph type="sldNum" sz="quarter" idx="12"/>
          </p:nvPr>
        </p:nvSpPr>
        <p:spPr/>
        <p:txBody>
          <a:bodyPr/>
          <a:lstStyle/>
          <a:p>
            <a:fld id="{1B49869A-0C20-4C52-BE05-B97F261298C7}" type="slidenum">
              <a:rPr lang="en-US" altLang="zh-CN"/>
              <a:pPr/>
              <a:t>39</a:t>
            </a:fld>
            <a:endParaRPr lang="en-US" altLang="zh-CN"/>
          </a:p>
        </p:txBody>
      </p:sp>
      <p:sp>
        <p:nvSpPr>
          <p:cNvPr id="772098" name="Rectangle 2">
            <a:extLst>
              <a:ext uri="{FF2B5EF4-FFF2-40B4-BE49-F238E27FC236}">
                <a16:creationId xmlns:a16="http://schemas.microsoft.com/office/drawing/2014/main" id="{EFB280A0-FC3B-4A8E-B37F-3B21FD873DA5}"/>
              </a:ext>
            </a:extLst>
          </p:cNvPr>
          <p:cNvSpPr>
            <a:spLocks noChangeArrowheads="1"/>
          </p:cNvSpPr>
          <p:nvPr/>
        </p:nvSpPr>
        <p:spPr bwMode="blackWhite">
          <a:xfrm>
            <a:off x="539750" y="1046193"/>
            <a:ext cx="8147050" cy="2633863"/>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pPr>
            <a:r>
              <a:rPr lang="zh-CN" altLang="en-US" sz="2800" dirty="0"/>
              <a:t>间规乙烯类聚合物的取代基比等规的分得更开，因而，对于间规聚合物，</a:t>
            </a:r>
            <a:r>
              <a:rPr lang="zh-CN" altLang="en-US" sz="2800" dirty="0">
                <a:solidFill>
                  <a:srgbClr val="FF0000"/>
                </a:solidFill>
              </a:rPr>
              <a:t>全反式构象</a:t>
            </a:r>
            <a:r>
              <a:rPr lang="zh-CN" altLang="en-US" sz="2800" dirty="0"/>
              <a:t>即</a:t>
            </a:r>
            <a:r>
              <a:rPr lang="en-US" altLang="zh-CN" sz="2800" dirty="0">
                <a:latin typeface="Times New Roman" panose="02020603050405020304" pitchFamily="18" charset="0"/>
              </a:rPr>
              <a:t>······</a:t>
            </a:r>
            <a:r>
              <a:rPr lang="en-US" altLang="zh-CN" sz="2800" dirty="0" err="1"/>
              <a:t>tt</a:t>
            </a:r>
            <a:r>
              <a:rPr lang="en-US" altLang="zh-CN" sz="2800" dirty="0">
                <a:latin typeface="Times New Roman" panose="02020603050405020304" pitchFamily="18" charset="0"/>
              </a:rPr>
              <a:t>······</a:t>
            </a:r>
            <a:r>
              <a:rPr lang="zh-CN" altLang="en-US" sz="2800" dirty="0"/>
              <a:t>（几何图形上表示为平面锯齿形）是能量最低的构象。聚</a:t>
            </a:r>
            <a:r>
              <a:rPr lang="en-US" altLang="zh-CN" sz="2800" dirty="0"/>
              <a:t>1</a:t>
            </a:r>
            <a:r>
              <a:rPr lang="zh-CN" altLang="en-US" sz="2800" dirty="0"/>
              <a:t>，</a:t>
            </a:r>
            <a:r>
              <a:rPr lang="en-US" altLang="zh-CN" sz="2800" dirty="0"/>
              <a:t>2-</a:t>
            </a:r>
            <a:r>
              <a:rPr lang="zh-CN" altLang="en-US" sz="2800" dirty="0"/>
              <a:t>丁二烯、聚丙烯腈、聚氯乙烯都属于此类。</a:t>
            </a:r>
            <a:endParaRPr lang="en-US" altLang="zh-CN" sz="2800" dirty="0"/>
          </a:p>
        </p:txBody>
      </p:sp>
      <p:sp>
        <p:nvSpPr>
          <p:cNvPr id="772099" name="Rectangle 3">
            <a:extLst>
              <a:ext uri="{FF2B5EF4-FFF2-40B4-BE49-F238E27FC236}">
                <a16:creationId xmlns:a16="http://schemas.microsoft.com/office/drawing/2014/main" id="{207FD968-22E3-4E41-A398-DE709C79B11F}"/>
              </a:ext>
            </a:extLst>
          </p:cNvPr>
          <p:cNvSpPr>
            <a:spLocks noChangeArrowheads="1"/>
          </p:cNvSpPr>
          <p:nvPr/>
        </p:nvSpPr>
        <p:spPr bwMode="auto">
          <a:xfrm>
            <a:off x="539750" y="304946"/>
            <a:ext cx="385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3600" dirty="0">
                <a:solidFill>
                  <a:srgbClr val="FF0000"/>
                </a:solidFill>
                <a:latin typeface="Times New Roman" panose="02020603050405020304" pitchFamily="18" charset="0"/>
              </a:rPr>
              <a:t>间规聚合物的构象</a:t>
            </a:r>
          </a:p>
        </p:txBody>
      </p:sp>
      <p:sp>
        <p:nvSpPr>
          <p:cNvPr id="772100" name="Rectangle 4">
            <a:extLst>
              <a:ext uri="{FF2B5EF4-FFF2-40B4-BE49-F238E27FC236}">
                <a16:creationId xmlns:a16="http://schemas.microsoft.com/office/drawing/2014/main" id="{E256FE4B-AB33-4054-ACAC-3ED2CC6EE0B2}"/>
              </a:ext>
            </a:extLst>
          </p:cNvPr>
          <p:cNvSpPr>
            <a:spLocks noChangeArrowheads="1"/>
          </p:cNvSpPr>
          <p:nvPr/>
        </p:nvSpPr>
        <p:spPr bwMode="blackWhite">
          <a:xfrm>
            <a:off x="539750" y="3879850"/>
            <a:ext cx="8208963" cy="27654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800"/>
              <a:t>在少数情况下，旋转角取</a:t>
            </a:r>
            <a:r>
              <a:rPr lang="en-US" altLang="zh-CN" sz="2800"/>
              <a:t>0°</a:t>
            </a:r>
            <a:r>
              <a:rPr lang="zh-CN" altLang="en-US" sz="2800"/>
              <a:t>、</a:t>
            </a:r>
            <a:r>
              <a:rPr lang="en-US" altLang="zh-CN" sz="2800"/>
              <a:t>0°</a:t>
            </a:r>
            <a:r>
              <a:rPr lang="zh-CN" altLang="en-US" sz="2800"/>
              <a:t>、－</a:t>
            </a:r>
            <a:r>
              <a:rPr lang="en-US" altLang="zh-CN" sz="2800"/>
              <a:t>120°</a:t>
            </a:r>
            <a:r>
              <a:rPr lang="zh-CN" altLang="en-US" sz="2800"/>
              <a:t>、－</a:t>
            </a:r>
            <a:r>
              <a:rPr lang="en-US" altLang="zh-CN" sz="2800"/>
              <a:t>120°</a:t>
            </a:r>
            <a:r>
              <a:rPr lang="zh-CN" altLang="en-US" sz="2800"/>
              <a:t>序列更为有利，因此，间规聚丙烯一般采取</a:t>
            </a:r>
            <a:r>
              <a:rPr lang="en-US" altLang="zh-CN" sz="2800">
                <a:latin typeface="Times New Roman" panose="02020603050405020304" pitchFamily="18" charset="0"/>
              </a:rPr>
              <a:t>······</a:t>
            </a:r>
            <a:r>
              <a:rPr lang="en-US" altLang="zh-CN" sz="2800"/>
              <a:t>ttgg</a:t>
            </a:r>
            <a:r>
              <a:rPr lang="en-US" altLang="zh-CN" sz="2800">
                <a:latin typeface="Times New Roman" panose="02020603050405020304" pitchFamily="18" charset="0"/>
              </a:rPr>
              <a:t>······</a:t>
            </a:r>
            <a:r>
              <a:rPr lang="zh-CN" altLang="en-US" sz="2800"/>
              <a:t>（</a:t>
            </a:r>
            <a:r>
              <a:rPr lang="en-US" altLang="zh-CN" sz="3200">
                <a:solidFill>
                  <a:srgbClr val="FF0000"/>
                </a:solidFill>
              </a:rPr>
              <a:t>H</a:t>
            </a:r>
            <a:r>
              <a:rPr lang="en-US" altLang="zh-CN" sz="2800">
                <a:solidFill>
                  <a:srgbClr val="FF0000"/>
                </a:solidFill>
              </a:rPr>
              <a:t>4</a:t>
            </a:r>
            <a:r>
              <a:rPr lang="en-US" altLang="zh-CN" sz="2800" baseline="-25000">
                <a:solidFill>
                  <a:srgbClr val="FF0000"/>
                </a:solidFill>
              </a:rPr>
              <a:t>2</a:t>
            </a:r>
            <a:r>
              <a:rPr lang="zh-CN" altLang="en-US" sz="2800"/>
              <a:t>螺旋）构象，但因为此种构象与全反式</a:t>
            </a:r>
            <a:r>
              <a:rPr lang="en-US" altLang="zh-CN" sz="2800">
                <a:latin typeface="Times New Roman" panose="02020603050405020304" pitchFamily="18" charset="0"/>
              </a:rPr>
              <a:t>······</a:t>
            </a:r>
            <a:r>
              <a:rPr lang="en-US" altLang="zh-CN" sz="2800"/>
              <a:t>tt</a:t>
            </a:r>
            <a:r>
              <a:rPr lang="en-US" altLang="zh-CN" sz="2800">
                <a:latin typeface="Times New Roman" panose="02020603050405020304" pitchFamily="18" charset="0"/>
              </a:rPr>
              <a:t>······</a:t>
            </a:r>
            <a:r>
              <a:rPr lang="zh-CN" altLang="en-US" sz="2800"/>
              <a:t>能量差别不大，故间规聚丙烯可以采取这两种形式结晶。</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D7FF12DE-3E53-4E20-AEF9-007101C3FE84}"/>
              </a:ext>
            </a:extLst>
          </p:cNvPr>
          <p:cNvSpPr>
            <a:spLocks noGrp="1"/>
          </p:cNvSpPr>
          <p:nvPr>
            <p:ph type="sldNum" sz="quarter" idx="12"/>
          </p:nvPr>
        </p:nvSpPr>
        <p:spPr/>
        <p:txBody>
          <a:bodyPr/>
          <a:lstStyle/>
          <a:p>
            <a:fld id="{A285D250-C6A3-4531-B49B-4D20C5AD7B9C}" type="slidenum">
              <a:rPr lang="en-US" altLang="zh-CN"/>
              <a:pPr/>
              <a:t>4</a:t>
            </a:fld>
            <a:endParaRPr lang="en-US" altLang="zh-CN"/>
          </a:p>
        </p:txBody>
      </p:sp>
      <p:sp>
        <p:nvSpPr>
          <p:cNvPr id="634885" name="Rectangle 5">
            <a:extLst>
              <a:ext uri="{FF2B5EF4-FFF2-40B4-BE49-F238E27FC236}">
                <a16:creationId xmlns:a16="http://schemas.microsoft.com/office/drawing/2014/main" id="{D7AF9A54-F779-4606-9CA9-8B79B0A91A57}"/>
              </a:ext>
            </a:extLst>
          </p:cNvPr>
          <p:cNvSpPr>
            <a:spLocks noChangeArrowheads="1"/>
          </p:cNvSpPr>
          <p:nvPr/>
        </p:nvSpPr>
        <p:spPr bwMode="auto">
          <a:xfrm>
            <a:off x="777875" y="681038"/>
            <a:ext cx="431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600">
                <a:solidFill>
                  <a:srgbClr val="FF0000"/>
                </a:solidFill>
              </a:rPr>
              <a:t>小分子的两个过渡态</a:t>
            </a:r>
          </a:p>
        </p:txBody>
      </p:sp>
      <p:sp>
        <p:nvSpPr>
          <p:cNvPr id="634886" name="Rectangle 6">
            <a:extLst>
              <a:ext uri="{FF2B5EF4-FFF2-40B4-BE49-F238E27FC236}">
                <a16:creationId xmlns:a16="http://schemas.microsoft.com/office/drawing/2014/main" id="{A775F68D-1626-4931-8686-CA75CC5815AE}"/>
              </a:ext>
            </a:extLst>
          </p:cNvPr>
          <p:cNvSpPr>
            <a:spLocks noChangeArrowheads="1"/>
          </p:cNvSpPr>
          <p:nvPr/>
        </p:nvSpPr>
        <p:spPr bwMode="auto">
          <a:xfrm>
            <a:off x="539750" y="1484313"/>
            <a:ext cx="8289925" cy="291147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a:solidFill>
                  <a:srgbClr val="FF0000"/>
                </a:solidFill>
              </a:rPr>
              <a:t>玻璃态</a:t>
            </a:r>
            <a:r>
              <a:rPr kumimoji="0" lang="en-US" altLang="zh-CN" sz="2800">
                <a:latin typeface="Arial" panose="020B0604020202020204" pitchFamily="34" charset="0"/>
              </a:rPr>
              <a:t>——</a:t>
            </a:r>
            <a:r>
              <a:rPr kumimoji="0" lang="zh-CN" altLang="en-US" sz="2800"/>
              <a:t>是过冷的液体，具有一定形状和体积，看起来是固体，但它具有液体的结构，不是远程有序的，因为温度低，分子运动被冻结。分子在某一位置上定居的时间远远大于我们的观察时间。因而觉察不到分子的运动（古代欧洲教堂的玻璃上薄下厚）。</a:t>
            </a:r>
          </a:p>
        </p:txBody>
      </p:sp>
      <p:sp>
        <p:nvSpPr>
          <p:cNvPr id="634888" name="Rectangle 8">
            <a:extLst>
              <a:ext uri="{FF2B5EF4-FFF2-40B4-BE49-F238E27FC236}">
                <a16:creationId xmlns:a16="http://schemas.microsoft.com/office/drawing/2014/main" id="{2B7D391D-7E13-467C-BDBB-AAF38A302A82}"/>
              </a:ext>
            </a:extLst>
          </p:cNvPr>
          <p:cNvSpPr>
            <a:spLocks noChangeArrowheads="1"/>
          </p:cNvSpPr>
          <p:nvPr/>
        </p:nvSpPr>
        <p:spPr bwMode="auto">
          <a:xfrm>
            <a:off x="611188" y="4797425"/>
            <a:ext cx="8075612" cy="150177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dirty="0">
                <a:solidFill>
                  <a:srgbClr val="FF0000"/>
                </a:solidFill>
              </a:rPr>
              <a:t>液晶</a:t>
            </a:r>
            <a:r>
              <a:rPr kumimoji="0" lang="en-US" altLang="zh-CN" sz="2800" dirty="0">
                <a:latin typeface="Arial" panose="020B0604020202020204" pitchFamily="34" charset="0"/>
              </a:rPr>
              <a:t>——</a:t>
            </a:r>
            <a:r>
              <a:rPr kumimoji="0" lang="zh-CN" altLang="en-US" sz="2800" dirty="0"/>
              <a:t>这是一个过渡态，它是一种排列相当有序的液态。是从各向异性的晶态过渡到各向同性的液体之间的过渡态，它一般由较长的刚性分子形成</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034AE128-B2E8-46B3-B544-801AD3EDDCA2}"/>
              </a:ext>
            </a:extLst>
          </p:cNvPr>
          <p:cNvSpPr>
            <a:spLocks noGrp="1"/>
          </p:cNvSpPr>
          <p:nvPr>
            <p:ph type="sldNum" sz="quarter" idx="12"/>
          </p:nvPr>
        </p:nvSpPr>
        <p:spPr/>
        <p:txBody>
          <a:bodyPr/>
          <a:lstStyle/>
          <a:p>
            <a:fld id="{8DE55E0F-800C-4CFD-AB7F-27DBFB9EECC9}" type="slidenum">
              <a:rPr lang="en-US" altLang="zh-CN"/>
              <a:pPr/>
              <a:t>40</a:t>
            </a:fld>
            <a:endParaRPr lang="en-US" altLang="zh-CN"/>
          </a:p>
        </p:txBody>
      </p:sp>
      <p:sp>
        <p:nvSpPr>
          <p:cNvPr id="455684" name="Text Box 4">
            <a:extLst>
              <a:ext uri="{FF2B5EF4-FFF2-40B4-BE49-F238E27FC236}">
                <a16:creationId xmlns:a16="http://schemas.microsoft.com/office/drawing/2014/main" id="{4221577D-B6D2-4C39-89BF-1B9825339C0F}"/>
              </a:ext>
            </a:extLst>
          </p:cNvPr>
          <p:cNvSpPr txBox="1">
            <a:spLocks noChangeArrowheads="1"/>
          </p:cNvSpPr>
          <p:nvPr/>
        </p:nvSpPr>
        <p:spPr bwMode="auto">
          <a:xfrm>
            <a:off x="684213" y="476250"/>
            <a:ext cx="7632700" cy="1844675"/>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a:t>由于聚合物分子具有长链结构的特点，结晶时链段并不能充分自由地运动，这就妨碍了分子链的规整堆砌排列，因而，高分子晶体内部往往含有比低分子晶体更多的晶格缺陷。</a:t>
            </a:r>
            <a:endParaRPr lang="zh-CN" altLang="en-US" sz="2400" b="0"/>
          </a:p>
        </p:txBody>
      </p:sp>
      <p:sp>
        <p:nvSpPr>
          <p:cNvPr id="455690" name="Text Box 10">
            <a:extLst>
              <a:ext uri="{FF2B5EF4-FFF2-40B4-BE49-F238E27FC236}">
                <a16:creationId xmlns:a16="http://schemas.microsoft.com/office/drawing/2014/main" id="{07082A9B-B7EC-4BD3-BB65-9F8637695355}"/>
              </a:ext>
            </a:extLst>
          </p:cNvPr>
          <p:cNvSpPr txBox="1">
            <a:spLocks noChangeArrowheads="1"/>
          </p:cNvSpPr>
          <p:nvPr/>
        </p:nvSpPr>
        <p:spPr bwMode="auto">
          <a:xfrm>
            <a:off x="684213" y="2565400"/>
            <a:ext cx="7559675" cy="22828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a:t>所谓</a:t>
            </a:r>
            <a:r>
              <a:rPr lang="zh-CN" altLang="en-US" sz="2400">
                <a:solidFill>
                  <a:srgbClr val="0000FF"/>
                </a:solidFill>
              </a:rPr>
              <a:t>晶格缺陷</a:t>
            </a:r>
            <a:r>
              <a:rPr lang="zh-CN" altLang="en-US" sz="2400"/>
              <a:t>，指的是晶格点阵的周期性在空间的中断。典型的高分子晶格缺陷是由端基、链扭结、链扭转所引起的局部构象错误所致。链中的局部键长、键角的改变和链的局部位移使聚合物晶体中时常含有许多歪斜的晶格结构。</a:t>
            </a:r>
            <a:endParaRPr lang="zh-CN" altLang="en-US" sz="2400" b="0"/>
          </a:p>
        </p:txBody>
      </p:sp>
      <p:sp>
        <p:nvSpPr>
          <p:cNvPr id="455691" name="Text Box 11">
            <a:extLst>
              <a:ext uri="{FF2B5EF4-FFF2-40B4-BE49-F238E27FC236}">
                <a16:creationId xmlns:a16="http://schemas.microsoft.com/office/drawing/2014/main" id="{54DB6747-0EE2-4EFB-8879-C514A585059E}"/>
              </a:ext>
            </a:extLst>
          </p:cNvPr>
          <p:cNvSpPr txBox="1">
            <a:spLocks noChangeArrowheads="1"/>
          </p:cNvSpPr>
          <p:nvPr/>
        </p:nvSpPr>
        <p:spPr bwMode="auto">
          <a:xfrm>
            <a:off x="611188" y="5157788"/>
            <a:ext cx="7632700" cy="1009650"/>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a:t>当结晶缺陷严重影响晶体的完善程度时，便导致所谓</a:t>
            </a:r>
            <a:r>
              <a:rPr lang="zh-CN" altLang="en-US" sz="2400">
                <a:solidFill>
                  <a:srgbClr val="0000FF"/>
                </a:solidFill>
              </a:rPr>
              <a:t>准晶</a:t>
            </a:r>
            <a:r>
              <a:rPr lang="zh-CN" altLang="en-US" sz="2400"/>
              <a:t>结构，即存在畸变的点阵结构，甚至成为</a:t>
            </a:r>
            <a:r>
              <a:rPr lang="zh-CN" altLang="en-US" sz="2400">
                <a:solidFill>
                  <a:srgbClr val="0000FF"/>
                </a:solidFill>
              </a:rPr>
              <a:t>非晶区</a:t>
            </a:r>
            <a:r>
              <a:rPr lang="zh-CN" altLang="en-US" sz="2400"/>
              <a:t>。</a:t>
            </a:r>
            <a:r>
              <a:rPr lang="zh-CN" altLang="en-US" sz="2400" b="0"/>
              <a:t>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5979A989-8A34-4494-A007-3AE8A76C8B56}"/>
              </a:ext>
            </a:extLst>
          </p:cNvPr>
          <p:cNvSpPr>
            <a:spLocks noGrp="1"/>
          </p:cNvSpPr>
          <p:nvPr>
            <p:ph type="sldNum" sz="quarter" idx="12"/>
          </p:nvPr>
        </p:nvSpPr>
        <p:spPr/>
        <p:txBody>
          <a:bodyPr/>
          <a:lstStyle/>
          <a:p>
            <a:fld id="{243331A4-FFFD-42AB-AE0A-02620D045E9F}" type="slidenum">
              <a:rPr lang="en-US" altLang="zh-CN"/>
              <a:pPr/>
              <a:t>41</a:t>
            </a:fld>
            <a:endParaRPr lang="en-US" altLang="zh-CN"/>
          </a:p>
        </p:txBody>
      </p:sp>
      <p:sp>
        <p:nvSpPr>
          <p:cNvPr id="459778" name="Rectangle 2">
            <a:extLst>
              <a:ext uri="{FF2B5EF4-FFF2-40B4-BE49-F238E27FC236}">
                <a16:creationId xmlns:a16="http://schemas.microsoft.com/office/drawing/2014/main" id="{384055B1-AE24-4777-B56C-09A9AD2B9658}"/>
              </a:ext>
            </a:extLst>
          </p:cNvPr>
          <p:cNvSpPr>
            <a:spLocks noGrp="1" noChangeArrowheads="1"/>
          </p:cNvSpPr>
          <p:nvPr>
            <p:ph type="title"/>
          </p:nvPr>
        </p:nvSpPr>
        <p:spPr>
          <a:xfrm>
            <a:off x="395288" y="404813"/>
            <a:ext cx="8229600" cy="725487"/>
          </a:xfrm>
        </p:spPr>
        <p:txBody>
          <a:bodyPr/>
          <a:lstStyle/>
          <a:p>
            <a:r>
              <a:rPr lang="zh-CN" altLang="en-US" sz="3600" b="1" dirty="0">
                <a:solidFill>
                  <a:srgbClr val="FF0000"/>
                </a:solidFill>
                <a:latin typeface="楷体_GB2312" pitchFamily="1" charset="-122"/>
                <a:ea typeface="楷体_GB2312" pitchFamily="1" charset="-122"/>
              </a:rPr>
              <a:t>聚合物的结晶形态和研究方法</a:t>
            </a:r>
          </a:p>
        </p:txBody>
      </p:sp>
      <p:sp>
        <p:nvSpPr>
          <p:cNvPr id="459779" name="Rectangle 3">
            <a:extLst>
              <a:ext uri="{FF2B5EF4-FFF2-40B4-BE49-F238E27FC236}">
                <a16:creationId xmlns:a16="http://schemas.microsoft.com/office/drawing/2014/main" id="{33FEC066-557C-438A-B0A0-8048B3AA4456}"/>
              </a:ext>
            </a:extLst>
          </p:cNvPr>
          <p:cNvSpPr>
            <a:spLocks noChangeArrowheads="1"/>
          </p:cNvSpPr>
          <p:nvPr/>
        </p:nvSpPr>
        <p:spPr bwMode="blackWhite">
          <a:xfrm>
            <a:off x="468313" y="1196975"/>
            <a:ext cx="7993062" cy="1354138"/>
          </a:xfrm>
          <a:prstGeom prst="rect">
            <a:avLst/>
          </a:prstGeom>
          <a:solidFill>
            <a:srgbClr val="CC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lang="zh-CN" altLang="en-US" sz="2400">
                <a:solidFill>
                  <a:srgbClr val="FF0000"/>
                </a:solidFill>
                <a:latin typeface="Times New Roman" panose="02020603050405020304" pitchFamily="18" charset="0"/>
              </a:rPr>
              <a:t>结晶形态</a:t>
            </a:r>
            <a:r>
              <a:rPr lang="zh-CN" altLang="en-US" sz="2400">
                <a:latin typeface="Times New Roman" panose="02020603050405020304" pitchFamily="18" charset="0"/>
              </a:rPr>
              <a:t>：由微观结构堆砌而成的晶体外形，尺寸可达几十微米。</a:t>
            </a:r>
            <a:r>
              <a:rPr lang="zh-CN" altLang="en-US" sz="2400">
                <a:solidFill>
                  <a:srgbClr val="0000FF"/>
                </a:solidFill>
                <a:latin typeface="Times New Roman" panose="02020603050405020304" pitchFamily="18" charset="0"/>
              </a:rPr>
              <a:t>根据结晶条件不同</a:t>
            </a:r>
            <a:r>
              <a:rPr lang="zh-CN" altLang="en-US" sz="2400">
                <a:latin typeface="Times New Roman" panose="02020603050405020304" pitchFamily="18" charset="0"/>
              </a:rPr>
              <a:t>，又可形成多种形态的晶体：单晶、球晶、伸直链晶片、纤维状晶片和串晶等。</a:t>
            </a:r>
          </a:p>
        </p:txBody>
      </p:sp>
      <p:sp>
        <p:nvSpPr>
          <p:cNvPr id="459780" name="Rectangle 4">
            <a:extLst>
              <a:ext uri="{FF2B5EF4-FFF2-40B4-BE49-F238E27FC236}">
                <a16:creationId xmlns:a16="http://schemas.microsoft.com/office/drawing/2014/main" id="{691D0AA9-730B-446E-AEE8-CD1B2F39AF83}"/>
              </a:ext>
            </a:extLst>
          </p:cNvPr>
          <p:cNvSpPr>
            <a:spLocks noChangeArrowheads="1"/>
          </p:cNvSpPr>
          <p:nvPr/>
        </p:nvSpPr>
        <p:spPr bwMode="blackWhite">
          <a:xfrm>
            <a:off x="539750" y="2708275"/>
            <a:ext cx="287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dirty="0">
                <a:solidFill>
                  <a:srgbClr val="FF0000"/>
                </a:solidFill>
              </a:rPr>
              <a:t>单晶</a:t>
            </a:r>
          </a:p>
        </p:txBody>
      </p:sp>
      <p:sp>
        <p:nvSpPr>
          <p:cNvPr id="459781" name="Rectangle 5">
            <a:extLst>
              <a:ext uri="{FF2B5EF4-FFF2-40B4-BE49-F238E27FC236}">
                <a16:creationId xmlns:a16="http://schemas.microsoft.com/office/drawing/2014/main" id="{92EE9FB0-6957-41FC-9CEC-361CC39765F6}"/>
              </a:ext>
            </a:extLst>
          </p:cNvPr>
          <p:cNvSpPr>
            <a:spLocks noChangeArrowheads="1"/>
          </p:cNvSpPr>
          <p:nvPr/>
        </p:nvSpPr>
        <p:spPr bwMode="blackWhite">
          <a:xfrm>
            <a:off x="755650" y="3284538"/>
            <a:ext cx="6121400" cy="495300"/>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latin typeface="Times New Roman" panose="02020603050405020304" pitchFamily="18" charset="0"/>
              </a:rPr>
              <a:t>特点：各向异性，有一定外形，长程有序</a:t>
            </a:r>
          </a:p>
        </p:txBody>
      </p:sp>
      <p:sp>
        <p:nvSpPr>
          <p:cNvPr id="459782" name="Rectangle 6">
            <a:extLst>
              <a:ext uri="{FF2B5EF4-FFF2-40B4-BE49-F238E27FC236}">
                <a16:creationId xmlns:a16="http://schemas.microsoft.com/office/drawing/2014/main" id="{A2C66838-DBFD-4A3C-8F0A-84E3D24173DC}"/>
              </a:ext>
            </a:extLst>
          </p:cNvPr>
          <p:cNvSpPr>
            <a:spLocks noChangeArrowheads="1"/>
          </p:cNvSpPr>
          <p:nvPr/>
        </p:nvSpPr>
        <p:spPr bwMode="blackWhite">
          <a:xfrm>
            <a:off x="539750" y="4076700"/>
            <a:ext cx="8064500" cy="2239963"/>
          </a:xfrm>
          <a:prstGeom prst="rect">
            <a:avLst/>
          </a:prstGeom>
          <a:noFill/>
          <a:ln w="444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lang="zh-CN" altLang="en-US" sz="2400">
                <a:solidFill>
                  <a:srgbClr val="0066FF"/>
                </a:solidFill>
                <a:latin typeface="Times New Roman" panose="02020603050405020304" pitchFamily="18" charset="0"/>
              </a:rPr>
              <a:t>形成条件：</a:t>
            </a:r>
            <a:r>
              <a:rPr lang="zh-CN" altLang="en-US" sz="2400">
                <a:latin typeface="Times New Roman" panose="02020603050405020304" pitchFamily="18" charset="0"/>
              </a:rPr>
              <a:t>在极稀</a:t>
            </a:r>
            <a:r>
              <a:rPr lang="en-US" altLang="zh-CN" sz="2400">
                <a:latin typeface="Times New Roman" panose="02020603050405020304" pitchFamily="18" charset="0"/>
              </a:rPr>
              <a:t>(</a:t>
            </a:r>
            <a:r>
              <a:rPr lang="zh-CN" altLang="en-US" sz="2400">
                <a:latin typeface="Times New Roman" panose="02020603050405020304" pitchFamily="18" charset="0"/>
              </a:rPr>
              <a:t>浓度约</a:t>
            </a:r>
            <a:r>
              <a:rPr kumimoji="0" lang="en-US" altLang="zh-CN" sz="2400">
                <a:effectLst>
                  <a:outerShdw blurRad="38100" dist="38100" dir="2700000" algn="tl">
                    <a:srgbClr val="C0C0C0"/>
                  </a:outerShdw>
                </a:effectLst>
                <a:latin typeface="Times New Roman" panose="02020603050405020304" pitchFamily="18" charset="0"/>
              </a:rPr>
              <a:t>0.01-0.1%</a:t>
            </a:r>
            <a:r>
              <a:rPr lang="en-US" altLang="zh-CN" sz="2400">
                <a:latin typeface="Times New Roman" panose="02020603050405020304" pitchFamily="18" charset="0"/>
              </a:rPr>
              <a:t> )</a:t>
            </a:r>
            <a:r>
              <a:rPr lang="zh-CN" altLang="en-US" sz="2400">
                <a:latin typeface="Times New Roman" panose="02020603050405020304" pitchFamily="18" charset="0"/>
              </a:rPr>
              <a:t>的聚合物溶液中，极缓慢冷却时生成具有规则外形的、在</a:t>
            </a:r>
            <a:r>
              <a:rPr lang="zh-CN" altLang="en-US" sz="2400">
                <a:solidFill>
                  <a:srgbClr val="FF0000"/>
                </a:solidFill>
                <a:latin typeface="Times New Roman" panose="02020603050405020304" pitchFamily="18" charset="0"/>
              </a:rPr>
              <a:t>电镜</a:t>
            </a:r>
            <a:r>
              <a:rPr lang="zh-CN" altLang="en-US" sz="2400">
                <a:latin typeface="Times New Roman" panose="02020603050405020304" pitchFamily="18" charset="0"/>
              </a:rPr>
              <a:t>下可观察到的片晶，并呈现出单晶特有的</a:t>
            </a:r>
            <a:r>
              <a:rPr lang="zh-CN" altLang="en-US" sz="2400">
                <a:solidFill>
                  <a:srgbClr val="FF0000"/>
                </a:solidFill>
                <a:latin typeface="Times New Roman" panose="02020603050405020304" pitchFamily="18" charset="0"/>
              </a:rPr>
              <a:t>电子衍射图</a:t>
            </a:r>
            <a:r>
              <a:rPr lang="zh-CN" altLang="en-US" sz="2400">
                <a:latin typeface="Times New Roman" panose="02020603050405020304" pitchFamily="18" charset="0"/>
              </a:rPr>
              <a:t>。聚合物单晶的横向尺寸几微米到几十微米，厚度</a:t>
            </a:r>
            <a:r>
              <a:rPr lang="en-US" altLang="zh-CN" sz="2400">
                <a:solidFill>
                  <a:srgbClr val="FF0000"/>
                </a:solidFill>
                <a:latin typeface="Times New Roman" panose="02020603050405020304" pitchFamily="18" charset="0"/>
              </a:rPr>
              <a:t>10nm</a:t>
            </a:r>
            <a:r>
              <a:rPr lang="zh-CN" altLang="en-US" sz="2400">
                <a:latin typeface="Times New Roman" panose="02020603050405020304" pitchFamily="18" charset="0"/>
              </a:rPr>
              <a:t>左右。单晶中高分子链规则地近邻折叠，形成片晶。（</a:t>
            </a:r>
            <a:r>
              <a:rPr lang="zh-CN" altLang="en-US" sz="2400">
                <a:solidFill>
                  <a:srgbClr val="FF0000"/>
                </a:solidFill>
                <a:latin typeface="Times New Roman" panose="02020603050405020304" pitchFamily="18" charset="0"/>
              </a:rPr>
              <a:t>折叠链晶片晶</a:t>
            </a:r>
            <a:r>
              <a:rPr lang="zh-CN" altLang="en-US" sz="2400">
                <a:latin typeface="Times New Roman" panose="02020603050405020304" pitchFamily="18" charset="0"/>
              </a:rP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4DFC8AA9-63B1-4AE7-964D-F476866BBBC2}"/>
              </a:ext>
            </a:extLst>
          </p:cNvPr>
          <p:cNvSpPr>
            <a:spLocks noGrp="1"/>
          </p:cNvSpPr>
          <p:nvPr>
            <p:ph type="sldNum" sz="quarter" idx="12"/>
          </p:nvPr>
        </p:nvSpPr>
        <p:spPr/>
        <p:txBody>
          <a:bodyPr/>
          <a:lstStyle/>
          <a:p>
            <a:fld id="{E5CF79FD-7DBE-4F18-B30D-41B0A8AF40CC}" type="slidenum">
              <a:rPr lang="en-US" altLang="zh-CN"/>
              <a:pPr/>
              <a:t>42</a:t>
            </a:fld>
            <a:endParaRPr lang="en-US" altLang="zh-CN"/>
          </a:p>
        </p:txBody>
      </p:sp>
      <p:sp>
        <p:nvSpPr>
          <p:cNvPr id="773122" name="Rectangle 2">
            <a:extLst>
              <a:ext uri="{FF2B5EF4-FFF2-40B4-BE49-F238E27FC236}">
                <a16:creationId xmlns:a16="http://schemas.microsoft.com/office/drawing/2014/main" id="{941D0A39-6680-4E0C-AB31-1918AEA845F7}"/>
              </a:ext>
            </a:extLst>
          </p:cNvPr>
          <p:cNvSpPr>
            <a:spLocks noGrp="1" noChangeArrowheads="1"/>
          </p:cNvSpPr>
          <p:nvPr>
            <p:ph type="title"/>
          </p:nvPr>
        </p:nvSpPr>
        <p:spPr>
          <a:xfrm>
            <a:off x="395288" y="404813"/>
            <a:ext cx="8229600" cy="725487"/>
          </a:xfrm>
        </p:spPr>
        <p:txBody>
          <a:bodyPr/>
          <a:lstStyle/>
          <a:p>
            <a:r>
              <a:rPr lang="zh-CN" altLang="en-US" sz="3600" b="1" dirty="0">
                <a:solidFill>
                  <a:srgbClr val="FF0000"/>
                </a:solidFill>
                <a:latin typeface="楷体_GB2312" pitchFamily="1" charset="-122"/>
                <a:ea typeface="楷体_GB2312" pitchFamily="1" charset="-122"/>
              </a:rPr>
              <a:t>高聚物的结晶形态</a:t>
            </a:r>
          </a:p>
        </p:txBody>
      </p:sp>
      <p:sp>
        <p:nvSpPr>
          <p:cNvPr id="773123" name="Rectangle 3">
            <a:extLst>
              <a:ext uri="{FF2B5EF4-FFF2-40B4-BE49-F238E27FC236}">
                <a16:creationId xmlns:a16="http://schemas.microsoft.com/office/drawing/2014/main" id="{8702BAE4-717E-4210-A549-94D389E31D74}"/>
              </a:ext>
            </a:extLst>
          </p:cNvPr>
          <p:cNvSpPr>
            <a:spLocks noChangeArrowheads="1"/>
          </p:cNvSpPr>
          <p:nvPr/>
        </p:nvSpPr>
        <p:spPr bwMode="blackWhite">
          <a:xfrm>
            <a:off x="468313" y="1268413"/>
            <a:ext cx="7993062" cy="1392237"/>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lang="zh-CN" altLang="en-US" sz="2400">
                <a:solidFill>
                  <a:srgbClr val="FF0000"/>
                </a:solidFill>
                <a:latin typeface="Times New Roman" panose="02020603050405020304" pitchFamily="18" charset="0"/>
              </a:rPr>
              <a:t>结晶形态</a:t>
            </a:r>
            <a:r>
              <a:rPr lang="zh-CN" altLang="en-US" sz="2400">
                <a:latin typeface="Times New Roman" panose="02020603050405020304" pitchFamily="18" charset="0"/>
              </a:rPr>
              <a:t>：由微观结构堆砌而成的晶体外形，尺寸可达几十微米。</a:t>
            </a:r>
            <a:r>
              <a:rPr lang="zh-CN" altLang="en-US" sz="2400">
                <a:solidFill>
                  <a:srgbClr val="0000FF"/>
                </a:solidFill>
                <a:latin typeface="Times New Roman" panose="02020603050405020304" pitchFamily="18" charset="0"/>
              </a:rPr>
              <a:t>根据结晶条件不同</a:t>
            </a:r>
            <a:r>
              <a:rPr lang="zh-CN" altLang="en-US" sz="2400">
                <a:latin typeface="Times New Roman" panose="02020603050405020304" pitchFamily="18" charset="0"/>
              </a:rPr>
              <a:t>，又可形成多种形态的晶体：单晶、球晶、伸直链晶片、纤维状晶片和串晶等。</a:t>
            </a:r>
          </a:p>
        </p:txBody>
      </p:sp>
      <p:sp>
        <p:nvSpPr>
          <p:cNvPr id="773124" name="Rectangle 4">
            <a:extLst>
              <a:ext uri="{FF2B5EF4-FFF2-40B4-BE49-F238E27FC236}">
                <a16:creationId xmlns:a16="http://schemas.microsoft.com/office/drawing/2014/main" id="{59A41237-348B-471F-B96C-C5F7BC85D557}"/>
              </a:ext>
            </a:extLst>
          </p:cNvPr>
          <p:cNvSpPr>
            <a:spLocks noChangeArrowheads="1"/>
          </p:cNvSpPr>
          <p:nvPr/>
        </p:nvSpPr>
        <p:spPr bwMode="blackWhite">
          <a:xfrm>
            <a:off x="539750" y="2708275"/>
            <a:ext cx="287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800" dirty="0">
                <a:solidFill>
                  <a:srgbClr val="FF0000"/>
                </a:solidFill>
              </a:rPr>
              <a:t>单晶</a:t>
            </a:r>
          </a:p>
        </p:txBody>
      </p:sp>
      <p:sp>
        <p:nvSpPr>
          <p:cNvPr id="773125" name="Rectangle 5">
            <a:extLst>
              <a:ext uri="{FF2B5EF4-FFF2-40B4-BE49-F238E27FC236}">
                <a16:creationId xmlns:a16="http://schemas.microsoft.com/office/drawing/2014/main" id="{883EF51B-0769-46EF-BECF-B49E4493F270}"/>
              </a:ext>
            </a:extLst>
          </p:cNvPr>
          <p:cNvSpPr>
            <a:spLocks noChangeArrowheads="1"/>
          </p:cNvSpPr>
          <p:nvPr/>
        </p:nvSpPr>
        <p:spPr bwMode="blackWhite">
          <a:xfrm>
            <a:off x="611188" y="3357563"/>
            <a:ext cx="7056437" cy="495300"/>
          </a:xfrm>
          <a:prstGeom prst="rect">
            <a:avLst/>
          </a:prstGeom>
          <a:noFill/>
          <a:ln w="3810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latin typeface="Times New Roman" panose="02020603050405020304" pitchFamily="18" charset="0"/>
              </a:rPr>
              <a:t>特点：各向异性，有一定规则的外形，长程有序</a:t>
            </a:r>
          </a:p>
        </p:txBody>
      </p:sp>
      <p:sp>
        <p:nvSpPr>
          <p:cNvPr id="773126" name="Rectangle 6">
            <a:extLst>
              <a:ext uri="{FF2B5EF4-FFF2-40B4-BE49-F238E27FC236}">
                <a16:creationId xmlns:a16="http://schemas.microsoft.com/office/drawing/2014/main" id="{CBD06FD2-8380-4C8B-AFEF-BADE86D5AECE}"/>
              </a:ext>
            </a:extLst>
          </p:cNvPr>
          <p:cNvSpPr>
            <a:spLocks noChangeArrowheads="1"/>
          </p:cNvSpPr>
          <p:nvPr/>
        </p:nvSpPr>
        <p:spPr bwMode="blackWhite">
          <a:xfrm>
            <a:off x="539750" y="4076700"/>
            <a:ext cx="8064500" cy="2239963"/>
          </a:xfrm>
          <a:prstGeom prst="rect">
            <a:avLst/>
          </a:prstGeom>
          <a:noFill/>
          <a:ln w="444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5000"/>
              </a:lnSpc>
              <a:spcBef>
                <a:spcPct val="50000"/>
              </a:spcBef>
            </a:pPr>
            <a:r>
              <a:rPr lang="zh-CN" altLang="en-US" sz="2400">
                <a:solidFill>
                  <a:srgbClr val="0066FF"/>
                </a:solidFill>
                <a:latin typeface="Times New Roman" panose="02020603050405020304" pitchFamily="18" charset="0"/>
              </a:rPr>
              <a:t>形成条件：</a:t>
            </a:r>
            <a:r>
              <a:rPr lang="zh-CN" altLang="en-US" sz="2400">
                <a:latin typeface="Times New Roman" panose="02020603050405020304" pitchFamily="18" charset="0"/>
              </a:rPr>
              <a:t>在极稀</a:t>
            </a:r>
            <a:r>
              <a:rPr lang="en-US" altLang="zh-CN" sz="2400">
                <a:latin typeface="Times New Roman" panose="02020603050405020304" pitchFamily="18" charset="0"/>
              </a:rPr>
              <a:t>(</a:t>
            </a:r>
            <a:r>
              <a:rPr lang="zh-CN" altLang="en-US" sz="2400">
                <a:latin typeface="Times New Roman" panose="02020603050405020304" pitchFamily="18" charset="0"/>
              </a:rPr>
              <a:t>浓度约</a:t>
            </a:r>
            <a:r>
              <a:rPr kumimoji="0" lang="en-US" altLang="zh-CN" sz="2400">
                <a:effectLst>
                  <a:outerShdw blurRad="38100" dist="38100" dir="2700000" algn="tl">
                    <a:srgbClr val="C0C0C0"/>
                  </a:outerShdw>
                </a:effectLst>
                <a:latin typeface="Times New Roman" panose="02020603050405020304" pitchFamily="18" charset="0"/>
              </a:rPr>
              <a:t>0.01-0.1%</a:t>
            </a:r>
            <a:r>
              <a:rPr lang="en-US" altLang="zh-CN" sz="2400">
                <a:latin typeface="Times New Roman" panose="02020603050405020304" pitchFamily="18" charset="0"/>
              </a:rPr>
              <a:t> )</a:t>
            </a:r>
            <a:r>
              <a:rPr lang="zh-CN" altLang="en-US" sz="2400">
                <a:latin typeface="Times New Roman" panose="02020603050405020304" pitchFamily="18" charset="0"/>
              </a:rPr>
              <a:t>的聚合物溶液中，极缓慢冷却时生成具有规则外形的、在</a:t>
            </a:r>
            <a:r>
              <a:rPr lang="zh-CN" altLang="en-US" sz="2400">
                <a:solidFill>
                  <a:srgbClr val="FF0000"/>
                </a:solidFill>
                <a:latin typeface="Times New Roman" panose="02020603050405020304" pitchFamily="18" charset="0"/>
              </a:rPr>
              <a:t>电镜</a:t>
            </a:r>
            <a:r>
              <a:rPr lang="zh-CN" altLang="en-US" sz="2400">
                <a:latin typeface="Times New Roman" panose="02020603050405020304" pitchFamily="18" charset="0"/>
              </a:rPr>
              <a:t>下可观察到的片晶，并呈现出单晶特有的</a:t>
            </a:r>
            <a:r>
              <a:rPr lang="zh-CN" altLang="en-US" sz="2400">
                <a:solidFill>
                  <a:srgbClr val="FF0000"/>
                </a:solidFill>
                <a:latin typeface="Times New Roman" panose="02020603050405020304" pitchFamily="18" charset="0"/>
              </a:rPr>
              <a:t>电子衍射图</a:t>
            </a:r>
            <a:r>
              <a:rPr lang="zh-CN" altLang="en-US" sz="2400">
                <a:latin typeface="Times New Roman" panose="02020603050405020304" pitchFamily="18" charset="0"/>
              </a:rPr>
              <a:t>。聚合物单晶的横向尺寸几微米到几十微米，厚度</a:t>
            </a:r>
            <a:r>
              <a:rPr lang="en-US" altLang="zh-CN" sz="2400">
                <a:solidFill>
                  <a:srgbClr val="FF0000"/>
                </a:solidFill>
                <a:latin typeface="Times New Roman" panose="02020603050405020304" pitchFamily="18" charset="0"/>
              </a:rPr>
              <a:t>10nm</a:t>
            </a:r>
            <a:r>
              <a:rPr lang="zh-CN" altLang="en-US" sz="2400">
                <a:latin typeface="Times New Roman" panose="02020603050405020304" pitchFamily="18" charset="0"/>
              </a:rPr>
              <a:t>左右。单晶中高分子链规则地近邻折叠，形成片晶。（</a:t>
            </a:r>
            <a:r>
              <a:rPr lang="zh-CN" altLang="en-US" sz="2400">
                <a:solidFill>
                  <a:srgbClr val="FF0000"/>
                </a:solidFill>
                <a:latin typeface="Times New Roman" panose="02020603050405020304" pitchFamily="18" charset="0"/>
              </a:rPr>
              <a:t>折叠链晶片晶</a:t>
            </a:r>
            <a:r>
              <a:rPr lang="zh-CN" altLang="en-US" sz="2400">
                <a:latin typeface="Times New Roman" panose="02020603050405020304" pitchFamily="18" charset="0"/>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11BCEF82-8325-4692-AFC8-FF64B13788F2}"/>
              </a:ext>
            </a:extLst>
          </p:cNvPr>
          <p:cNvSpPr>
            <a:spLocks noGrp="1"/>
          </p:cNvSpPr>
          <p:nvPr>
            <p:ph type="sldNum" sz="quarter" idx="12"/>
          </p:nvPr>
        </p:nvSpPr>
        <p:spPr/>
        <p:txBody>
          <a:bodyPr/>
          <a:lstStyle/>
          <a:p>
            <a:fld id="{0BCED707-9A87-440D-A46B-B2122BF830C2}" type="slidenum">
              <a:rPr lang="en-US" altLang="zh-CN"/>
              <a:pPr/>
              <a:t>43</a:t>
            </a:fld>
            <a:endParaRPr lang="en-US" altLang="zh-CN"/>
          </a:p>
        </p:txBody>
      </p:sp>
      <p:graphicFrame>
        <p:nvGraphicFramePr>
          <p:cNvPr id="461826" name="Object 2">
            <a:extLst>
              <a:ext uri="{FF2B5EF4-FFF2-40B4-BE49-F238E27FC236}">
                <a16:creationId xmlns:a16="http://schemas.microsoft.com/office/drawing/2014/main" id="{BEA28593-A203-4A4B-8216-71A86B6080BF}"/>
              </a:ext>
            </a:extLst>
          </p:cNvPr>
          <p:cNvGraphicFramePr>
            <a:graphicFrameLocks noGrp="1" noChangeAspect="1"/>
          </p:cNvGraphicFramePr>
          <p:nvPr>
            <p:ph idx="1"/>
          </p:nvPr>
        </p:nvGraphicFramePr>
        <p:xfrm>
          <a:off x="611188" y="188913"/>
          <a:ext cx="3167062" cy="2781300"/>
        </p:xfrm>
        <a:graphic>
          <a:graphicData uri="http://schemas.openxmlformats.org/presentationml/2006/ole">
            <mc:AlternateContent xmlns:mc="http://schemas.openxmlformats.org/markup-compatibility/2006">
              <mc:Choice xmlns:v="urn:schemas-microsoft-com:vml" Requires="v">
                <p:oleObj spid="_x0000_s461916" name="Photo Editor 照片" r:id="rId3" imgW="2010056" imgH="1828571" progId="MSPhotoEd.3">
                  <p:embed/>
                </p:oleObj>
              </mc:Choice>
              <mc:Fallback>
                <p:oleObj name="Photo Editor 照片" r:id="rId3" imgW="2010056" imgH="18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88913"/>
                        <a:ext cx="3167062" cy="2781300"/>
                      </a:xfrm>
                      <a:prstGeom prst="rect">
                        <a:avLst/>
                      </a:prstGeom>
                      <a:solidFill>
                        <a:srgbClr val="CC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61827" name="Picture 3">
            <a:extLst>
              <a:ext uri="{FF2B5EF4-FFF2-40B4-BE49-F238E27FC236}">
                <a16:creationId xmlns:a16="http://schemas.microsoft.com/office/drawing/2014/main" id="{49275A7E-6A11-4D2D-8AA0-135392652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260350"/>
            <a:ext cx="2592388" cy="2636838"/>
          </a:xfrm>
          <a:prstGeom prst="rect">
            <a:avLst/>
          </a:prstGeom>
          <a:noFill/>
          <a:extLst>
            <a:ext uri="{909E8E84-426E-40DD-AFC4-6F175D3DCCD1}">
              <a14:hiddenFill xmlns:a14="http://schemas.microsoft.com/office/drawing/2010/main">
                <a:solidFill>
                  <a:srgbClr val="FFFFFF"/>
                </a:solidFill>
              </a14:hiddenFill>
            </a:ext>
          </a:extLst>
        </p:spPr>
      </p:pic>
      <p:pic>
        <p:nvPicPr>
          <p:cNvPr id="461828" name="Picture 4">
            <a:extLst>
              <a:ext uri="{FF2B5EF4-FFF2-40B4-BE49-F238E27FC236}">
                <a16:creationId xmlns:a16="http://schemas.microsoft.com/office/drawing/2014/main" id="{BE92529B-9D5D-4BFC-862E-256E284A4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860800"/>
            <a:ext cx="3240087" cy="218916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1829" name="Picture 5">
            <a:extLst>
              <a:ext uri="{FF2B5EF4-FFF2-40B4-BE49-F238E27FC236}">
                <a16:creationId xmlns:a16="http://schemas.microsoft.com/office/drawing/2014/main" id="{7A068CC1-608D-4722-B7AD-5E5C229A0B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3933825"/>
            <a:ext cx="2592388" cy="2230438"/>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830" name="Rectangle 6">
            <a:extLst>
              <a:ext uri="{FF2B5EF4-FFF2-40B4-BE49-F238E27FC236}">
                <a16:creationId xmlns:a16="http://schemas.microsoft.com/office/drawing/2014/main" id="{6F4E6C1E-73C7-466B-9C68-3DE1CC7882A2}"/>
              </a:ext>
            </a:extLst>
          </p:cNvPr>
          <p:cNvSpPr>
            <a:spLocks noChangeArrowheads="1"/>
          </p:cNvSpPr>
          <p:nvPr/>
        </p:nvSpPr>
        <p:spPr bwMode="auto">
          <a:xfrm>
            <a:off x="323850" y="6165850"/>
            <a:ext cx="345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Times New Roman" panose="02020603050405020304" pitchFamily="18" charset="0"/>
              </a:rPr>
              <a:t>聚甲醛单晶的电镜照片</a:t>
            </a:r>
          </a:p>
        </p:txBody>
      </p:sp>
      <p:sp>
        <p:nvSpPr>
          <p:cNvPr id="461831" name="Rectangle 7">
            <a:extLst>
              <a:ext uri="{FF2B5EF4-FFF2-40B4-BE49-F238E27FC236}">
                <a16:creationId xmlns:a16="http://schemas.microsoft.com/office/drawing/2014/main" id="{F700386D-40BA-40AF-ABA7-763064B0E2DB}"/>
              </a:ext>
            </a:extLst>
          </p:cNvPr>
          <p:cNvSpPr>
            <a:spLocks noChangeArrowheads="1"/>
          </p:cNvSpPr>
          <p:nvPr/>
        </p:nvSpPr>
        <p:spPr bwMode="auto">
          <a:xfrm>
            <a:off x="323850" y="3141663"/>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Times New Roman" panose="02020603050405020304" pitchFamily="18" charset="0"/>
              </a:rPr>
              <a:t>聚乙烯单晶的电镜照片</a:t>
            </a:r>
          </a:p>
        </p:txBody>
      </p:sp>
      <p:sp>
        <p:nvSpPr>
          <p:cNvPr id="461832" name="Rectangle 8">
            <a:extLst>
              <a:ext uri="{FF2B5EF4-FFF2-40B4-BE49-F238E27FC236}">
                <a16:creationId xmlns:a16="http://schemas.microsoft.com/office/drawing/2014/main" id="{83939EA9-1D5E-4C0E-A2A7-6AAF7A596343}"/>
              </a:ext>
            </a:extLst>
          </p:cNvPr>
          <p:cNvSpPr>
            <a:spLocks noChangeArrowheads="1"/>
          </p:cNvSpPr>
          <p:nvPr/>
        </p:nvSpPr>
        <p:spPr bwMode="auto">
          <a:xfrm>
            <a:off x="5076825" y="2997200"/>
            <a:ext cx="4067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Times New Roman" panose="02020603050405020304" pitchFamily="18" charset="0"/>
              </a:rPr>
              <a:t>聚乙烯单晶的电子衍射照片</a:t>
            </a:r>
          </a:p>
        </p:txBody>
      </p:sp>
      <p:sp>
        <p:nvSpPr>
          <p:cNvPr id="461833" name="Rectangle 9">
            <a:extLst>
              <a:ext uri="{FF2B5EF4-FFF2-40B4-BE49-F238E27FC236}">
                <a16:creationId xmlns:a16="http://schemas.microsoft.com/office/drawing/2014/main" id="{DAEB6021-7858-4DD0-BD82-111171CDA19E}"/>
              </a:ext>
            </a:extLst>
          </p:cNvPr>
          <p:cNvSpPr>
            <a:spLocks noChangeArrowheads="1"/>
          </p:cNvSpPr>
          <p:nvPr/>
        </p:nvSpPr>
        <p:spPr bwMode="auto">
          <a:xfrm>
            <a:off x="5183188" y="6165850"/>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Times New Roman" panose="02020603050405020304" pitchFamily="18" charset="0"/>
              </a:rPr>
              <a:t>聚甲醛单晶的电子衍射照片</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5C2BF91-A5F6-4E27-B9F8-A573052430F0}"/>
              </a:ext>
            </a:extLst>
          </p:cNvPr>
          <p:cNvSpPr>
            <a:spLocks noGrp="1"/>
          </p:cNvSpPr>
          <p:nvPr>
            <p:ph type="sldNum" sz="quarter" idx="12"/>
          </p:nvPr>
        </p:nvSpPr>
        <p:spPr/>
        <p:txBody>
          <a:bodyPr/>
          <a:lstStyle/>
          <a:p>
            <a:fld id="{E6CD56FE-467D-436E-8816-23DD33DEB3FD}" type="slidenum">
              <a:rPr lang="en-US" altLang="zh-CN"/>
              <a:pPr/>
              <a:t>44</a:t>
            </a:fld>
            <a:endParaRPr lang="en-US" altLang="zh-CN"/>
          </a:p>
        </p:txBody>
      </p:sp>
      <p:sp>
        <p:nvSpPr>
          <p:cNvPr id="462851" name="Rectangle 3">
            <a:extLst>
              <a:ext uri="{FF2B5EF4-FFF2-40B4-BE49-F238E27FC236}">
                <a16:creationId xmlns:a16="http://schemas.microsoft.com/office/drawing/2014/main" id="{2DA080DB-A932-412A-B4D7-E2400459D300}"/>
              </a:ext>
            </a:extLst>
          </p:cNvPr>
          <p:cNvSpPr>
            <a:spLocks noChangeArrowheads="1"/>
          </p:cNvSpPr>
          <p:nvPr/>
        </p:nvSpPr>
        <p:spPr bwMode="blackWhite">
          <a:xfrm>
            <a:off x="468313" y="4202113"/>
            <a:ext cx="8064500" cy="23209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sz="2400">
                <a:latin typeface="Times New Roman" panose="02020603050405020304" pitchFamily="18" charset="0"/>
              </a:rPr>
              <a:t>聚合物单晶横向尺寸可以从几微米到几十微米，但其厚度一般都在</a:t>
            </a:r>
            <a:r>
              <a:rPr lang="en-US" altLang="zh-CN" sz="2400">
                <a:latin typeface="Times New Roman" panose="02020603050405020304" pitchFamily="18" charset="0"/>
              </a:rPr>
              <a:t>10nm</a:t>
            </a:r>
            <a:r>
              <a:rPr lang="zh-CN" altLang="en-US" sz="2400">
                <a:latin typeface="Times New Roman" panose="02020603050405020304" pitchFamily="18" charset="0"/>
              </a:rPr>
              <a:t>左右，最大不超过</a:t>
            </a:r>
            <a:r>
              <a:rPr lang="en-US" altLang="zh-CN" sz="2400">
                <a:latin typeface="Times New Roman" panose="02020603050405020304" pitchFamily="18" charset="0"/>
              </a:rPr>
              <a:t>50nm</a:t>
            </a:r>
            <a:r>
              <a:rPr lang="zh-CN" altLang="en-US" sz="2400">
                <a:latin typeface="Times New Roman" panose="02020603050405020304" pitchFamily="18" charset="0"/>
              </a:rPr>
              <a:t>。而高分子链通常长达数百纳米。电子衍射数据证明，单晶中</a:t>
            </a:r>
            <a:r>
              <a:rPr lang="zh-CN" altLang="en-US" sz="2400">
                <a:solidFill>
                  <a:srgbClr val="FF0000"/>
                </a:solidFill>
                <a:latin typeface="Times New Roman" panose="02020603050405020304" pitchFamily="18" charset="0"/>
              </a:rPr>
              <a:t>分子链是垂直于晶面</a:t>
            </a:r>
            <a:r>
              <a:rPr lang="zh-CN" altLang="en-US" sz="2400">
                <a:latin typeface="Times New Roman" panose="02020603050405020304" pitchFamily="18" charset="0"/>
              </a:rPr>
              <a:t>的。因此，可以认为，高分子链</a:t>
            </a:r>
            <a:r>
              <a:rPr lang="zh-CN" altLang="en-US" sz="2400">
                <a:solidFill>
                  <a:srgbClr val="FF0000"/>
                </a:solidFill>
                <a:latin typeface="Times New Roman" panose="02020603050405020304" pitchFamily="18" charset="0"/>
              </a:rPr>
              <a:t>规则地近邻折叠</a:t>
            </a:r>
            <a:r>
              <a:rPr lang="zh-CN" altLang="en-US" sz="2400">
                <a:latin typeface="Times New Roman" panose="02020603050405020304" pitchFamily="18" charset="0"/>
              </a:rPr>
              <a:t>，进而形成片状晶体－片晶。</a:t>
            </a:r>
          </a:p>
        </p:txBody>
      </p:sp>
      <p:pic>
        <p:nvPicPr>
          <p:cNvPr id="462852" name="Picture 4" descr="图片2">
            <a:extLst>
              <a:ext uri="{FF2B5EF4-FFF2-40B4-BE49-F238E27FC236}">
                <a16:creationId xmlns:a16="http://schemas.microsoft.com/office/drawing/2014/main" id="{C85F02BA-1B45-4770-AB05-C7F1E1F5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60350"/>
            <a:ext cx="78486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8B243BEC-330A-4C0F-A93F-EC0AF18FBB5A}"/>
              </a:ext>
            </a:extLst>
          </p:cNvPr>
          <p:cNvSpPr>
            <a:spLocks noGrp="1"/>
          </p:cNvSpPr>
          <p:nvPr>
            <p:ph type="sldNum" sz="quarter" idx="12"/>
          </p:nvPr>
        </p:nvSpPr>
        <p:spPr/>
        <p:txBody>
          <a:bodyPr/>
          <a:lstStyle/>
          <a:p>
            <a:fld id="{0C695DD4-53A8-4894-85D4-E4706F34EA02}" type="slidenum">
              <a:rPr lang="en-US" altLang="zh-CN"/>
              <a:pPr/>
              <a:t>45</a:t>
            </a:fld>
            <a:endParaRPr lang="en-US" altLang="zh-CN"/>
          </a:p>
        </p:txBody>
      </p:sp>
      <p:pic>
        <p:nvPicPr>
          <p:cNvPr id="463874" name="Picture 2">
            <a:extLst>
              <a:ext uri="{FF2B5EF4-FFF2-40B4-BE49-F238E27FC236}">
                <a16:creationId xmlns:a16="http://schemas.microsoft.com/office/drawing/2014/main" id="{D5F57F07-F67E-47B1-9420-7A5D0C89A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97200"/>
            <a:ext cx="4581525" cy="2124075"/>
          </a:xfrm>
          <a:prstGeom prst="rect">
            <a:avLst/>
          </a:prstGeom>
          <a:noFill/>
          <a:extLst>
            <a:ext uri="{909E8E84-426E-40DD-AFC4-6F175D3DCCD1}">
              <a14:hiddenFill xmlns:a14="http://schemas.microsoft.com/office/drawing/2010/main">
                <a:solidFill>
                  <a:srgbClr val="FFFFFF"/>
                </a:solidFill>
              </a14:hiddenFill>
            </a:ext>
          </a:extLst>
        </p:spPr>
      </p:pic>
      <p:sp>
        <p:nvSpPr>
          <p:cNvPr id="463875" name="Rectangle 3">
            <a:extLst>
              <a:ext uri="{FF2B5EF4-FFF2-40B4-BE49-F238E27FC236}">
                <a16:creationId xmlns:a16="http://schemas.microsoft.com/office/drawing/2014/main" id="{F70107D5-E463-4BBE-B415-F807DEA31621}"/>
              </a:ext>
            </a:extLst>
          </p:cNvPr>
          <p:cNvSpPr>
            <a:spLocks noChangeArrowheads="1"/>
          </p:cNvSpPr>
          <p:nvPr/>
        </p:nvSpPr>
        <p:spPr bwMode="auto">
          <a:xfrm>
            <a:off x="900113" y="5300663"/>
            <a:ext cx="30480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solidFill>
                  <a:srgbClr val="FF0000"/>
                </a:solidFill>
                <a:latin typeface="Times New Roman" panose="02020603050405020304" pitchFamily="18" charset="0"/>
              </a:rPr>
              <a:t>空心棱锥型聚乙烯单</a:t>
            </a:r>
          </a:p>
          <a:p>
            <a:pPr algn="ctr">
              <a:spcBef>
                <a:spcPct val="50000"/>
              </a:spcBef>
            </a:pPr>
            <a:r>
              <a:rPr lang="zh-CN" altLang="en-US" sz="2400">
                <a:solidFill>
                  <a:srgbClr val="FF0000"/>
                </a:solidFill>
                <a:latin typeface="Times New Roman" panose="02020603050405020304" pitchFamily="18" charset="0"/>
              </a:rPr>
              <a:t>晶立体形状示意图</a:t>
            </a:r>
          </a:p>
        </p:txBody>
      </p:sp>
      <p:sp>
        <p:nvSpPr>
          <p:cNvPr id="463876" name="Rectangle 4">
            <a:extLst>
              <a:ext uri="{FF2B5EF4-FFF2-40B4-BE49-F238E27FC236}">
                <a16:creationId xmlns:a16="http://schemas.microsoft.com/office/drawing/2014/main" id="{1A9A2209-2D75-4411-ACE2-8C49ACED294F}"/>
              </a:ext>
            </a:extLst>
          </p:cNvPr>
          <p:cNvSpPr>
            <a:spLocks noChangeArrowheads="1"/>
          </p:cNvSpPr>
          <p:nvPr/>
        </p:nvSpPr>
        <p:spPr bwMode="blackWhite">
          <a:xfrm>
            <a:off x="250825" y="466725"/>
            <a:ext cx="8569325" cy="18129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a:latin typeface="Times New Roman" panose="02020603050405020304" pitchFamily="18" charset="0"/>
              </a:rPr>
              <a:t>从极稀溶液中得到的片晶一般是单层的，而从稍浓溶液中得到的片晶则是多层的。过冷程度增加，结晶速度加快，也将会形成多层片晶。此外，高分子单晶的生长规律与小分子相似，为了减少表面能，往往是沿着</a:t>
            </a:r>
            <a:r>
              <a:rPr lang="zh-CN" altLang="en-US" sz="2400">
                <a:solidFill>
                  <a:srgbClr val="FF0000"/>
                </a:solidFill>
                <a:latin typeface="Times New Roman" panose="02020603050405020304" pitchFamily="18" charset="0"/>
              </a:rPr>
              <a:t>螺旋位错</a:t>
            </a:r>
            <a:r>
              <a:rPr lang="zh-CN" altLang="en-US" sz="2400">
                <a:latin typeface="Times New Roman" panose="02020603050405020304" pitchFamily="18" charset="0"/>
              </a:rPr>
              <a:t>中心不断盘旋生长变厚</a:t>
            </a:r>
            <a:endParaRPr lang="zh-CN" altLang="en-US">
              <a:latin typeface="Times New Roman" panose="02020603050405020304" pitchFamily="18" charset="0"/>
            </a:endParaRPr>
          </a:p>
        </p:txBody>
      </p:sp>
      <p:pic>
        <p:nvPicPr>
          <p:cNvPr id="463877" name="Picture 5" descr="image264">
            <a:extLst>
              <a:ext uri="{FF2B5EF4-FFF2-40B4-BE49-F238E27FC236}">
                <a16:creationId xmlns:a16="http://schemas.microsoft.com/office/drawing/2014/main" id="{0ED6BF01-E7C8-4975-A98C-DB38FEC97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636838"/>
            <a:ext cx="3816350" cy="2665412"/>
          </a:xfrm>
          <a:prstGeom prst="rect">
            <a:avLst/>
          </a:prstGeom>
          <a:noFill/>
          <a:extLst>
            <a:ext uri="{909E8E84-426E-40DD-AFC4-6F175D3DCCD1}">
              <a14:hiddenFill xmlns:a14="http://schemas.microsoft.com/office/drawing/2010/main">
                <a:solidFill>
                  <a:srgbClr val="FFFFFF"/>
                </a:solidFill>
              </a14:hiddenFill>
            </a:ext>
          </a:extLst>
        </p:spPr>
      </p:pic>
      <p:sp>
        <p:nvSpPr>
          <p:cNvPr id="463878" name="Rectangle 6">
            <a:extLst>
              <a:ext uri="{FF2B5EF4-FFF2-40B4-BE49-F238E27FC236}">
                <a16:creationId xmlns:a16="http://schemas.microsoft.com/office/drawing/2014/main" id="{561FFA5C-9983-4FEE-B0EC-36B287CB69E1}"/>
              </a:ext>
            </a:extLst>
          </p:cNvPr>
          <p:cNvSpPr>
            <a:spLocks noChangeArrowheads="1"/>
          </p:cNvSpPr>
          <p:nvPr/>
        </p:nvSpPr>
        <p:spPr bwMode="blackWhite">
          <a:xfrm>
            <a:off x="4859338" y="5589588"/>
            <a:ext cx="4284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solidFill>
                  <a:srgbClr val="FF0000"/>
                </a:solidFill>
                <a:latin typeface="Times New Roman" panose="02020603050405020304" pitchFamily="18" charset="0"/>
              </a:rPr>
              <a:t>聚甲醛单晶的螺旋形生长机制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1A3EF691-2D46-4E46-A6FC-1CAACA4086EC}"/>
              </a:ext>
            </a:extLst>
          </p:cNvPr>
          <p:cNvSpPr>
            <a:spLocks noGrp="1"/>
          </p:cNvSpPr>
          <p:nvPr>
            <p:ph type="sldNum" sz="quarter" idx="12"/>
          </p:nvPr>
        </p:nvSpPr>
        <p:spPr/>
        <p:txBody>
          <a:bodyPr/>
          <a:lstStyle/>
          <a:p>
            <a:fld id="{FD73DFCF-4867-449C-B42A-80B2489624BB}" type="slidenum">
              <a:rPr lang="en-US" altLang="zh-CN"/>
              <a:pPr/>
              <a:t>46</a:t>
            </a:fld>
            <a:endParaRPr lang="en-US" altLang="zh-CN"/>
          </a:p>
        </p:txBody>
      </p:sp>
      <p:sp>
        <p:nvSpPr>
          <p:cNvPr id="464898" name="Rectangle 2">
            <a:extLst>
              <a:ext uri="{FF2B5EF4-FFF2-40B4-BE49-F238E27FC236}">
                <a16:creationId xmlns:a16="http://schemas.microsoft.com/office/drawing/2014/main" id="{EBBCF535-F4A2-4EAA-BE25-F97B6466D39D}"/>
              </a:ext>
            </a:extLst>
          </p:cNvPr>
          <p:cNvSpPr>
            <a:spLocks noGrp="1" noChangeArrowheads="1"/>
          </p:cNvSpPr>
          <p:nvPr>
            <p:ph type="title"/>
          </p:nvPr>
        </p:nvSpPr>
        <p:spPr>
          <a:xfrm>
            <a:off x="457200" y="765175"/>
            <a:ext cx="7210425" cy="652463"/>
          </a:xfrm>
        </p:spPr>
        <p:txBody>
          <a:bodyPr/>
          <a:lstStyle/>
          <a:p>
            <a:r>
              <a:rPr kumimoji="1" lang="zh-CN" altLang="en-US" sz="4000" b="1" dirty="0">
                <a:solidFill>
                  <a:srgbClr val="FF0000"/>
                </a:solidFill>
                <a:latin typeface="楷体_GB2312" pitchFamily="1" charset="-122"/>
                <a:ea typeface="楷体_GB2312" pitchFamily="1" charset="-122"/>
              </a:rPr>
              <a:t>球晶</a:t>
            </a:r>
          </a:p>
        </p:txBody>
      </p:sp>
      <p:sp>
        <p:nvSpPr>
          <p:cNvPr id="464899" name="Rectangle 3">
            <a:extLst>
              <a:ext uri="{FF2B5EF4-FFF2-40B4-BE49-F238E27FC236}">
                <a16:creationId xmlns:a16="http://schemas.microsoft.com/office/drawing/2014/main" id="{046C81C1-3B69-476E-B8A7-D24D66AB2BB9}"/>
              </a:ext>
            </a:extLst>
          </p:cNvPr>
          <p:cNvSpPr>
            <a:spLocks noChangeArrowheads="1"/>
          </p:cNvSpPr>
          <p:nvPr/>
        </p:nvSpPr>
        <p:spPr bwMode="blackWhite">
          <a:xfrm>
            <a:off x="684213" y="3716338"/>
            <a:ext cx="7993062" cy="1082412"/>
          </a:xfrm>
          <a:prstGeom prst="rect">
            <a:avLst/>
          </a:prstGeom>
          <a:noFill/>
          <a:ln w="38100"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lang="zh-CN" altLang="en-US" sz="2800" dirty="0">
                <a:solidFill>
                  <a:srgbClr val="0000FF"/>
                </a:solidFill>
                <a:latin typeface="Times New Roman" panose="02020603050405020304" pitchFamily="18" charset="0"/>
              </a:rPr>
              <a:t>形成条件</a:t>
            </a:r>
            <a:r>
              <a:rPr lang="zh-CN" altLang="en-US" sz="2800" dirty="0">
                <a:solidFill>
                  <a:srgbClr val="FF0000"/>
                </a:solidFill>
                <a:latin typeface="Times New Roman" panose="02020603050405020304" pitchFamily="18" charset="0"/>
              </a:rPr>
              <a:t>：</a:t>
            </a:r>
            <a:r>
              <a:rPr lang="zh-CN" altLang="en-US" sz="2800" dirty="0">
                <a:latin typeface="Times New Roman" panose="02020603050405020304" pitchFamily="18" charset="0"/>
              </a:rPr>
              <a:t>从</a:t>
            </a:r>
            <a:r>
              <a:rPr lang="zh-CN" altLang="en-US" sz="2800" dirty="0">
                <a:solidFill>
                  <a:srgbClr val="0066FF"/>
                </a:solidFill>
                <a:latin typeface="Times New Roman" panose="02020603050405020304" pitchFamily="18" charset="0"/>
              </a:rPr>
              <a:t>浓</a:t>
            </a:r>
            <a:r>
              <a:rPr lang="zh-CN" altLang="en-US" sz="2800" dirty="0">
                <a:latin typeface="Times New Roman" panose="02020603050405020304" pitchFamily="18" charset="0"/>
              </a:rPr>
              <a:t>溶液析出，或从熔体冷结晶时，在不存在应力或流动的情况下形成。</a:t>
            </a:r>
            <a:endParaRPr lang="zh-CN" altLang="en-US" sz="2800" dirty="0">
              <a:solidFill>
                <a:srgbClr val="0000FF"/>
              </a:solidFill>
              <a:latin typeface="Times New Roman" panose="02020603050405020304" pitchFamily="18" charset="0"/>
            </a:endParaRPr>
          </a:p>
        </p:txBody>
      </p:sp>
      <p:sp>
        <p:nvSpPr>
          <p:cNvPr id="464901" name="Rectangle 5">
            <a:extLst>
              <a:ext uri="{FF2B5EF4-FFF2-40B4-BE49-F238E27FC236}">
                <a16:creationId xmlns:a16="http://schemas.microsoft.com/office/drawing/2014/main" id="{DA6C5277-87F7-4D3B-AA9D-0493BFB3E05F}"/>
              </a:ext>
            </a:extLst>
          </p:cNvPr>
          <p:cNvSpPr>
            <a:spLocks noChangeArrowheads="1"/>
          </p:cNvSpPr>
          <p:nvPr/>
        </p:nvSpPr>
        <p:spPr bwMode="blackWhite">
          <a:xfrm>
            <a:off x="684213" y="1700213"/>
            <a:ext cx="7993062" cy="1671637"/>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lang="zh-CN" altLang="en-US" sz="2800">
                <a:solidFill>
                  <a:srgbClr val="0000FF"/>
                </a:solidFill>
              </a:rPr>
              <a:t>球晶是聚合结晶的一种最常见的特征形式</a:t>
            </a:r>
            <a:r>
              <a:rPr lang="zh-CN" altLang="en-US" sz="2800"/>
              <a:t>；外形呈圆球形，直径</a:t>
            </a:r>
            <a:r>
              <a:rPr lang="en-US" altLang="zh-CN" sz="2800"/>
              <a:t>0.5</a:t>
            </a:r>
            <a:r>
              <a:rPr lang="zh-CN" altLang="en-US" sz="2800"/>
              <a:t>～</a:t>
            </a:r>
            <a:r>
              <a:rPr lang="en-US" altLang="zh-CN" sz="2800"/>
              <a:t>100</a:t>
            </a:r>
            <a:r>
              <a:rPr lang="zh-CN" altLang="en-US" sz="2800"/>
              <a:t>微米数量级。大的甚至达厘米数量级</a:t>
            </a:r>
            <a:r>
              <a:rPr lang="zh-CN" altLang="en-US" sz="2800" b="0"/>
              <a:t> </a:t>
            </a:r>
          </a:p>
        </p:txBody>
      </p:sp>
      <p:sp>
        <p:nvSpPr>
          <p:cNvPr id="464902" name="Text Box 6">
            <a:extLst>
              <a:ext uri="{FF2B5EF4-FFF2-40B4-BE49-F238E27FC236}">
                <a16:creationId xmlns:a16="http://schemas.microsoft.com/office/drawing/2014/main" id="{1CD01522-D5D0-448C-BF00-9E1C6C4938B3}"/>
              </a:ext>
            </a:extLst>
          </p:cNvPr>
          <p:cNvSpPr txBox="1">
            <a:spLocks noChangeArrowheads="1"/>
          </p:cNvSpPr>
          <p:nvPr/>
        </p:nvSpPr>
        <p:spPr bwMode="auto">
          <a:xfrm>
            <a:off x="684213" y="5373688"/>
            <a:ext cx="7920037" cy="557212"/>
          </a:xfrm>
          <a:prstGeom prst="rect">
            <a:avLst/>
          </a:prstGeom>
          <a:noFill/>
          <a:ln w="381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t>由偏光显微镜观察</a:t>
            </a:r>
            <a:r>
              <a:rPr kumimoji="0" lang="en-US" altLang="zh-CN" sz="2800">
                <a:latin typeface="Arial" panose="020B0604020202020204" pitchFamily="34" charset="0"/>
              </a:rPr>
              <a:t>——</a:t>
            </a:r>
            <a:r>
              <a:rPr kumimoji="0" lang="zh-CN" altLang="en-US" sz="2800">
                <a:solidFill>
                  <a:srgbClr val="FF0000"/>
                </a:solidFill>
              </a:rPr>
              <a:t>黑十字消光图案</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F3A00-50E6-4CDC-93CC-FF2A782C14EA}"/>
              </a:ext>
            </a:extLst>
          </p:cNvPr>
          <p:cNvSpPr>
            <a:spLocks noGrp="1"/>
          </p:cNvSpPr>
          <p:nvPr>
            <p:ph type="sldNum" sz="quarter" idx="12"/>
          </p:nvPr>
        </p:nvSpPr>
        <p:spPr/>
        <p:txBody>
          <a:bodyPr/>
          <a:lstStyle/>
          <a:p>
            <a:fld id="{EC8AE71C-8040-4D2B-ACCD-10A09228CA34}" type="slidenum">
              <a:rPr lang="en-US" altLang="zh-CN" smtClean="0"/>
              <a:pPr/>
              <a:t>47</a:t>
            </a:fld>
            <a:endParaRPr lang="en-US" altLang="zh-CN"/>
          </a:p>
        </p:txBody>
      </p:sp>
      <p:sp>
        <p:nvSpPr>
          <p:cNvPr id="5" name="矩形 4">
            <a:extLst>
              <a:ext uri="{FF2B5EF4-FFF2-40B4-BE49-F238E27FC236}">
                <a16:creationId xmlns:a16="http://schemas.microsoft.com/office/drawing/2014/main" id="{EB859C5B-0AE3-4002-8EEB-328398AA969B}"/>
              </a:ext>
            </a:extLst>
          </p:cNvPr>
          <p:cNvSpPr/>
          <p:nvPr/>
        </p:nvSpPr>
        <p:spPr>
          <a:xfrm>
            <a:off x="594567" y="4536814"/>
            <a:ext cx="8064896" cy="1446550"/>
          </a:xfrm>
          <a:prstGeom prst="rect">
            <a:avLst/>
          </a:prstGeom>
        </p:spPr>
        <p:txBody>
          <a:bodyPr wrap="square">
            <a:spAutoFit/>
          </a:bodyPr>
          <a:lstStyle/>
          <a:p>
            <a:r>
              <a:rPr lang="zh-CN" altLang="en-US" sz="800" dirty="0"/>
              <a:t>https://m.baidu.com/sf?pd=video_page&amp;nid=12015544479614779937&amp;sign=10320970233698688410&amp;word=%E9%AB%98%E5%88%86%E5%AD%90%E7%90%83%E6%99%B6&amp;oword=%E9%AB%98%E5%88%86%E5%AD%90%E7%90%83%E6%99%B6&amp;title=%E7%90%83%E6%99%B6%E7%94%9F%E9%95%BF%E8%BF%87%E7%A8%8B(%E6%96%B0)&amp;atn=index&amp;alr=1&amp;openapi=1&amp;resource_id=5052&amp;frsrcid=4185&amp;cambrian_id=1636825297978304&amp;sp=0&amp;ext=%7B%22src%22%3A%22https%3A%5C%2F%5C%2Fvdse.bdstatic.com%5C%2F%5C%2F299e288a792e96c86d81f961d31064a4.mp4%3Fauthorization%3Dbce-auth-v1%252F40f207e648424f47b2e3dfbb1014b1a5%252F2019-09-28T20%253A33%253A03Z%252F-1%252Fhost%252Fb13f03cac5043e4ff72f4f60fe9b1003051373956e341c8cf1c77d8172107e4b%22%2C%22loc%22%3A%22http%3A%5C%2F%5C%2Fv.youku.com%5C%2Fv_show%5C%2Fid_XMzgwNjc0MjQ0NA%3D%3D%3D%3D.html%22%2C%22log_loc%22%3A%22http%3A%5C%2F%5C%2Fv.youku.com%5C%2Fv_show%5C%2Fid_XMzgwNjc0MjQ0NA%3D%3D%3D%3D.html%22%2C%22duration%22%3A%22118%22%2C%22poster%22%3A%22http%253A%252F%252Fvdposter.bdstatic.com%252F76ec8cd233a4a0d5fe59ded5f7d58511.jpeg%22%2C%22source%22%3A%22%5Cu4f18%5Cu9177%22%2C%22s%22%3A%224fc5a291ae508fd21bb2c993d2c599d2%22%2C%22isHttps%22%3A1%2C%22isCompilation%22%3Anull%2C%22jsy%22%3A1%7D&amp;top=%7B%22sfhs%22%3A1%2C%22_hold%22%3A2%7D&amp;fr0=B&amp;fr1=B&amp;ms=1&amp;lid=8187497749824819989&amp;_t=1570713615718</a:t>
            </a:r>
          </a:p>
        </p:txBody>
      </p:sp>
      <p:sp>
        <p:nvSpPr>
          <p:cNvPr id="7" name="矩形 6">
            <a:extLst>
              <a:ext uri="{FF2B5EF4-FFF2-40B4-BE49-F238E27FC236}">
                <a16:creationId xmlns:a16="http://schemas.microsoft.com/office/drawing/2014/main" id="{A374F539-89E5-440F-9D2F-FFACCBDF5D7F}"/>
              </a:ext>
            </a:extLst>
          </p:cNvPr>
          <p:cNvSpPr/>
          <p:nvPr/>
        </p:nvSpPr>
        <p:spPr>
          <a:xfrm>
            <a:off x="529208" y="2024608"/>
            <a:ext cx="8147248" cy="1892826"/>
          </a:xfrm>
          <a:prstGeom prst="rect">
            <a:avLst/>
          </a:prstGeom>
        </p:spPr>
        <p:txBody>
          <a:bodyPr wrap="square">
            <a:spAutoFit/>
          </a:bodyPr>
          <a:lstStyle/>
          <a:p>
            <a:r>
              <a:rPr lang="en-GB" altLang="zh-CN" sz="900" dirty="0"/>
              <a:t>https://m.baidu.com/sf?pd=video_page&amp;nid=12015544479614779937&amp;sign=10320970233698688410&amp;word=%E9%AB%98%E5%88%86%E5%AD%90%E7%90%83%E6%99%B6&amp;oword=%E9%AB%98%E5%88%86%E5%AD%90%E7%90%83%E6%99%B6&amp;title=%E7%90%83%E6%99%B6%E7%94%9F%E9%95%BF%E8%BF%87%E7%A8%8B(%E6%96%B0)&amp;atn=index&amp;alr=1&amp;openapi=1&amp;resource_id=5052&amp;frsrcid=4185&amp;cambrian_id=1636825297978304&amp;sp=0&amp;ext=%7B%22src%22%3A%22https%3A%5C%2F%5C%2Fvdse.bdstatic.com%5C%2F%5C%2F299e288a792e96c86d81f961d31064a4.mp4%3Fauthorization%3Dbce-auth-v1%252F40f207e648424f47b2e3dfbb1014b1a5%252F2019-09-28T20%253A33%253A03Z%252F-1%252Fhost%252Fb13f03cac5043e4ff72f4f60fe9b1003051373956e341c8cf1c77d8172107e4b%22%2C%22loc%22%3A%22http%3A%5C%2F%5C%2Fv.youku.com%5C%2Fv_show%5C%2Fid_XMzgwNjc0MjQ0NA%3D%3D%3D%3D.html%22%2C%22log_loc%22%3A%22http%3A%5C%2F%5C%2Fv.youku.com%5C%2Fv_show%5C%2Fid_XMzgwNjc0MjQ0NA%3D%3D%3D%3D.html%22%2C%22duration%22%3A%22118%22%2C%22poster%22%3A%22http%253A%252F%252Fvdposter.bdstatic.com%252F76ec8cd233a4a0d5fe59ded5f7d58511.jpeg%22%2C%22source%22%3A%22%5Cu4f18%5Cu9177%22%2C%22s%22%3A%224fc5a291ae508fd21bb2c993d2c599d2%22%2C%22isHttps%22%3A1%2C%22isCompilation%22%3Anull%2C%22jsy%22%3A1%7D&amp;top=%7B%22sfhs%22%3A1%2C%22_hold%22%3A2%7D&amp;fr0=B&amp;fr1=B&amp;ms=1&amp;lid=8187497749824819989&amp;_t=1570713374754</a:t>
            </a:r>
            <a:endParaRPr lang="zh-CN" altLang="en-US" sz="900" dirty="0"/>
          </a:p>
        </p:txBody>
      </p:sp>
      <p:sp>
        <p:nvSpPr>
          <p:cNvPr id="8" name="文本框 7">
            <a:extLst>
              <a:ext uri="{FF2B5EF4-FFF2-40B4-BE49-F238E27FC236}">
                <a16:creationId xmlns:a16="http://schemas.microsoft.com/office/drawing/2014/main" id="{81D530F5-5B3F-4116-ACA3-95790D76FCBC}"/>
              </a:ext>
            </a:extLst>
          </p:cNvPr>
          <p:cNvSpPr txBox="1"/>
          <p:nvPr/>
        </p:nvSpPr>
        <p:spPr>
          <a:xfrm>
            <a:off x="683568" y="874636"/>
            <a:ext cx="4680520" cy="584775"/>
          </a:xfrm>
          <a:prstGeom prst="rect">
            <a:avLst/>
          </a:prstGeom>
          <a:noFill/>
        </p:spPr>
        <p:txBody>
          <a:bodyPr wrap="square" rtlCol="0">
            <a:spAutoFit/>
          </a:bodyPr>
          <a:lstStyle/>
          <a:p>
            <a:r>
              <a:rPr lang="zh-CN" altLang="en-US" sz="3200" dirty="0"/>
              <a:t>高分子球晶的生长过程</a:t>
            </a:r>
          </a:p>
        </p:txBody>
      </p:sp>
    </p:spTree>
    <p:extLst>
      <p:ext uri="{BB962C8B-B14F-4D97-AF65-F5344CB8AC3E}">
        <p14:creationId xmlns:p14="http://schemas.microsoft.com/office/powerpoint/2010/main" val="91978794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a:extLst>
              <a:ext uri="{FF2B5EF4-FFF2-40B4-BE49-F238E27FC236}">
                <a16:creationId xmlns:a16="http://schemas.microsoft.com/office/drawing/2014/main" id="{88F34949-B413-4817-AE68-8CECA33E34D7}"/>
              </a:ext>
            </a:extLst>
          </p:cNvPr>
          <p:cNvSpPr>
            <a:spLocks noGrp="1"/>
          </p:cNvSpPr>
          <p:nvPr>
            <p:ph type="sldNum" sz="quarter" idx="12"/>
          </p:nvPr>
        </p:nvSpPr>
        <p:spPr/>
        <p:txBody>
          <a:bodyPr/>
          <a:lstStyle/>
          <a:p>
            <a:fld id="{59C329FE-772A-4C97-B1C6-100EE6EA98BA}" type="slidenum">
              <a:rPr lang="en-US" altLang="zh-CN"/>
              <a:pPr/>
              <a:t>48</a:t>
            </a:fld>
            <a:endParaRPr lang="en-US" altLang="zh-CN"/>
          </a:p>
        </p:txBody>
      </p:sp>
      <p:sp>
        <p:nvSpPr>
          <p:cNvPr id="652290" name="Text Box 2">
            <a:extLst>
              <a:ext uri="{FF2B5EF4-FFF2-40B4-BE49-F238E27FC236}">
                <a16:creationId xmlns:a16="http://schemas.microsoft.com/office/drawing/2014/main" id="{69979052-9560-4F52-A025-374EEC29AA50}"/>
              </a:ext>
            </a:extLst>
          </p:cNvPr>
          <p:cNvSpPr txBox="1">
            <a:spLocks noChangeArrowheads="1"/>
          </p:cNvSpPr>
          <p:nvPr/>
        </p:nvSpPr>
        <p:spPr bwMode="auto">
          <a:xfrm>
            <a:off x="1908175" y="549275"/>
            <a:ext cx="4459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a:solidFill>
                  <a:srgbClr val="FF0000"/>
                </a:solidFill>
                <a:latin typeface="Times New Roman" panose="02020603050405020304" pitchFamily="18" charset="0"/>
              </a:rPr>
              <a:t>偏光显微镜观察</a:t>
            </a:r>
          </a:p>
        </p:txBody>
      </p:sp>
      <p:grpSp>
        <p:nvGrpSpPr>
          <p:cNvPr id="652291" name="Group 3">
            <a:extLst>
              <a:ext uri="{FF2B5EF4-FFF2-40B4-BE49-F238E27FC236}">
                <a16:creationId xmlns:a16="http://schemas.microsoft.com/office/drawing/2014/main" id="{D69B1590-B026-4996-990F-228EBB30C8CF}"/>
              </a:ext>
            </a:extLst>
          </p:cNvPr>
          <p:cNvGrpSpPr>
            <a:grpSpLocks/>
          </p:cNvGrpSpPr>
          <p:nvPr/>
        </p:nvGrpSpPr>
        <p:grpSpPr bwMode="auto">
          <a:xfrm>
            <a:off x="684213" y="1412875"/>
            <a:ext cx="2393950" cy="2197100"/>
            <a:chOff x="431" y="1026"/>
            <a:chExt cx="1508" cy="1384"/>
          </a:xfrm>
        </p:grpSpPr>
        <p:graphicFrame>
          <p:nvGraphicFramePr>
            <p:cNvPr id="652292" name="Object 4">
              <a:extLst>
                <a:ext uri="{FF2B5EF4-FFF2-40B4-BE49-F238E27FC236}">
                  <a16:creationId xmlns:a16="http://schemas.microsoft.com/office/drawing/2014/main" id="{EF61B772-B405-4EFF-8F24-7AAE301829FC}"/>
                </a:ext>
              </a:extLst>
            </p:cNvPr>
            <p:cNvGraphicFramePr>
              <a:graphicFrameLocks noChangeAspect="1"/>
            </p:cNvGraphicFramePr>
            <p:nvPr/>
          </p:nvGraphicFramePr>
          <p:xfrm>
            <a:off x="431" y="1026"/>
            <a:ext cx="1508" cy="1134"/>
          </p:xfrm>
          <a:graphic>
            <a:graphicData uri="http://schemas.openxmlformats.org/presentationml/2006/ole">
              <mc:AlternateContent xmlns:mc="http://schemas.openxmlformats.org/markup-compatibility/2006">
                <mc:Choice xmlns:v="urn:schemas-microsoft-com:vml" Requires="v">
                  <p:oleObj spid="_x0000_s652384" name="位图图像" r:id="rId3" imgW="3962953" imgH="2980952" progId="Paint.Picture">
                    <p:embed/>
                  </p:oleObj>
                </mc:Choice>
                <mc:Fallback>
                  <p:oleObj name="位图图像" r:id="rId3" imgW="3962953" imgH="2980952"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1026"/>
                          <a:ext cx="1508" cy="1134"/>
                        </a:xfrm>
                        <a:prstGeom prst="rect">
                          <a:avLst/>
                        </a:prstGeom>
                        <a:noFill/>
                        <a:ln w="57150" cap="sq" cmpd="thickThin">
                          <a:solidFill>
                            <a:srgbClr val="FF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2293" name="Text Box 5">
              <a:extLst>
                <a:ext uri="{FF2B5EF4-FFF2-40B4-BE49-F238E27FC236}">
                  <a16:creationId xmlns:a16="http://schemas.microsoft.com/office/drawing/2014/main" id="{333DC330-038C-42F7-BF12-76EFC4856FD7}"/>
                </a:ext>
              </a:extLst>
            </p:cNvPr>
            <p:cNvSpPr txBox="1">
              <a:spLocks noChangeArrowheads="1"/>
            </p:cNvSpPr>
            <p:nvPr/>
          </p:nvSpPr>
          <p:spPr bwMode="auto">
            <a:xfrm>
              <a:off x="657" y="2160"/>
              <a:ext cx="11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a:solidFill>
                    <a:srgbClr val="FF0000"/>
                  </a:solidFill>
                  <a:latin typeface="Arial" panose="020B0604020202020204" pitchFamily="34" charset="0"/>
                </a:rPr>
                <a:t>等规聚苯乙烯</a:t>
              </a:r>
            </a:p>
          </p:txBody>
        </p:sp>
      </p:grpSp>
      <p:grpSp>
        <p:nvGrpSpPr>
          <p:cNvPr id="652294" name="Group 6">
            <a:extLst>
              <a:ext uri="{FF2B5EF4-FFF2-40B4-BE49-F238E27FC236}">
                <a16:creationId xmlns:a16="http://schemas.microsoft.com/office/drawing/2014/main" id="{93134C24-01D4-4555-9571-C948D3FB45B8}"/>
              </a:ext>
            </a:extLst>
          </p:cNvPr>
          <p:cNvGrpSpPr>
            <a:grpSpLocks/>
          </p:cNvGrpSpPr>
          <p:nvPr/>
        </p:nvGrpSpPr>
        <p:grpSpPr bwMode="auto">
          <a:xfrm>
            <a:off x="3276600" y="1341438"/>
            <a:ext cx="2376488" cy="2808287"/>
            <a:chOff x="2064" y="1525"/>
            <a:chExt cx="1497" cy="1769"/>
          </a:xfrm>
        </p:grpSpPr>
        <p:pic>
          <p:nvPicPr>
            <p:cNvPr id="652295" name="Picture 7">
              <a:extLst>
                <a:ext uri="{FF2B5EF4-FFF2-40B4-BE49-F238E27FC236}">
                  <a16:creationId xmlns:a16="http://schemas.microsoft.com/office/drawing/2014/main" id="{6B7F8714-DE0A-42C4-9C66-D3633D069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1525"/>
              <a:ext cx="1497" cy="1474"/>
            </a:xfrm>
            <a:prstGeom prst="rect">
              <a:avLst/>
            </a:prstGeom>
            <a:noFill/>
            <a:ln w="57150" cmpd="thickThin">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652296" name="Text Box 8">
              <a:extLst>
                <a:ext uri="{FF2B5EF4-FFF2-40B4-BE49-F238E27FC236}">
                  <a16:creationId xmlns:a16="http://schemas.microsoft.com/office/drawing/2014/main" id="{B5C8E3E5-F83A-4EFC-9097-C5A0CC19F92E}"/>
                </a:ext>
              </a:extLst>
            </p:cNvPr>
            <p:cNvSpPr txBox="1">
              <a:spLocks noChangeArrowheads="1"/>
            </p:cNvSpPr>
            <p:nvPr/>
          </p:nvSpPr>
          <p:spPr bwMode="auto">
            <a:xfrm>
              <a:off x="2517" y="3044"/>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a:solidFill>
                    <a:srgbClr val="FF0000"/>
                  </a:solidFill>
                  <a:latin typeface="Arial" panose="020B0604020202020204" pitchFamily="34" charset="0"/>
                </a:rPr>
                <a:t>聚乙烯</a:t>
              </a:r>
            </a:p>
          </p:txBody>
        </p:sp>
      </p:grpSp>
      <p:grpSp>
        <p:nvGrpSpPr>
          <p:cNvPr id="652297" name="Group 9">
            <a:extLst>
              <a:ext uri="{FF2B5EF4-FFF2-40B4-BE49-F238E27FC236}">
                <a16:creationId xmlns:a16="http://schemas.microsoft.com/office/drawing/2014/main" id="{2C50F16F-7D46-4047-9709-E63034762AC0}"/>
              </a:ext>
            </a:extLst>
          </p:cNvPr>
          <p:cNvGrpSpPr>
            <a:grpSpLocks/>
          </p:cNvGrpSpPr>
          <p:nvPr/>
        </p:nvGrpSpPr>
        <p:grpSpPr bwMode="auto">
          <a:xfrm>
            <a:off x="5940425" y="1341438"/>
            <a:ext cx="2706688" cy="2808287"/>
            <a:chOff x="3696" y="1525"/>
            <a:chExt cx="1705" cy="1769"/>
          </a:xfrm>
        </p:grpSpPr>
        <p:pic>
          <p:nvPicPr>
            <p:cNvPr id="652298" name="Picture 10">
              <a:extLst>
                <a:ext uri="{FF2B5EF4-FFF2-40B4-BE49-F238E27FC236}">
                  <a16:creationId xmlns:a16="http://schemas.microsoft.com/office/drawing/2014/main" id="{54EE6139-BE17-4240-9819-19B7447027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 y="1525"/>
              <a:ext cx="1705" cy="1474"/>
            </a:xfrm>
            <a:prstGeom prst="rect">
              <a:avLst/>
            </a:prstGeom>
            <a:noFill/>
            <a:ln w="57150" cmpd="thickThin">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652299" name="Text Box 11">
              <a:extLst>
                <a:ext uri="{FF2B5EF4-FFF2-40B4-BE49-F238E27FC236}">
                  <a16:creationId xmlns:a16="http://schemas.microsoft.com/office/drawing/2014/main" id="{5B73963F-47F9-4183-B3EB-B1F53DF10BAE}"/>
                </a:ext>
              </a:extLst>
            </p:cNvPr>
            <p:cNvSpPr txBox="1">
              <a:spLocks noChangeArrowheads="1"/>
            </p:cNvSpPr>
            <p:nvPr/>
          </p:nvSpPr>
          <p:spPr bwMode="auto">
            <a:xfrm>
              <a:off x="3786" y="3044"/>
              <a:ext cx="1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a:solidFill>
                    <a:srgbClr val="FF0000"/>
                  </a:solidFill>
                  <a:latin typeface="Arial" panose="020B0604020202020204" pitchFamily="34" charset="0"/>
                </a:rPr>
                <a:t>聚戊二酸丙二醇酯</a:t>
              </a:r>
            </a:p>
          </p:txBody>
        </p:sp>
      </p:grpSp>
      <p:sp>
        <p:nvSpPr>
          <p:cNvPr id="652300" name="Text Box 12">
            <a:extLst>
              <a:ext uri="{FF2B5EF4-FFF2-40B4-BE49-F238E27FC236}">
                <a16:creationId xmlns:a16="http://schemas.microsoft.com/office/drawing/2014/main" id="{AC31AFED-3F24-4273-9D71-953DADB34294}"/>
              </a:ext>
            </a:extLst>
          </p:cNvPr>
          <p:cNvSpPr txBox="1">
            <a:spLocks noChangeArrowheads="1"/>
          </p:cNvSpPr>
          <p:nvPr/>
        </p:nvSpPr>
        <p:spPr bwMode="auto">
          <a:xfrm>
            <a:off x="611188" y="4292600"/>
            <a:ext cx="8208962" cy="14065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accent1"/>
              </a:buClr>
              <a:buSzPct val="85000"/>
              <a:buFont typeface="Wingdings" panose="05000000000000000000" pitchFamily="2" charset="2"/>
              <a:buNone/>
            </a:pPr>
            <a:r>
              <a:rPr kumimoji="0" lang="zh-CN" altLang="en-US" sz="2400">
                <a:latin typeface="Times New Roman" panose="02020603050405020304" pitchFamily="18" charset="0"/>
              </a:rPr>
              <a:t>球晶的基本特点在于其外貌呈球状，但在生长受阻时呈现不规则的多面体。因此，球晶较小时呈现球形，晶核多并继续生长扩大后成为</a:t>
            </a:r>
            <a:r>
              <a:rPr kumimoji="0" lang="zh-CN" altLang="en-US" sz="2400">
                <a:solidFill>
                  <a:srgbClr val="FF0000"/>
                </a:solidFill>
                <a:latin typeface="Times New Roman" panose="02020603050405020304" pitchFamily="18" charset="0"/>
              </a:rPr>
              <a:t>不规则的多面体</a:t>
            </a:r>
            <a:endParaRPr lang="zh-CN" altLang="en-US" sz="2400" b="0">
              <a:solidFill>
                <a:srgbClr val="FF0000"/>
              </a:solidFill>
              <a:latin typeface="Times New Roman" panose="02020603050405020304" pitchFamily="18" charset="0"/>
            </a:endParaRPr>
          </a:p>
        </p:txBody>
      </p:sp>
      <p:sp>
        <p:nvSpPr>
          <p:cNvPr id="652301" name="Text Box 13">
            <a:extLst>
              <a:ext uri="{FF2B5EF4-FFF2-40B4-BE49-F238E27FC236}">
                <a16:creationId xmlns:a16="http://schemas.microsoft.com/office/drawing/2014/main" id="{002B63F9-3B21-45CF-B3BC-B3445F4B392E}"/>
              </a:ext>
            </a:extLst>
          </p:cNvPr>
          <p:cNvSpPr txBox="1">
            <a:spLocks noChangeArrowheads="1"/>
          </p:cNvSpPr>
          <p:nvPr/>
        </p:nvSpPr>
        <p:spPr bwMode="auto">
          <a:xfrm>
            <a:off x="1763713" y="5805488"/>
            <a:ext cx="4679950" cy="557212"/>
          </a:xfrm>
          <a:prstGeom prst="rect">
            <a:avLst/>
          </a:prstGeom>
          <a:noFill/>
          <a:ln w="381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t>为何呈现</a:t>
            </a:r>
            <a:r>
              <a:rPr kumimoji="0" lang="zh-CN" altLang="en-US" sz="2800">
                <a:solidFill>
                  <a:srgbClr val="FF0000"/>
                </a:solidFill>
              </a:rPr>
              <a:t>黑十字消光图案？</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a:extLst>
              <a:ext uri="{FF2B5EF4-FFF2-40B4-BE49-F238E27FC236}">
                <a16:creationId xmlns:a16="http://schemas.microsoft.com/office/drawing/2014/main" id="{0BC13DC5-9705-4584-981F-9E07A1A39242}"/>
              </a:ext>
            </a:extLst>
          </p:cNvPr>
          <p:cNvSpPr>
            <a:spLocks noGrp="1"/>
          </p:cNvSpPr>
          <p:nvPr>
            <p:ph type="sldNum" sz="quarter" idx="12"/>
          </p:nvPr>
        </p:nvSpPr>
        <p:spPr>
          <a:xfrm>
            <a:off x="6553200" y="6248698"/>
            <a:ext cx="2133600" cy="457200"/>
          </a:xfrm>
        </p:spPr>
        <p:txBody>
          <a:bodyPr/>
          <a:lstStyle/>
          <a:p>
            <a:fld id="{D9A0E413-CA7D-4E36-8476-22E17683BDF0}" type="slidenum">
              <a:rPr lang="en-US" altLang="zh-CN"/>
              <a:pPr/>
              <a:t>49</a:t>
            </a:fld>
            <a:endParaRPr lang="en-US" altLang="zh-CN"/>
          </a:p>
        </p:txBody>
      </p:sp>
      <p:pic>
        <p:nvPicPr>
          <p:cNvPr id="490498" name="Picture 2">
            <a:extLst>
              <a:ext uri="{FF2B5EF4-FFF2-40B4-BE49-F238E27FC236}">
                <a16:creationId xmlns:a16="http://schemas.microsoft.com/office/drawing/2014/main" id="{2E6C80FC-F6C9-4E8B-9CA3-F1595F1EB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621011"/>
            <a:ext cx="3455987"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0499" name="Text Box 3">
            <a:extLst>
              <a:ext uri="{FF2B5EF4-FFF2-40B4-BE49-F238E27FC236}">
                <a16:creationId xmlns:a16="http://schemas.microsoft.com/office/drawing/2014/main" id="{A92EAD0C-20B2-43DB-AD12-B2228CE1D589}"/>
              </a:ext>
            </a:extLst>
          </p:cNvPr>
          <p:cNvSpPr txBox="1">
            <a:spLocks noChangeArrowheads="1"/>
          </p:cNvSpPr>
          <p:nvPr/>
        </p:nvSpPr>
        <p:spPr bwMode="auto">
          <a:xfrm>
            <a:off x="4500563" y="260648"/>
            <a:ext cx="4248150" cy="3457575"/>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pPr>
            <a:r>
              <a:rPr lang="zh-CN" altLang="en-US" sz="2400"/>
              <a:t>球晶是由许多</a:t>
            </a:r>
            <a:r>
              <a:rPr lang="zh-CN" altLang="en-US" sz="2400">
                <a:solidFill>
                  <a:srgbClr val="FF0000"/>
                </a:solidFill>
              </a:rPr>
              <a:t>径向发射</a:t>
            </a:r>
            <a:r>
              <a:rPr lang="zh-CN" altLang="en-US" sz="2400"/>
              <a:t>的长条扭曲晶片组成的</a:t>
            </a:r>
            <a:r>
              <a:rPr lang="zh-CN" altLang="en-US" sz="2400">
                <a:solidFill>
                  <a:srgbClr val="FF0000"/>
                </a:solidFill>
              </a:rPr>
              <a:t>多晶聚集体</a:t>
            </a:r>
            <a:r>
              <a:rPr lang="zh-CN" altLang="en-US" sz="2400"/>
              <a:t>。</a:t>
            </a:r>
            <a:r>
              <a:rPr lang="zh-CN" altLang="en-US" sz="2400">
                <a:latin typeface="Tahoma" panose="020B0604030504040204" pitchFamily="34" charset="0"/>
              </a:rPr>
              <a:t>初始它只是一个</a:t>
            </a:r>
            <a:r>
              <a:rPr lang="zh-CN" altLang="en-US" sz="2400">
                <a:solidFill>
                  <a:srgbClr val="FF0000"/>
                </a:solidFill>
                <a:latin typeface="Tahoma" panose="020B0604030504040204" pitchFamily="34" charset="0"/>
              </a:rPr>
              <a:t>多层片晶</a:t>
            </a:r>
            <a:r>
              <a:rPr lang="zh-CN" altLang="en-US" sz="2400">
                <a:latin typeface="Tahoma" panose="020B0604030504040204" pitchFamily="34" charset="0"/>
              </a:rPr>
              <a:t>，</a:t>
            </a:r>
            <a:r>
              <a:rPr kumimoji="0" lang="zh-CN" altLang="en-US" sz="2400">
                <a:solidFill>
                  <a:srgbClr val="000099"/>
                </a:solidFill>
              </a:rPr>
              <a:t>这些小晶片由于熔体冷却来不及规整排列，</a:t>
            </a:r>
            <a:r>
              <a:rPr lang="zh-CN" altLang="en-US" sz="2400">
                <a:latin typeface="Tahoma" panose="020B0604030504040204" pitchFamily="34" charset="0"/>
              </a:rPr>
              <a:t>逐渐向外张开生长，不断</a:t>
            </a:r>
            <a:r>
              <a:rPr lang="zh-CN" altLang="en-US" sz="2400">
                <a:solidFill>
                  <a:srgbClr val="FF0000"/>
                </a:solidFill>
                <a:latin typeface="Tahoma" panose="020B0604030504040204" pitchFamily="34" charset="0"/>
              </a:rPr>
              <a:t>分叉生长</a:t>
            </a:r>
            <a:r>
              <a:rPr lang="zh-CN" altLang="en-US" sz="2400">
                <a:latin typeface="Tahoma" panose="020B0604030504040204" pitchFamily="34" charset="0"/>
              </a:rPr>
              <a:t>，经捆束状形式，最后才形成填满空间的球状的外形</a:t>
            </a:r>
          </a:p>
        </p:txBody>
      </p:sp>
      <p:sp>
        <p:nvSpPr>
          <p:cNvPr id="490501" name="Rectangle 5">
            <a:extLst>
              <a:ext uri="{FF2B5EF4-FFF2-40B4-BE49-F238E27FC236}">
                <a16:creationId xmlns:a16="http://schemas.microsoft.com/office/drawing/2014/main" id="{DF2563D4-954B-462C-A501-8CEA880A2476}"/>
              </a:ext>
            </a:extLst>
          </p:cNvPr>
          <p:cNvSpPr>
            <a:spLocks noChangeArrowheads="1"/>
          </p:cNvSpPr>
          <p:nvPr/>
        </p:nvSpPr>
        <p:spPr bwMode="auto">
          <a:xfrm>
            <a:off x="4572000" y="3934123"/>
            <a:ext cx="4176713" cy="1827552"/>
          </a:xfrm>
          <a:prstGeom prst="rect">
            <a:avLst/>
          </a:prstGeom>
          <a:noFill/>
          <a:ln w="4445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pPr>
            <a:r>
              <a:rPr lang="zh-CN" altLang="en-US" sz="2400" dirty="0"/>
              <a:t>结晶聚合物的</a:t>
            </a:r>
            <a:r>
              <a:rPr lang="zh-CN" altLang="en-US" sz="2400" dirty="0">
                <a:solidFill>
                  <a:srgbClr val="FF0000"/>
                </a:solidFill>
              </a:rPr>
              <a:t>分子链通常是垂直于球晶半径方向排列的。</a:t>
            </a:r>
            <a:r>
              <a:rPr lang="zh-CN" altLang="en-US" sz="2400" dirty="0"/>
              <a:t>在晶片之间和晶片内部尚存在部分由连接链组成的非晶部分。</a:t>
            </a:r>
          </a:p>
        </p:txBody>
      </p:sp>
      <p:pic>
        <p:nvPicPr>
          <p:cNvPr id="490503" name="Picture 7" descr="2">
            <a:extLst>
              <a:ext uri="{FF2B5EF4-FFF2-40B4-BE49-F238E27FC236}">
                <a16:creationId xmlns:a16="http://schemas.microsoft.com/office/drawing/2014/main" id="{DC418FA9-3B62-43C6-8C7D-BEBD1813C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89661"/>
            <a:ext cx="3816350" cy="1914525"/>
          </a:xfrm>
          <a:prstGeom prst="rect">
            <a:avLst/>
          </a:prstGeom>
          <a:noFill/>
          <a:extLst>
            <a:ext uri="{909E8E84-426E-40DD-AFC4-6F175D3DCCD1}">
              <a14:hiddenFill xmlns:a14="http://schemas.microsoft.com/office/drawing/2010/main">
                <a:solidFill>
                  <a:srgbClr val="FFFFFF"/>
                </a:solidFill>
              </a14:hiddenFill>
            </a:ext>
          </a:extLst>
        </p:spPr>
      </p:pic>
      <p:sp>
        <p:nvSpPr>
          <p:cNvPr id="490504" name="Rectangle 8">
            <a:extLst>
              <a:ext uri="{FF2B5EF4-FFF2-40B4-BE49-F238E27FC236}">
                <a16:creationId xmlns:a16="http://schemas.microsoft.com/office/drawing/2014/main" id="{BE1482CE-5216-4C0A-BA78-EE1D3AF09017}"/>
              </a:ext>
            </a:extLst>
          </p:cNvPr>
          <p:cNvSpPr>
            <a:spLocks noChangeArrowheads="1"/>
          </p:cNvSpPr>
          <p:nvPr/>
        </p:nvSpPr>
        <p:spPr bwMode="auto">
          <a:xfrm>
            <a:off x="827088" y="260648"/>
            <a:ext cx="2449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FF0000"/>
                </a:solidFill>
              </a:rPr>
              <a:t>球晶生长过程</a:t>
            </a:r>
          </a:p>
        </p:txBody>
      </p:sp>
      <p:sp>
        <p:nvSpPr>
          <p:cNvPr id="490505" name="Rectangle 9">
            <a:extLst>
              <a:ext uri="{FF2B5EF4-FFF2-40B4-BE49-F238E27FC236}">
                <a16:creationId xmlns:a16="http://schemas.microsoft.com/office/drawing/2014/main" id="{C0AA53BC-D94E-4EE4-BAAE-0DC671288127}"/>
              </a:ext>
            </a:extLst>
          </p:cNvPr>
          <p:cNvSpPr>
            <a:spLocks noChangeArrowheads="1"/>
          </p:cNvSpPr>
          <p:nvPr/>
        </p:nvSpPr>
        <p:spPr bwMode="auto">
          <a:xfrm>
            <a:off x="684213" y="5877223"/>
            <a:ext cx="3313112" cy="574675"/>
          </a:xfrm>
          <a:prstGeom prst="rect">
            <a:avLst/>
          </a:prstGeom>
          <a:noFill/>
          <a:ln w="4445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pPr>
            <a:r>
              <a:rPr lang="zh-CN" altLang="en-US" sz="2400">
                <a:solidFill>
                  <a:srgbClr val="0000FF"/>
                </a:solidFill>
              </a:rPr>
              <a:t>电镜中的径向发射微纤</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74478E56-79DB-4709-95A1-F5E65F79817A}"/>
              </a:ext>
            </a:extLst>
          </p:cNvPr>
          <p:cNvSpPr>
            <a:spLocks noGrp="1"/>
          </p:cNvSpPr>
          <p:nvPr>
            <p:ph type="sldNum" sz="quarter" idx="12"/>
          </p:nvPr>
        </p:nvSpPr>
        <p:spPr/>
        <p:txBody>
          <a:bodyPr/>
          <a:lstStyle/>
          <a:p>
            <a:fld id="{70594322-2D35-4375-8E77-5D4FAD7D586A}" type="slidenum">
              <a:rPr lang="en-US" altLang="zh-CN"/>
              <a:pPr/>
              <a:t>5</a:t>
            </a:fld>
            <a:endParaRPr lang="en-US" altLang="zh-CN"/>
          </a:p>
        </p:txBody>
      </p:sp>
      <p:sp>
        <p:nvSpPr>
          <p:cNvPr id="630786" name="Text Box 2">
            <a:extLst>
              <a:ext uri="{FF2B5EF4-FFF2-40B4-BE49-F238E27FC236}">
                <a16:creationId xmlns:a16="http://schemas.microsoft.com/office/drawing/2014/main" id="{904081F9-FFFB-41BA-980A-8225FEFC572F}"/>
              </a:ext>
            </a:extLst>
          </p:cNvPr>
          <p:cNvSpPr txBox="1">
            <a:spLocks noChangeArrowheads="1"/>
          </p:cNvSpPr>
          <p:nvPr/>
        </p:nvSpPr>
        <p:spPr bwMode="auto">
          <a:xfrm>
            <a:off x="323850" y="5805488"/>
            <a:ext cx="8569325" cy="860425"/>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FF0000"/>
                </a:solidFill>
              </a:rPr>
              <a:t>除了没有气态</a:t>
            </a:r>
            <a:r>
              <a:rPr kumimoji="0" lang="zh-CN" altLang="en-US" sz="2400"/>
              <a:t>，几乎小分子所有的物态它都存在，只不过要复杂得多。（</a:t>
            </a:r>
            <a:r>
              <a:rPr kumimoji="0" lang="zh-CN" altLang="en-US" sz="2400">
                <a:solidFill>
                  <a:srgbClr val="000099"/>
                </a:solidFill>
              </a:rPr>
              <a:t>晶态结构、非晶态结构、取向态结构、液晶态</a:t>
            </a:r>
            <a:r>
              <a:rPr kumimoji="0" lang="zh-CN" altLang="en-US" sz="2400"/>
              <a:t>）</a:t>
            </a:r>
          </a:p>
        </p:txBody>
      </p:sp>
      <p:sp>
        <p:nvSpPr>
          <p:cNvPr id="630787" name="Rectangle 3">
            <a:extLst>
              <a:ext uri="{FF2B5EF4-FFF2-40B4-BE49-F238E27FC236}">
                <a16:creationId xmlns:a16="http://schemas.microsoft.com/office/drawing/2014/main" id="{AA662B97-7B83-4D81-A7BE-B0DE97EF75C6}"/>
              </a:ext>
            </a:extLst>
          </p:cNvPr>
          <p:cNvSpPr>
            <a:spLocks noChangeArrowheads="1"/>
          </p:cNvSpPr>
          <p:nvPr/>
        </p:nvSpPr>
        <p:spPr bwMode="auto">
          <a:xfrm>
            <a:off x="539750" y="476250"/>
            <a:ext cx="7704138" cy="103187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0" lang="zh-CN" altLang="en-US" sz="2800">
                <a:solidFill>
                  <a:srgbClr val="FF0000"/>
                </a:solidFill>
              </a:rPr>
              <a:t>高分子的凝聚态结构</a:t>
            </a:r>
            <a:r>
              <a:rPr kumimoji="0" lang="zh-CN" altLang="en-US" sz="2800">
                <a:solidFill>
                  <a:srgbClr val="000099"/>
                </a:solidFill>
              </a:rPr>
              <a:t>：指高分子链之间的几何排列和堆砌结构</a:t>
            </a:r>
          </a:p>
        </p:txBody>
      </p:sp>
      <p:pic>
        <p:nvPicPr>
          <p:cNvPr id="630789" name="Picture 5">
            <a:extLst>
              <a:ext uri="{FF2B5EF4-FFF2-40B4-BE49-F238E27FC236}">
                <a16:creationId xmlns:a16="http://schemas.microsoft.com/office/drawing/2014/main" id="{8DFED2D4-4E5E-46C4-A6A9-32827F60E14D}"/>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403350" y="1557338"/>
            <a:ext cx="5473700" cy="411003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0786"/>
                                        </p:tgtEl>
                                        <p:attrNameLst>
                                          <p:attrName>style.visibility</p:attrName>
                                        </p:attrNameLst>
                                      </p:cBhvr>
                                      <p:to>
                                        <p:strVal val="visible"/>
                                      </p:to>
                                    </p:set>
                                    <p:animEffect transition="in" filter="blinds(horizontal)">
                                      <p:cBhvr>
                                        <p:cTn id="7" dur="500"/>
                                        <p:tgtEl>
                                          <p:spTgt spid="630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6"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8DDF781A-B997-4F9A-BC0D-A41E671D80DC}"/>
              </a:ext>
            </a:extLst>
          </p:cNvPr>
          <p:cNvSpPr>
            <a:spLocks noGrp="1"/>
          </p:cNvSpPr>
          <p:nvPr>
            <p:ph type="sldNum" sz="quarter" idx="12"/>
          </p:nvPr>
        </p:nvSpPr>
        <p:spPr/>
        <p:txBody>
          <a:bodyPr/>
          <a:lstStyle/>
          <a:p>
            <a:fld id="{797C22D4-F9A9-474D-BC78-782E70C94CED}" type="slidenum">
              <a:rPr lang="en-US" altLang="zh-CN"/>
              <a:pPr/>
              <a:t>50</a:t>
            </a:fld>
            <a:endParaRPr lang="en-US" altLang="zh-CN"/>
          </a:p>
        </p:txBody>
      </p:sp>
      <p:sp>
        <p:nvSpPr>
          <p:cNvPr id="654338" name="Rectangle 2">
            <a:extLst>
              <a:ext uri="{FF2B5EF4-FFF2-40B4-BE49-F238E27FC236}">
                <a16:creationId xmlns:a16="http://schemas.microsoft.com/office/drawing/2014/main" id="{243006AB-9E18-4CC5-86D3-60C1CF0862A8}"/>
              </a:ext>
            </a:extLst>
          </p:cNvPr>
          <p:cNvSpPr>
            <a:spLocks noGrp="1" noChangeArrowheads="1"/>
          </p:cNvSpPr>
          <p:nvPr>
            <p:ph type="title"/>
          </p:nvPr>
        </p:nvSpPr>
        <p:spPr>
          <a:xfrm>
            <a:off x="468313" y="333375"/>
            <a:ext cx="8158162" cy="725488"/>
          </a:xfrm>
        </p:spPr>
        <p:txBody>
          <a:bodyPr/>
          <a:lstStyle/>
          <a:p>
            <a:r>
              <a:rPr lang="zh-CN" altLang="en-US" sz="4000" b="1">
                <a:solidFill>
                  <a:srgbClr val="FF0000"/>
                </a:solidFill>
                <a:ea typeface="楷体_GB2312" pitchFamily="1" charset="-122"/>
              </a:rPr>
              <a:t>光学显微镜和电子显微镜</a:t>
            </a:r>
            <a:r>
              <a:rPr lang="zh-CN" altLang="en-US" sz="4000"/>
              <a:t> </a:t>
            </a:r>
          </a:p>
        </p:txBody>
      </p:sp>
      <p:sp>
        <p:nvSpPr>
          <p:cNvPr id="654340" name="Rectangle 4">
            <a:extLst>
              <a:ext uri="{FF2B5EF4-FFF2-40B4-BE49-F238E27FC236}">
                <a16:creationId xmlns:a16="http://schemas.microsoft.com/office/drawing/2014/main" id="{E4B06C50-527F-4C47-B8D0-6188D0FDBCA8}"/>
              </a:ext>
            </a:extLst>
          </p:cNvPr>
          <p:cNvSpPr>
            <a:spLocks noChangeArrowheads="1"/>
          </p:cNvSpPr>
          <p:nvPr/>
        </p:nvSpPr>
        <p:spPr bwMode="blackWhite">
          <a:xfrm>
            <a:off x="468313" y="1125538"/>
            <a:ext cx="8351837" cy="933450"/>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kumimoji="0" lang="zh-CN" altLang="en-US" sz="2400"/>
              <a:t>光学显微镜以光线为光源，经过光学</a:t>
            </a:r>
            <a:r>
              <a:rPr kumimoji="0" lang="en-US" altLang="zh-CN" sz="2400"/>
              <a:t>(</a:t>
            </a:r>
            <a:r>
              <a:rPr kumimoji="0" lang="zh-CN" altLang="en-US" sz="2400"/>
              <a:t>玻璃</a:t>
            </a:r>
            <a:r>
              <a:rPr kumimoji="0" lang="en-US" altLang="zh-CN" sz="2400"/>
              <a:t>)</a:t>
            </a:r>
            <a:r>
              <a:rPr kumimoji="0" lang="zh-CN" altLang="en-US" sz="2400"/>
              <a:t>透镜聚焦后，依靠物体对电子的吸收效应，使物体形成物像。</a:t>
            </a:r>
            <a:r>
              <a:rPr kumimoji="0" lang="zh-CN" altLang="en-US" sz="2400">
                <a:solidFill>
                  <a:srgbClr val="FF0000"/>
                </a:solidFill>
              </a:rPr>
              <a:t>最大约</a:t>
            </a:r>
            <a:r>
              <a:rPr kumimoji="0" lang="en-US" altLang="zh-CN" sz="2400">
                <a:solidFill>
                  <a:srgbClr val="FF0000"/>
                </a:solidFill>
              </a:rPr>
              <a:t>2000</a:t>
            </a:r>
            <a:r>
              <a:rPr kumimoji="0" lang="zh-CN" altLang="en-US" sz="2400">
                <a:solidFill>
                  <a:srgbClr val="FF0000"/>
                </a:solidFill>
              </a:rPr>
              <a:t>倍</a:t>
            </a:r>
            <a:r>
              <a:rPr kumimoji="0" lang="zh-CN" altLang="en-US" sz="2400" b="0"/>
              <a:t> </a:t>
            </a:r>
            <a:r>
              <a:rPr kumimoji="0" lang="zh-CN" altLang="en-US" sz="2400"/>
              <a:t> </a:t>
            </a:r>
          </a:p>
        </p:txBody>
      </p:sp>
      <p:sp>
        <p:nvSpPr>
          <p:cNvPr id="654341" name="Rectangle 5">
            <a:extLst>
              <a:ext uri="{FF2B5EF4-FFF2-40B4-BE49-F238E27FC236}">
                <a16:creationId xmlns:a16="http://schemas.microsoft.com/office/drawing/2014/main" id="{386E454A-E347-467F-A96F-15F4448FE43C}"/>
              </a:ext>
            </a:extLst>
          </p:cNvPr>
          <p:cNvSpPr>
            <a:spLocks noChangeArrowheads="1"/>
          </p:cNvSpPr>
          <p:nvPr/>
        </p:nvSpPr>
        <p:spPr bwMode="blackWhite">
          <a:xfrm>
            <a:off x="468313" y="2205038"/>
            <a:ext cx="8351837" cy="1354137"/>
          </a:xfrm>
          <a:prstGeom prst="rect">
            <a:avLst/>
          </a:prstGeom>
          <a:solidFill>
            <a:srgbClr val="FFCC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kumimoji="0" lang="zh-CN" altLang="en-US" sz="2400"/>
              <a:t>电子显微镜是用波长极短的电子束为光源，经电磁透镜聚焦，使极小的物体成像。常用的有透射电子显微镜（</a:t>
            </a:r>
            <a:r>
              <a:rPr kumimoji="0" lang="en-US" altLang="zh-CN" sz="2400"/>
              <a:t>TEM</a:t>
            </a:r>
            <a:r>
              <a:rPr kumimoji="0" lang="zh-CN" altLang="en-US" sz="2400"/>
              <a:t>）和扫描电子显微镜（</a:t>
            </a:r>
            <a:r>
              <a:rPr kumimoji="0" lang="en-US" altLang="zh-CN" sz="2400"/>
              <a:t>SEM</a:t>
            </a:r>
            <a:r>
              <a:rPr kumimoji="0" lang="zh-CN" altLang="en-US" sz="2400"/>
              <a:t>）</a:t>
            </a:r>
          </a:p>
        </p:txBody>
      </p:sp>
      <p:sp>
        <p:nvSpPr>
          <p:cNvPr id="654342" name="Rectangle 6">
            <a:extLst>
              <a:ext uri="{FF2B5EF4-FFF2-40B4-BE49-F238E27FC236}">
                <a16:creationId xmlns:a16="http://schemas.microsoft.com/office/drawing/2014/main" id="{6C59B4E8-D31F-4F01-8934-0AD7EE4482C8}"/>
              </a:ext>
            </a:extLst>
          </p:cNvPr>
          <p:cNvSpPr>
            <a:spLocks noChangeArrowheads="1"/>
          </p:cNvSpPr>
          <p:nvPr/>
        </p:nvSpPr>
        <p:spPr bwMode="blackWhite">
          <a:xfrm>
            <a:off x="468313" y="5157788"/>
            <a:ext cx="8351837" cy="1392237"/>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kumimoji="0" lang="zh-CN" altLang="en-US" sz="2400"/>
              <a:t>扫描电子显微镜是把从样品表面反射出来的电子收集起来并使它们成像。主要用来观察样品的表面结构，立体真实感强，分辨力可达</a:t>
            </a:r>
            <a:r>
              <a:rPr kumimoji="0" lang="en-US" altLang="zh-CN" sz="2400"/>
              <a:t>10nm</a:t>
            </a:r>
            <a:r>
              <a:rPr kumimoji="0" lang="zh-CN" altLang="en-US" sz="2400"/>
              <a:t>，放大范围很广，可从</a:t>
            </a:r>
            <a:r>
              <a:rPr kumimoji="0" lang="en-US" altLang="zh-CN" sz="2400"/>
              <a:t>20</a:t>
            </a:r>
            <a:r>
              <a:rPr kumimoji="0" lang="zh-CN" altLang="en-US" sz="2400"/>
              <a:t>倍到几十万倍 </a:t>
            </a:r>
          </a:p>
        </p:txBody>
      </p:sp>
      <p:sp>
        <p:nvSpPr>
          <p:cNvPr id="654343" name="Rectangle 7">
            <a:extLst>
              <a:ext uri="{FF2B5EF4-FFF2-40B4-BE49-F238E27FC236}">
                <a16:creationId xmlns:a16="http://schemas.microsoft.com/office/drawing/2014/main" id="{8B969232-F35E-4084-BC50-420A452CE388}"/>
              </a:ext>
            </a:extLst>
          </p:cNvPr>
          <p:cNvSpPr>
            <a:spLocks noChangeArrowheads="1"/>
          </p:cNvSpPr>
          <p:nvPr/>
        </p:nvSpPr>
        <p:spPr bwMode="blackWhite">
          <a:xfrm>
            <a:off x="468313" y="3644900"/>
            <a:ext cx="8353425" cy="1392238"/>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kumimoji="0" lang="zh-CN" altLang="en-US" sz="2400"/>
              <a:t>透射电子显微镜收集的是透过样品的电子。放大倍数高（几十万倍甚至上万倍）、分辨力高（</a:t>
            </a:r>
            <a:r>
              <a:rPr kumimoji="0" lang="en-US" altLang="zh-CN" sz="2400"/>
              <a:t>0.1nm</a:t>
            </a:r>
            <a:r>
              <a:rPr kumimoji="0" lang="zh-CN" altLang="en-US" sz="2400"/>
              <a:t>），但是一般只能观察切成薄片后的二维图像。</a:t>
            </a:r>
            <a:r>
              <a:rPr kumimoji="0" lang="zh-CN" altLang="en-US" sz="2400" b="0"/>
              <a:t> </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1CE1C5C3-81D2-49B6-8862-87FB5AE4A503}"/>
              </a:ext>
            </a:extLst>
          </p:cNvPr>
          <p:cNvSpPr>
            <a:spLocks noGrp="1"/>
          </p:cNvSpPr>
          <p:nvPr>
            <p:ph type="sldNum" sz="quarter" idx="12"/>
          </p:nvPr>
        </p:nvSpPr>
        <p:spPr/>
        <p:txBody>
          <a:bodyPr/>
          <a:lstStyle/>
          <a:p>
            <a:fld id="{2E09E7A3-734E-4366-A3AB-2BE4BACB62CF}" type="slidenum">
              <a:rPr lang="en-US" altLang="zh-CN"/>
              <a:pPr/>
              <a:t>51</a:t>
            </a:fld>
            <a:endParaRPr lang="en-US" altLang="zh-CN"/>
          </a:p>
        </p:txBody>
      </p:sp>
      <p:sp>
        <p:nvSpPr>
          <p:cNvPr id="465922" name="Rectangle 2">
            <a:extLst>
              <a:ext uri="{FF2B5EF4-FFF2-40B4-BE49-F238E27FC236}">
                <a16:creationId xmlns:a16="http://schemas.microsoft.com/office/drawing/2014/main" id="{C2A01D70-DCA4-4D3D-89F9-9B35CC171537}"/>
              </a:ext>
            </a:extLst>
          </p:cNvPr>
          <p:cNvSpPr>
            <a:spLocks noChangeArrowheads="1"/>
          </p:cNvSpPr>
          <p:nvPr/>
        </p:nvSpPr>
        <p:spPr bwMode="blackWhite">
          <a:xfrm>
            <a:off x="539750" y="549275"/>
            <a:ext cx="8064500" cy="501650"/>
          </a:xfrm>
          <a:prstGeom prst="rect">
            <a:avLst/>
          </a:prstGeom>
          <a:noFill/>
          <a:ln w="4445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solidFill>
                  <a:srgbClr val="FF0000"/>
                </a:solidFill>
                <a:latin typeface="Times New Roman" panose="02020603050405020304" pitchFamily="18" charset="0"/>
              </a:rPr>
              <a:t>黑十字消光图像是聚合物球晶的双折射性质和对称性反映</a:t>
            </a:r>
          </a:p>
        </p:txBody>
      </p:sp>
      <p:sp>
        <p:nvSpPr>
          <p:cNvPr id="465924" name="Rectangle 4">
            <a:extLst>
              <a:ext uri="{FF2B5EF4-FFF2-40B4-BE49-F238E27FC236}">
                <a16:creationId xmlns:a16="http://schemas.microsoft.com/office/drawing/2014/main" id="{513BB590-008F-4837-9E5F-553BAF85B135}"/>
              </a:ext>
            </a:extLst>
          </p:cNvPr>
          <p:cNvSpPr>
            <a:spLocks noChangeArrowheads="1"/>
          </p:cNvSpPr>
          <p:nvPr/>
        </p:nvSpPr>
        <p:spPr bwMode="blackWhite">
          <a:xfrm>
            <a:off x="395289" y="1334999"/>
            <a:ext cx="6697662" cy="1200329"/>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a:t>自然光的光振动均匀地分布在垂直于光波传播方向的平面内，自然光可以转变为只在一个固定方向上振动的光波</a:t>
            </a:r>
            <a:r>
              <a:rPr lang="en-US" altLang="zh-CN" sz="2400"/>
              <a:t>--</a:t>
            </a:r>
            <a:r>
              <a:rPr lang="zh-CN" altLang="en-US" sz="2400"/>
              <a:t>偏振光。</a:t>
            </a:r>
          </a:p>
        </p:txBody>
      </p:sp>
      <p:pic>
        <p:nvPicPr>
          <p:cNvPr id="465927" name="Picture 7" descr="12">
            <a:extLst>
              <a:ext uri="{FF2B5EF4-FFF2-40B4-BE49-F238E27FC236}">
                <a16:creationId xmlns:a16="http://schemas.microsoft.com/office/drawing/2014/main" id="{AF35E2AE-FF44-429D-8286-153A022C1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725" y="1341438"/>
            <a:ext cx="1370013" cy="1512887"/>
          </a:xfrm>
          <a:prstGeom prst="rect">
            <a:avLst/>
          </a:prstGeom>
          <a:noFill/>
          <a:extLst>
            <a:ext uri="{909E8E84-426E-40DD-AFC4-6F175D3DCCD1}">
              <a14:hiddenFill xmlns:a14="http://schemas.microsoft.com/office/drawing/2010/main">
                <a:solidFill>
                  <a:srgbClr val="FFFFFF"/>
                </a:solidFill>
              </a14:hiddenFill>
            </a:ext>
          </a:extLst>
        </p:spPr>
      </p:pic>
      <p:pic>
        <p:nvPicPr>
          <p:cNvPr id="465930" name="Picture 10" descr="2">
            <a:extLst>
              <a:ext uri="{FF2B5EF4-FFF2-40B4-BE49-F238E27FC236}">
                <a16:creationId xmlns:a16="http://schemas.microsoft.com/office/drawing/2014/main" id="{9065D459-8282-4CE7-A2E7-30C00B481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2997200"/>
            <a:ext cx="12922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465932" name="Picture 12" descr="图片1">
            <a:extLst>
              <a:ext uri="{FF2B5EF4-FFF2-40B4-BE49-F238E27FC236}">
                <a16:creationId xmlns:a16="http://schemas.microsoft.com/office/drawing/2014/main" id="{98BBB55A-1B69-4CD6-B1F7-F21925B5A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4652963"/>
            <a:ext cx="1109663" cy="1368425"/>
          </a:xfrm>
          <a:prstGeom prst="rect">
            <a:avLst/>
          </a:prstGeom>
          <a:noFill/>
          <a:extLst>
            <a:ext uri="{909E8E84-426E-40DD-AFC4-6F175D3DCCD1}">
              <a14:hiddenFill xmlns:a14="http://schemas.microsoft.com/office/drawing/2010/main">
                <a:solidFill>
                  <a:srgbClr val="FFFFFF"/>
                </a:solidFill>
              </a14:hiddenFill>
            </a:ext>
          </a:extLst>
        </p:spPr>
      </p:pic>
      <p:sp>
        <p:nvSpPr>
          <p:cNvPr id="465935" name="Rectangle 15">
            <a:extLst>
              <a:ext uri="{FF2B5EF4-FFF2-40B4-BE49-F238E27FC236}">
                <a16:creationId xmlns:a16="http://schemas.microsoft.com/office/drawing/2014/main" id="{EBFC1FCD-F859-4D99-8C22-459B678EEE54}"/>
              </a:ext>
            </a:extLst>
          </p:cNvPr>
          <p:cNvSpPr>
            <a:spLocks noChangeArrowheads="1"/>
          </p:cNvSpPr>
          <p:nvPr/>
        </p:nvSpPr>
        <p:spPr bwMode="blackWhite">
          <a:xfrm>
            <a:off x="395288" y="2626192"/>
            <a:ext cx="6697662" cy="1938992"/>
          </a:xfrm>
          <a:prstGeom prst="rect">
            <a:avLst/>
          </a:prstGeom>
          <a:solidFill>
            <a:srgbClr val="FFFF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a:t>自然光经第一偏振片后，变成偏振光，如第二个偏振片的偏振轴与第一片平行，则偏振光能继续透过第二个偏振片；如将其中一偏振片的偏振轴旋转</a:t>
            </a:r>
            <a:r>
              <a:rPr lang="en-US" altLang="zh-CN" sz="2400"/>
              <a:t>90°</a:t>
            </a:r>
            <a:r>
              <a:rPr lang="zh-CN" altLang="en-US" sz="2400"/>
              <a:t>，使它们的偏振轴相互垂直。这样便变成光的不透明体，这时两偏振片处于</a:t>
            </a:r>
            <a:r>
              <a:rPr lang="zh-CN" altLang="en-US" sz="2400">
                <a:solidFill>
                  <a:srgbClr val="FF0000"/>
                </a:solidFill>
              </a:rPr>
              <a:t>正交</a:t>
            </a:r>
            <a:r>
              <a:rPr lang="zh-CN" altLang="en-US" sz="2400"/>
              <a:t>。 </a:t>
            </a:r>
          </a:p>
        </p:txBody>
      </p:sp>
      <p:pic>
        <p:nvPicPr>
          <p:cNvPr id="465937" name="Picture 17" descr="1">
            <a:extLst>
              <a:ext uri="{FF2B5EF4-FFF2-40B4-BE49-F238E27FC236}">
                <a16:creationId xmlns:a16="http://schemas.microsoft.com/office/drawing/2014/main" id="{E8DA0525-E46C-46D1-A7E7-89E261F66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941888"/>
            <a:ext cx="1873250" cy="1711325"/>
          </a:xfrm>
          <a:prstGeom prst="rect">
            <a:avLst/>
          </a:prstGeom>
          <a:noFill/>
          <a:extLst>
            <a:ext uri="{909E8E84-426E-40DD-AFC4-6F175D3DCCD1}">
              <a14:hiddenFill xmlns:a14="http://schemas.microsoft.com/office/drawing/2010/main">
                <a:solidFill>
                  <a:srgbClr val="FFFFFF"/>
                </a:solidFill>
              </a14:hiddenFill>
            </a:ext>
          </a:extLst>
        </p:spPr>
      </p:pic>
      <p:sp>
        <p:nvSpPr>
          <p:cNvPr id="465938" name="Rectangle 18">
            <a:extLst>
              <a:ext uri="{FF2B5EF4-FFF2-40B4-BE49-F238E27FC236}">
                <a16:creationId xmlns:a16="http://schemas.microsoft.com/office/drawing/2014/main" id="{3B686ADE-FB24-458D-A258-F749D55B1E39}"/>
              </a:ext>
            </a:extLst>
          </p:cNvPr>
          <p:cNvSpPr>
            <a:spLocks noChangeArrowheads="1"/>
          </p:cNvSpPr>
          <p:nvPr/>
        </p:nvSpPr>
        <p:spPr bwMode="blackWhite">
          <a:xfrm>
            <a:off x="3708400" y="5013325"/>
            <a:ext cx="3384550" cy="12255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kumimoji="0" lang="zh-CN" altLang="en-US" sz="2400"/>
              <a:t>偏光显微镜的目镜和物镜处于</a:t>
            </a:r>
            <a:r>
              <a:rPr lang="zh-CN" altLang="en-US" sz="2400"/>
              <a:t>正交位置，球晶</a:t>
            </a:r>
            <a:r>
              <a:rPr kumimoji="0" lang="zh-CN" altLang="en-US" sz="2400"/>
              <a:t>呈现黑十字消光图案</a:t>
            </a:r>
            <a:endParaRPr lang="zh-CN" altLang="en-US" sz="2400"/>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266612D2-282C-4102-B0E3-11D8A2F678DF}"/>
              </a:ext>
            </a:extLst>
          </p:cNvPr>
          <p:cNvSpPr>
            <a:spLocks noGrp="1"/>
          </p:cNvSpPr>
          <p:nvPr>
            <p:ph type="sldNum" sz="quarter" idx="12"/>
          </p:nvPr>
        </p:nvSpPr>
        <p:spPr/>
        <p:txBody>
          <a:bodyPr/>
          <a:lstStyle/>
          <a:p>
            <a:fld id="{AF2A8991-8333-4796-AA0E-5A1E28B14E2C}" type="slidenum">
              <a:rPr lang="en-US" altLang="zh-CN"/>
              <a:pPr/>
              <a:t>52</a:t>
            </a:fld>
            <a:endParaRPr lang="en-US" altLang="zh-CN"/>
          </a:p>
        </p:txBody>
      </p:sp>
      <p:sp>
        <p:nvSpPr>
          <p:cNvPr id="656392" name="Rectangle 8">
            <a:extLst>
              <a:ext uri="{FF2B5EF4-FFF2-40B4-BE49-F238E27FC236}">
                <a16:creationId xmlns:a16="http://schemas.microsoft.com/office/drawing/2014/main" id="{3CEF3A93-25F6-49B4-8188-C44D8A9ED136}"/>
              </a:ext>
            </a:extLst>
          </p:cNvPr>
          <p:cNvSpPr>
            <a:spLocks noChangeArrowheads="1"/>
          </p:cNvSpPr>
          <p:nvPr/>
        </p:nvSpPr>
        <p:spPr bwMode="blackWhite">
          <a:xfrm>
            <a:off x="539750" y="458788"/>
            <a:ext cx="4103688" cy="2100262"/>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lang="zh-CN" altLang="en-US" sz="2400"/>
              <a:t>在正交偏光显微镜下观察，非晶体聚合物因为其各向同性，没有发生双折射现象，光线被正交的偏振镜阻碍，视场黑暗。</a:t>
            </a:r>
          </a:p>
        </p:txBody>
      </p:sp>
      <p:sp>
        <p:nvSpPr>
          <p:cNvPr id="656393" name="Rectangle 9">
            <a:extLst>
              <a:ext uri="{FF2B5EF4-FFF2-40B4-BE49-F238E27FC236}">
                <a16:creationId xmlns:a16="http://schemas.microsoft.com/office/drawing/2014/main" id="{E3257F95-D1C2-402A-812D-22A4E10AE535}"/>
              </a:ext>
            </a:extLst>
          </p:cNvPr>
          <p:cNvSpPr>
            <a:spLocks noChangeArrowheads="1"/>
          </p:cNvSpPr>
          <p:nvPr/>
        </p:nvSpPr>
        <p:spPr bwMode="blackWhite">
          <a:xfrm>
            <a:off x="611188" y="2939430"/>
            <a:ext cx="8209284" cy="3457228"/>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15000"/>
              </a:lnSpc>
            </a:pPr>
            <a:r>
              <a:rPr lang="zh-CN" altLang="en-US" sz="2400" dirty="0">
                <a:latin typeface="Times New Roman" panose="02020603050405020304" pitchFamily="18" charset="0"/>
              </a:rPr>
              <a:t>球晶半径在平行和垂直方向的结构不同，折射率不同（</a:t>
            </a:r>
            <a:r>
              <a:rPr lang="zh-CN" altLang="en-US" sz="2400" dirty="0"/>
              <a:t>两个方向的</a:t>
            </a:r>
            <a:r>
              <a:rPr lang="zh-CN" altLang="en-US" sz="2400" dirty="0">
                <a:latin typeface="Times New Roman" panose="02020603050405020304" pitchFamily="18" charset="0"/>
              </a:rPr>
              <a:t>光通过样品的速度不同</a:t>
            </a:r>
            <a:r>
              <a:rPr lang="en-US" altLang="zh-CN" sz="2400" dirty="0">
                <a:latin typeface="Times New Roman" panose="02020603050405020304" pitchFamily="18" charset="0"/>
              </a:rPr>
              <a:t>---</a:t>
            </a:r>
            <a:r>
              <a:rPr lang="zh-CN" altLang="en-US" sz="2400" dirty="0">
                <a:solidFill>
                  <a:srgbClr val="FF0000"/>
                </a:solidFill>
                <a:latin typeface="Times New Roman" panose="02020603050405020304" pitchFamily="18" charset="0"/>
              </a:rPr>
              <a:t>双折射</a:t>
            </a:r>
            <a:r>
              <a:rPr lang="en-US" altLang="zh-CN" sz="2400" dirty="0">
                <a:solidFill>
                  <a:srgbClr val="FF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即</a:t>
            </a:r>
            <a:r>
              <a:rPr lang="zh-CN" altLang="en-US" sz="2400" dirty="0">
                <a:solidFill>
                  <a:srgbClr val="FF0000"/>
                </a:solidFill>
              </a:rPr>
              <a:t>径向折射率</a:t>
            </a:r>
            <a:r>
              <a:rPr lang="en-US" altLang="zh-CN" sz="2400" dirty="0">
                <a:solidFill>
                  <a:srgbClr val="FF0000"/>
                </a:solidFill>
              </a:rPr>
              <a:t>n</a:t>
            </a:r>
            <a:r>
              <a:rPr lang="en-US" altLang="zh-CN" sz="2400" baseline="-25000" dirty="0">
                <a:solidFill>
                  <a:srgbClr val="FF0000"/>
                </a:solidFill>
              </a:rPr>
              <a:t>r</a:t>
            </a:r>
            <a:r>
              <a:rPr lang="zh-CN" altLang="en-US" sz="2400" dirty="0">
                <a:solidFill>
                  <a:srgbClr val="FF0000"/>
                </a:solidFill>
              </a:rPr>
              <a:t>与切向折射率</a:t>
            </a:r>
            <a:r>
              <a:rPr lang="en-US" altLang="zh-CN" sz="2400" dirty="0" err="1">
                <a:solidFill>
                  <a:srgbClr val="FF0000"/>
                </a:solidFill>
              </a:rPr>
              <a:t>n</a:t>
            </a:r>
            <a:r>
              <a:rPr lang="en-US" altLang="zh-CN" sz="2400" baseline="-25000" dirty="0" err="1">
                <a:solidFill>
                  <a:srgbClr val="FF0000"/>
                </a:solidFill>
              </a:rPr>
              <a:t>t</a:t>
            </a:r>
            <a:r>
              <a:rPr lang="zh-CN" altLang="en-US" sz="2400" dirty="0">
                <a:solidFill>
                  <a:srgbClr val="FF0000"/>
                </a:solidFill>
              </a:rPr>
              <a:t>之差</a:t>
            </a:r>
            <a:r>
              <a:rPr lang="zh-CN" altLang="en-US" sz="2400" dirty="0">
                <a:latin typeface="Times New Roman" panose="02020603050405020304" pitchFamily="18" charset="0"/>
              </a:rPr>
              <a:t>）。偏振光通过球晶时，发生双折射，分成两束电矢量相互垂直的偏振光，</a:t>
            </a:r>
            <a:r>
              <a:rPr lang="zh-CN" altLang="en-US" sz="2400" dirty="0"/>
              <a:t>由于两个方向的折射率不同，两束光通过样品的速度不等，必然要产生一定的相位差而发生干涉现象。</a:t>
            </a:r>
            <a:r>
              <a:rPr lang="zh-CN" altLang="en-US" sz="2400" dirty="0">
                <a:latin typeface="Times New Roman" panose="02020603050405020304" pitchFamily="18" charset="0"/>
              </a:rPr>
              <a:t>结果，通过球晶的一部分区域的光线可以通过与起偏镜处于正交位置的检偏镜，另一部分区域的光线不能通过检偏镜，</a:t>
            </a:r>
            <a:r>
              <a:rPr lang="zh-CN" altLang="en-US" sz="2400" dirty="0"/>
              <a:t>最后分别形成球晶照片上的亮暗区域。 </a:t>
            </a:r>
          </a:p>
        </p:txBody>
      </p:sp>
      <p:pic>
        <p:nvPicPr>
          <p:cNvPr id="656394" name="Picture 10" descr="1">
            <a:extLst>
              <a:ext uri="{FF2B5EF4-FFF2-40B4-BE49-F238E27FC236}">
                <a16:creationId xmlns:a16="http://schemas.microsoft.com/office/drawing/2014/main" id="{A7E553EA-F9EB-4D7A-BD08-329D13767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692150"/>
            <a:ext cx="1873250" cy="1711325"/>
          </a:xfrm>
          <a:prstGeom prst="rect">
            <a:avLst/>
          </a:prstGeom>
          <a:noFill/>
          <a:extLst>
            <a:ext uri="{909E8E84-426E-40DD-AFC4-6F175D3DCCD1}">
              <a14:hiddenFill xmlns:a14="http://schemas.microsoft.com/office/drawing/2010/main">
                <a:solidFill>
                  <a:srgbClr val="FFFFFF"/>
                </a:solidFill>
              </a14:hiddenFill>
            </a:ext>
          </a:extLst>
        </p:spPr>
      </p:pic>
      <p:pic>
        <p:nvPicPr>
          <p:cNvPr id="656395" name="Picture 11" descr="image266">
            <a:extLst>
              <a:ext uri="{FF2B5EF4-FFF2-40B4-BE49-F238E27FC236}">
                <a16:creationId xmlns:a16="http://schemas.microsoft.com/office/drawing/2014/main" id="{B8B2898E-326E-4DDE-B817-1EA03CA6D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620713"/>
            <a:ext cx="2160587" cy="1674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a:extLst>
              <a:ext uri="{FF2B5EF4-FFF2-40B4-BE49-F238E27FC236}">
                <a16:creationId xmlns:a16="http://schemas.microsoft.com/office/drawing/2014/main" id="{A00BA79B-B4E3-45D3-A69B-DFDBBAC176E4}"/>
              </a:ext>
            </a:extLst>
          </p:cNvPr>
          <p:cNvSpPr>
            <a:spLocks noGrp="1"/>
          </p:cNvSpPr>
          <p:nvPr>
            <p:ph type="sldNum" sz="quarter" idx="12"/>
          </p:nvPr>
        </p:nvSpPr>
        <p:spPr/>
        <p:txBody>
          <a:bodyPr/>
          <a:lstStyle/>
          <a:p>
            <a:fld id="{41D90A95-9F2C-40D4-904A-F366A568E6F8}" type="slidenum">
              <a:rPr lang="en-US" altLang="zh-CN"/>
              <a:pPr/>
              <a:t>53</a:t>
            </a:fld>
            <a:endParaRPr lang="en-US" altLang="zh-CN"/>
          </a:p>
        </p:txBody>
      </p:sp>
      <p:graphicFrame>
        <p:nvGraphicFramePr>
          <p:cNvPr id="466946" name="Object 2">
            <a:extLst>
              <a:ext uri="{FF2B5EF4-FFF2-40B4-BE49-F238E27FC236}">
                <a16:creationId xmlns:a16="http://schemas.microsoft.com/office/drawing/2014/main" id="{BC61459C-86F1-4F3B-B040-7B3BEF609CF9}"/>
              </a:ext>
            </a:extLst>
          </p:cNvPr>
          <p:cNvGraphicFramePr>
            <a:graphicFrameLocks noChangeAspect="1"/>
          </p:cNvGraphicFramePr>
          <p:nvPr/>
        </p:nvGraphicFramePr>
        <p:xfrm>
          <a:off x="1258888" y="4797425"/>
          <a:ext cx="2592387" cy="1719263"/>
        </p:xfrm>
        <a:graphic>
          <a:graphicData uri="http://schemas.openxmlformats.org/presentationml/2006/ole">
            <mc:AlternateContent xmlns:mc="http://schemas.openxmlformats.org/markup-compatibility/2006">
              <mc:Choice xmlns:v="urn:schemas-microsoft-com:vml" Requires="v">
                <p:oleObj spid="_x0000_s467036" name="BMP 图象" r:id="rId4" imgW="2971429" imgH="1971950" progId="Paint.Picture">
                  <p:embed/>
                </p:oleObj>
              </mc:Choice>
              <mc:Fallback>
                <p:oleObj name="BMP 图象" r:id="rId4" imgW="2971429" imgH="1971950"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1258888" y="4797425"/>
                        <a:ext cx="2592387" cy="1719263"/>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6947" name="Text Box 3">
            <a:extLst>
              <a:ext uri="{FF2B5EF4-FFF2-40B4-BE49-F238E27FC236}">
                <a16:creationId xmlns:a16="http://schemas.microsoft.com/office/drawing/2014/main" id="{B3007490-34E3-46C8-83AB-4121A2FC1B9E}"/>
              </a:ext>
            </a:extLst>
          </p:cNvPr>
          <p:cNvSpPr txBox="1">
            <a:spLocks noChangeArrowheads="1"/>
          </p:cNvSpPr>
          <p:nvPr/>
        </p:nvSpPr>
        <p:spPr bwMode="auto">
          <a:xfrm>
            <a:off x="5580063" y="5734050"/>
            <a:ext cx="3060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panose="02020603050405020304" pitchFamily="18" charset="0"/>
              </a:rPr>
              <a:t>带消光同心圆环的聚乙烯球晶偏光显微镜的照片</a:t>
            </a:r>
          </a:p>
        </p:txBody>
      </p:sp>
      <p:pic>
        <p:nvPicPr>
          <p:cNvPr id="466948" name="Picture 4" descr="图片1">
            <a:extLst>
              <a:ext uri="{FF2B5EF4-FFF2-40B4-BE49-F238E27FC236}">
                <a16:creationId xmlns:a16="http://schemas.microsoft.com/office/drawing/2014/main" id="{AE72E205-42C2-4D80-A405-F45FD7542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3284538"/>
            <a:ext cx="2663825" cy="2366962"/>
          </a:xfrm>
          <a:prstGeom prst="rect">
            <a:avLst/>
          </a:prstGeom>
          <a:noFill/>
          <a:extLst>
            <a:ext uri="{909E8E84-426E-40DD-AFC4-6F175D3DCCD1}">
              <a14:hiddenFill xmlns:a14="http://schemas.microsoft.com/office/drawing/2010/main">
                <a:solidFill>
                  <a:srgbClr val="FFFFFF"/>
                </a:solidFill>
              </a14:hiddenFill>
            </a:ext>
          </a:extLst>
        </p:spPr>
      </p:pic>
      <p:sp>
        <p:nvSpPr>
          <p:cNvPr id="466949" name="Rectangle 5">
            <a:extLst>
              <a:ext uri="{FF2B5EF4-FFF2-40B4-BE49-F238E27FC236}">
                <a16:creationId xmlns:a16="http://schemas.microsoft.com/office/drawing/2014/main" id="{3F4AB982-1664-4A8B-A8EB-468D133A08B0}"/>
              </a:ext>
            </a:extLst>
          </p:cNvPr>
          <p:cNvSpPr>
            <a:spLocks noChangeArrowheads="1"/>
          </p:cNvSpPr>
          <p:nvPr/>
        </p:nvSpPr>
        <p:spPr bwMode="blackWhite">
          <a:xfrm>
            <a:off x="468313" y="3573463"/>
            <a:ext cx="5256212" cy="1244600"/>
          </a:xfrm>
          <a:prstGeom prst="rect">
            <a:avLst/>
          </a:prstGeom>
          <a:solidFill>
            <a:srgbClr val="FFFFCC"/>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5000"/>
              </a:lnSpc>
              <a:spcBef>
                <a:spcPct val="50000"/>
              </a:spcBef>
            </a:pPr>
            <a:r>
              <a:rPr lang="zh-CN" altLang="en-US" sz="2400" dirty="0">
                <a:latin typeface="Times New Roman" panose="02020603050405020304" pitchFamily="18" charset="0"/>
              </a:rPr>
              <a:t>在特征的黑十字消光图象上还重叠着明暗相间的消光同性圆环</a:t>
            </a:r>
            <a:r>
              <a:rPr lang="en-US" altLang="zh-CN" sz="2400" dirty="0">
                <a:latin typeface="Times New Roman" panose="02020603050405020304" pitchFamily="18" charset="0"/>
              </a:rPr>
              <a:t>, </a:t>
            </a:r>
            <a:r>
              <a:rPr lang="zh-CN" altLang="en-US" sz="2400" dirty="0">
                <a:latin typeface="Times New Roman" panose="02020603050405020304" pitchFamily="18" charset="0"/>
              </a:rPr>
              <a:t>这可能是</a:t>
            </a:r>
            <a:r>
              <a:rPr lang="zh-CN" altLang="en-US" sz="2400" dirty="0">
                <a:solidFill>
                  <a:srgbClr val="FF0000"/>
                </a:solidFill>
                <a:latin typeface="Times New Roman" panose="02020603050405020304" pitchFamily="18" charset="0"/>
              </a:rPr>
              <a:t>晶片周期性扭转</a:t>
            </a:r>
            <a:r>
              <a:rPr lang="zh-CN" altLang="en-US" sz="2400" dirty="0">
                <a:latin typeface="Times New Roman" panose="02020603050405020304" pitchFamily="18" charset="0"/>
              </a:rPr>
              <a:t>产生的</a:t>
            </a:r>
          </a:p>
        </p:txBody>
      </p:sp>
      <p:sp>
        <p:nvSpPr>
          <p:cNvPr id="466950" name="Rectangle 6">
            <a:extLst>
              <a:ext uri="{FF2B5EF4-FFF2-40B4-BE49-F238E27FC236}">
                <a16:creationId xmlns:a16="http://schemas.microsoft.com/office/drawing/2014/main" id="{82A4121D-D87E-478B-B1E7-944E0043DA8B}"/>
              </a:ext>
            </a:extLst>
          </p:cNvPr>
          <p:cNvSpPr>
            <a:spLocks noChangeArrowheads="1"/>
          </p:cNvSpPr>
          <p:nvPr/>
        </p:nvSpPr>
        <p:spPr bwMode="blackWhite">
          <a:xfrm>
            <a:off x="539750" y="2924175"/>
            <a:ext cx="2224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消光同心环</a:t>
            </a:r>
          </a:p>
        </p:txBody>
      </p:sp>
      <p:sp>
        <p:nvSpPr>
          <p:cNvPr id="466951" name="Rectangle 7">
            <a:extLst>
              <a:ext uri="{FF2B5EF4-FFF2-40B4-BE49-F238E27FC236}">
                <a16:creationId xmlns:a16="http://schemas.microsoft.com/office/drawing/2014/main" id="{1345178D-98BD-48FA-B42B-5286873FA8FB}"/>
              </a:ext>
            </a:extLst>
          </p:cNvPr>
          <p:cNvSpPr>
            <a:spLocks noChangeArrowheads="1"/>
          </p:cNvSpPr>
          <p:nvPr/>
        </p:nvSpPr>
        <p:spPr bwMode="blackWhite">
          <a:xfrm>
            <a:off x="539750" y="260350"/>
            <a:ext cx="3040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正球晶和负球晶</a:t>
            </a:r>
          </a:p>
        </p:txBody>
      </p:sp>
      <p:sp>
        <p:nvSpPr>
          <p:cNvPr id="466952" name="Text Box 8">
            <a:extLst>
              <a:ext uri="{FF2B5EF4-FFF2-40B4-BE49-F238E27FC236}">
                <a16:creationId xmlns:a16="http://schemas.microsoft.com/office/drawing/2014/main" id="{6BA58C03-6844-4E30-BF6C-F81306B1A721}"/>
              </a:ext>
            </a:extLst>
          </p:cNvPr>
          <p:cNvSpPr txBox="1">
            <a:spLocks noChangeArrowheads="1"/>
          </p:cNvSpPr>
          <p:nvPr/>
        </p:nvSpPr>
        <p:spPr bwMode="blackWhite">
          <a:xfrm>
            <a:off x="468313" y="908050"/>
            <a:ext cx="7920037" cy="822325"/>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半径方向上的折光指数</a:t>
            </a:r>
            <a:r>
              <a:rPr lang="en-US" altLang="zh-CN" sz="2400"/>
              <a:t>n</a:t>
            </a:r>
            <a:r>
              <a:rPr lang="en-US" altLang="zh-CN" sz="2400" baseline="-25000"/>
              <a:t>r</a:t>
            </a:r>
            <a:r>
              <a:rPr lang="zh-CN" altLang="en-US" sz="2400"/>
              <a:t>大于垂直于半径方向（切线方向）的折光指数</a:t>
            </a:r>
            <a:r>
              <a:rPr lang="en-US" altLang="zh-CN" sz="2400"/>
              <a:t>n</a:t>
            </a:r>
            <a:r>
              <a:rPr lang="en-US" altLang="zh-CN" sz="2400" baseline="-25000"/>
              <a:t>t</a:t>
            </a:r>
            <a:r>
              <a:rPr lang="zh-CN" altLang="en-US" sz="2400"/>
              <a:t>为正球晶，反之则称为负球晶。</a:t>
            </a:r>
          </a:p>
        </p:txBody>
      </p:sp>
      <p:sp>
        <p:nvSpPr>
          <p:cNvPr id="466953" name="Text Box 9">
            <a:extLst>
              <a:ext uri="{FF2B5EF4-FFF2-40B4-BE49-F238E27FC236}">
                <a16:creationId xmlns:a16="http://schemas.microsoft.com/office/drawing/2014/main" id="{0D5DB4DF-2310-4297-BEA7-27AB853EB440}"/>
              </a:ext>
            </a:extLst>
          </p:cNvPr>
          <p:cNvSpPr txBox="1">
            <a:spLocks noChangeArrowheads="1"/>
          </p:cNvSpPr>
          <p:nvPr/>
        </p:nvSpPr>
        <p:spPr bwMode="blackWhite">
          <a:xfrm>
            <a:off x="468313" y="1916113"/>
            <a:ext cx="8135937" cy="866775"/>
          </a:xfrm>
          <a:prstGeom prst="rect">
            <a:avLst/>
          </a:prstGeom>
          <a:noFill/>
          <a:ln w="44450"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球晶双折射的正负性决定于晶粒的各向异性和它们在球晶中的取向。</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F7092ED5-0F90-48D0-A029-4D14281A3814}"/>
              </a:ext>
            </a:extLst>
          </p:cNvPr>
          <p:cNvSpPr>
            <a:spLocks noGrp="1"/>
          </p:cNvSpPr>
          <p:nvPr>
            <p:ph type="sldNum" sz="quarter" idx="12"/>
          </p:nvPr>
        </p:nvSpPr>
        <p:spPr/>
        <p:txBody>
          <a:bodyPr/>
          <a:lstStyle/>
          <a:p>
            <a:fld id="{D6B74E62-D57E-4EDD-91FB-9ECA04BBB5AC}" type="slidenum">
              <a:rPr lang="en-US" altLang="zh-CN"/>
              <a:pPr/>
              <a:t>54</a:t>
            </a:fld>
            <a:endParaRPr lang="en-US" altLang="zh-CN"/>
          </a:p>
        </p:txBody>
      </p:sp>
      <p:sp>
        <p:nvSpPr>
          <p:cNvPr id="659458" name="Text Box 2">
            <a:extLst>
              <a:ext uri="{FF2B5EF4-FFF2-40B4-BE49-F238E27FC236}">
                <a16:creationId xmlns:a16="http://schemas.microsoft.com/office/drawing/2014/main" id="{9C7366FD-9610-464B-A09A-2202D804AB80}"/>
              </a:ext>
            </a:extLst>
          </p:cNvPr>
          <p:cNvSpPr txBox="1">
            <a:spLocks noChangeArrowheads="1"/>
          </p:cNvSpPr>
          <p:nvPr/>
        </p:nvSpPr>
        <p:spPr bwMode="blackWhite">
          <a:xfrm>
            <a:off x="323850" y="2420938"/>
            <a:ext cx="8280400" cy="1354137"/>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t>由激光光源发出的入射光经起偏器</a:t>
            </a:r>
            <a:r>
              <a:rPr lang="en-US" altLang="zh-CN" sz="2400"/>
              <a:t>(</a:t>
            </a:r>
            <a:r>
              <a:rPr lang="zh-CN" altLang="en-US" sz="2400"/>
              <a:t>起偏片</a:t>
            </a:r>
            <a:r>
              <a:rPr lang="en-US" altLang="zh-CN" sz="2400"/>
              <a:t>)</a:t>
            </a:r>
            <a:r>
              <a:rPr lang="zh-CN" altLang="en-US" sz="2400"/>
              <a:t>后成为偏振光，照射在球晶样品上并被散射，散射光经检偏器</a:t>
            </a:r>
            <a:r>
              <a:rPr lang="en-US" altLang="zh-CN" sz="2400"/>
              <a:t>(</a:t>
            </a:r>
            <a:r>
              <a:rPr lang="zh-CN" altLang="en-US" sz="2400"/>
              <a:t>检偏片</a:t>
            </a:r>
            <a:r>
              <a:rPr lang="en-US" altLang="zh-CN" sz="2400"/>
              <a:t>)</a:t>
            </a:r>
            <a:r>
              <a:rPr lang="zh-CN" altLang="en-US" sz="2400"/>
              <a:t>后由照相底片记录成像。</a:t>
            </a:r>
          </a:p>
        </p:txBody>
      </p:sp>
      <p:sp>
        <p:nvSpPr>
          <p:cNvPr id="659459" name="Rectangle 3">
            <a:extLst>
              <a:ext uri="{FF2B5EF4-FFF2-40B4-BE49-F238E27FC236}">
                <a16:creationId xmlns:a16="http://schemas.microsoft.com/office/drawing/2014/main" id="{2B0F6CF9-0A1D-4DAF-B6D9-A705CF251AE7}"/>
              </a:ext>
            </a:extLst>
          </p:cNvPr>
          <p:cNvSpPr>
            <a:spLocks noChangeArrowheads="1"/>
          </p:cNvSpPr>
          <p:nvPr/>
        </p:nvSpPr>
        <p:spPr bwMode="blackWhite">
          <a:xfrm>
            <a:off x="395288" y="476250"/>
            <a:ext cx="5899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球晶的小角激光光散射（</a:t>
            </a:r>
            <a:r>
              <a:rPr lang="en-US" altLang="zh-CN" sz="3200">
                <a:solidFill>
                  <a:srgbClr val="FF0000"/>
                </a:solidFill>
              </a:rPr>
              <a:t>SALS</a:t>
            </a:r>
            <a:r>
              <a:rPr lang="zh-CN" altLang="en-US" sz="3200">
                <a:solidFill>
                  <a:srgbClr val="FF0000"/>
                </a:solidFill>
              </a:rPr>
              <a:t>）</a:t>
            </a:r>
          </a:p>
        </p:txBody>
      </p:sp>
      <p:sp>
        <p:nvSpPr>
          <p:cNvPr id="659460" name="Text Box 4">
            <a:extLst>
              <a:ext uri="{FF2B5EF4-FFF2-40B4-BE49-F238E27FC236}">
                <a16:creationId xmlns:a16="http://schemas.microsoft.com/office/drawing/2014/main" id="{403C09A1-9C6A-43EA-ADA5-775F8425869E}"/>
              </a:ext>
            </a:extLst>
          </p:cNvPr>
          <p:cNvSpPr txBox="1">
            <a:spLocks noChangeArrowheads="1"/>
          </p:cNvSpPr>
          <p:nvPr/>
        </p:nvSpPr>
        <p:spPr bwMode="blackWhite">
          <a:xfrm>
            <a:off x="395288" y="4076700"/>
            <a:ext cx="4465637" cy="150495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zh-CN" altLang="en-US" sz="2400"/>
              <a:t>检偏器水平而起偏器垂直为</a:t>
            </a:r>
            <a:r>
              <a:rPr lang="en-US" altLang="zh-CN" sz="2400"/>
              <a:t>Hv</a:t>
            </a:r>
            <a:r>
              <a:rPr lang="zh-CN" altLang="en-US" sz="2400"/>
              <a:t>散射，球晶的典型</a:t>
            </a:r>
            <a:r>
              <a:rPr lang="en-US" altLang="zh-CN" sz="2400"/>
              <a:t>Hv</a:t>
            </a:r>
            <a:r>
              <a:rPr lang="zh-CN" altLang="en-US" sz="2400"/>
              <a:t>散射图形为四叶瓣形。</a:t>
            </a:r>
          </a:p>
        </p:txBody>
      </p:sp>
      <p:sp>
        <p:nvSpPr>
          <p:cNvPr id="659461" name="Text Box 5">
            <a:extLst>
              <a:ext uri="{FF2B5EF4-FFF2-40B4-BE49-F238E27FC236}">
                <a16:creationId xmlns:a16="http://schemas.microsoft.com/office/drawing/2014/main" id="{E84ED0BA-0820-4C72-940E-0983D764F96F}"/>
              </a:ext>
            </a:extLst>
          </p:cNvPr>
          <p:cNvSpPr txBox="1">
            <a:spLocks noChangeArrowheads="1"/>
          </p:cNvSpPr>
          <p:nvPr/>
        </p:nvSpPr>
        <p:spPr bwMode="blackWhite">
          <a:xfrm>
            <a:off x="468313" y="5876925"/>
            <a:ext cx="4895850" cy="498475"/>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检偏器和起偏器相互平行为</a:t>
            </a:r>
            <a:r>
              <a:rPr lang="en-US" altLang="zh-CN" sz="2400"/>
              <a:t>Vv</a:t>
            </a:r>
            <a:r>
              <a:rPr lang="zh-CN" altLang="en-US" sz="2400"/>
              <a:t>散射</a:t>
            </a:r>
          </a:p>
        </p:txBody>
      </p:sp>
      <p:pic>
        <p:nvPicPr>
          <p:cNvPr id="659462" name="Picture 6" descr="2">
            <a:extLst>
              <a:ext uri="{FF2B5EF4-FFF2-40B4-BE49-F238E27FC236}">
                <a16:creationId xmlns:a16="http://schemas.microsoft.com/office/drawing/2014/main" id="{F2E89D48-DBF4-460E-8758-519471657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4067175"/>
            <a:ext cx="1657350" cy="1471613"/>
          </a:xfrm>
          <a:prstGeom prst="rect">
            <a:avLst/>
          </a:prstGeom>
          <a:noFill/>
          <a:extLst>
            <a:ext uri="{909E8E84-426E-40DD-AFC4-6F175D3DCCD1}">
              <a14:hiddenFill xmlns:a14="http://schemas.microsoft.com/office/drawing/2010/main">
                <a:solidFill>
                  <a:srgbClr val="FFFFFF"/>
                </a:solidFill>
              </a14:hiddenFill>
            </a:ext>
          </a:extLst>
        </p:spPr>
      </p:pic>
      <p:pic>
        <p:nvPicPr>
          <p:cNvPr id="659466" name="Picture 10" descr="image106">
            <a:extLst>
              <a:ext uri="{FF2B5EF4-FFF2-40B4-BE49-F238E27FC236}">
                <a16:creationId xmlns:a16="http://schemas.microsoft.com/office/drawing/2014/main" id="{7848607D-FDAB-41E2-A7D7-4BA94BED2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50" y="981075"/>
            <a:ext cx="3168650" cy="1258888"/>
          </a:xfrm>
          <a:prstGeom prst="rect">
            <a:avLst/>
          </a:prstGeom>
          <a:noFill/>
          <a:extLst>
            <a:ext uri="{909E8E84-426E-40DD-AFC4-6F175D3DCCD1}">
              <a14:hiddenFill xmlns:a14="http://schemas.microsoft.com/office/drawing/2010/main">
                <a:solidFill>
                  <a:srgbClr val="FFFFFF"/>
                </a:solidFill>
              </a14:hiddenFill>
            </a:ext>
          </a:extLst>
        </p:spPr>
      </p:pic>
      <p:sp>
        <p:nvSpPr>
          <p:cNvPr id="659467" name="Rectangle 11">
            <a:extLst>
              <a:ext uri="{FF2B5EF4-FFF2-40B4-BE49-F238E27FC236}">
                <a16:creationId xmlns:a16="http://schemas.microsoft.com/office/drawing/2014/main" id="{2F8E972E-FC24-46F4-854A-304DDCEE9C8F}"/>
              </a:ext>
            </a:extLst>
          </p:cNvPr>
          <p:cNvSpPr>
            <a:spLocks noChangeArrowheads="1"/>
          </p:cNvSpPr>
          <p:nvPr/>
        </p:nvSpPr>
        <p:spPr bwMode="blackWhite">
          <a:xfrm>
            <a:off x="250825" y="1268413"/>
            <a:ext cx="5616575" cy="8604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t>光束进入介质时，除入射光方向外，其他方向上也能看见光的现象为光散射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C80312C6-C9AB-4AC5-873F-B4C33A99E4ED}"/>
              </a:ext>
            </a:extLst>
          </p:cNvPr>
          <p:cNvSpPr>
            <a:spLocks noGrp="1"/>
          </p:cNvSpPr>
          <p:nvPr>
            <p:ph type="sldNum" sz="quarter" idx="12"/>
          </p:nvPr>
        </p:nvSpPr>
        <p:spPr/>
        <p:txBody>
          <a:bodyPr/>
          <a:lstStyle/>
          <a:p>
            <a:fld id="{C75655DE-6223-4AED-AC89-A2A852FEEA98}" type="slidenum">
              <a:rPr lang="en-US" altLang="zh-CN"/>
              <a:pPr/>
              <a:t>55</a:t>
            </a:fld>
            <a:endParaRPr lang="en-US" altLang="zh-CN"/>
          </a:p>
        </p:txBody>
      </p:sp>
      <p:sp>
        <p:nvSpPr>
          <p:cNvPr id="472066" name="Rectangle 2">
            <a:extLst>
              <a:ext uri="{FF2B5EF4-FFF2-40B4-BE49-F238E27FC236}">
                <a16:creationId xmlns:a16="http://schemas.microsoft.com/office/drawing/2014/main" id="{3D9CB269-4E7E-428E-B7BA-1D3CC1332873}"/>
              </a:ext>
            </a:extLst>
          </p:cNvPr>
          <p:cNvSpPr>
            <a:spLocks noChangeArrowheads="1"/>
          </p:cNvSpPr>
          <p:nvPr/>
        </p:nvSpPr>
        <p:spPr bwMode="blackWhite">
          <a:xfrm>
            <a:off x="611188" y="1700213"/>
            <a:ext cx="7705725" cy="519112"/>
          </a:xfrm>
          <a:prstGeom prst="rect">
            <a:avLst/>
          </a:prstGeom>
          <a:solidFill>
            <a:srgbClr val="CCFFFF"/>
          </a:solidFill>
          <a:ln>
            <a:noFill/>
          </a:ln>
          <a:effectLst/>
          <a:extLst>
            <a:ext uri="{91240B29-F687-4F45-9708-019B960494DF}">
              <a14:hiddenLine xmlns:a14="http://schemas.microsoft.com/office/drawing/2010/main" w="9525" cap="rnd" algn="ctr">
                <a:solidFill>
                  <a:srgbClr val="CCFF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Times New Roman" panose="02020603050405020304" pitchFamily="18" charset="0"/>
              </a:rPr>
              <a:t>球晶越大，材料的冲击强度越小，越容易破裂。</a:t>
            </a:r>
          </a:p>
        </p:txBody>
      </p:sp>
      <p:sp>
        <p:nvSpPr>
          <p:cNvPr id="472068" name="Rectangle 4">
            <a:extLst>
              <a:ext uri="{FF2B5EF4-FFF2-40B4-BE49-F238E27FC236}">
                <a16:creationId xmlns:a16="http://schemas.microsoft.com/office/drawing/2014/main" id="{B8101A15-1C97-479B-9DEE-D9E77917F2AC}"/>
              </a:ext>
            </a:extLst>
          </p:cNvPr>
          <p:cNvSpPr>
            <a:spLocks noChangeArrowheads="1"/>
          </p:cNvSpPr>
          <p:nvPr/>
        </p:nvSpPr>
        <p:spPr bwMode="blackWhite">
          <a:xfrm>
            <a:off x="468313" y="620713"/>
            <a:ext cx="43195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FF0000"/>
                </a:solidFill>
              </a:rPr>
              <a:t>球晶大小与力学性能</a:t>
            </a:r>
          </a:p>
        </p:txBody>
      </p:sp>
      <p:sp>
        <p:nvSpPr>
          <p:cNvPr id="472070" name="Text Box 6">
            <a:extLst>
              <a:ext uri="{FF2B5EF4-FFF2-40B4-BE49-F238E27FC236}">
                <a16:creationId xmlns:a16="http://schemas.microsoft.com/office/drawing/2014/main" id="{222ADAE6-C884-471A-8185-8360AA129A45}"/>
              </a:ext>
            </a:extLst>
          </p:cNvPr>
          <p:cNvSpPr txBox="1">
            <a:spLocks noChangeArrowheads="1"/>
          </p:cNvSpPr>
          <p:nvPr/>
        </p:nvSpPr>
        <p:spPr bwMode="auto">
          <a:xfrm>
            <a:off x="468313" y="2420938"/>
            <a:ext cx="8066087" cy="1395412"/>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pPr>
            <a:r>
              <a:rPr lang="zh-CN" altLang="en-US" sz="2400">
                <a:solidFill>
                  <a:srgbClr val="0000FF"/>
                </a:solidFill>
                <a:latin typeface="Times New Roman" panose="02020603050405020304" pitchFamily="18" charset="0"/>
              </a:rPr>
              <a:t>冲击强度也称抗冲强度，</a:t>
            </a:r>
            <a:r>
              <a:rPr kumimoji="0" lang="zh-CN" altLang="en-US" sz="2400"/>
              <a:t>是衡量材料</a:t>
            </a:r>
            <a:r>
              <a:rPr kumimoji="0" lang="zh-CN" altLang="en-US" sz="2400">
                <a:solidFill>
                  <a:srgbClr val="FF0000"/>
                </a:solidFill>
              </a:rPr>
              <a:t>韧性</a:t>
            </a:r>
            <a:r>
              <a:rPr kumimoji="0" lang="zh-CN" altLang="en-US" sz="2400"/>
              <a:t>的一种强度指标，表征材料抵抗冲击载荷破坏的能力。通常定义为试样</a:t>
            </a:r>
            <a:r>
              <a:rPr kumimoji="0" lang="zh-CN" altLang="en-US" sz="2400">
                <a:solidFill>
                  <a:srgbClr val="FF0000"/>
                </a:solidFill>
              </a:rPr>
              <a:t>受冲击载荷而折断时单位截面积所吸收的能量</a:t>
            </a:r>
            <a:r>
              <a:rPr kumimoji="0" lang="zh-CN" altLang="en-US" sz="2400"/>
              <a:t>。</a:t>
            </a:r>
            <a:endParaRPr lang="zh-CN" altLang="en-US" sz="2400">
              <a:solidFill>
                <a:srgbClr val="0000FF"/>
              </a:solidFill>
              <a:latin typeface="Times New Roman" panose="02020603050405020304" pitchFamily="18" charset="0"/>
            </a:endParaRPr>
          </a:p>
        </p:txBody>
      </p:sp>
      <p:pic>
        <p:nvPicPr>
          <p:cNvPr id="472071" name="Picture 7" descr="图片1">
            <a:extLst>
              <a:ext uri="{FF2B5EF4-FFF2-40B4-BE49-F238E27FC236}">
                <a16:creationId xmlns:a16="http://schemas.microsoft.com/office/drawing/2014/main" id="{B87037E5-814D-4357-8F67-1F45FE696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933825"/>
            <a:ext cx="3455987" cy="2600325"/>
          </a:xfrm>
          <a:prstGeom prst="rect">
            <a:avLst/>
          </a:prstGeom>
          <a:noFill/>
          <a:extLst>
            <a:ext uri="{909E8E84-426E-40DD-AFC4-6F175D3DCCD1}">
              <a14:hiddenFill xmlns:a14="http://schemas.microsoft.com/office/drawing/2010/main">
                <a:solidFill>
                  <a:srgbClr val="FFFFFF"/>
                </a:solidFill>
              </a14:hiddenFill>
            </a:ext>
          </a:extLst>
        </p:spPr>
      </p:pic>
      <p:sp>
        <p:nvSpPr>
          <p:cNvPr id="472072" name="Text Box 8">
            <a:extLst>
              <a:ext uri="{FF2B5EF4-FFF2-40B4-BE49-F238E27FC236}">
                <a16:creationId xmlns:a16="http://schemas.microsoft.com/office/drawing/2014/main" id="{C80B7711-F429-4B04-AAA9-D3AB814177F9}"/>
              </a:ext>
            </a:extLst>
          </p:cNvPr>
          <p:cNvSpPr txBox="1">
            <a:spLocks noChangeArrowheads="1"/>
          </p:cNvSpPr>
          <p:nvPr/>
        </p:nvSpPr>
        <p:spPr bwMode="auto">
          <a:xfrm>
            <a:off x="4572000" y="4221163"/>
            <a:ext cx="3960813" cy="2012950"/>
          </a:xfrm>
          <a:prstGeom prst="rect">
            <a:avLst/>
          </a:prstGeom>
          <a:solidFill>
            <a:schemeClr val="bg1"/>
          </a:solidFill>
          <a:ln w="4127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kumimoji="0" lang="zh-CN" altLang="en-US" sz="2800"/>
              <a:t>高速拉伸试验下的应力</a:t>
            </a:r>
            <a:r>
              <a:rPr kumimoji="0" lang="en-US" altLang="zh-CN" sz="2800"/>
              <a:t>-</a:t>
            </a:r>
            <a:r>
              <a:rPr kumimoji="0" lang="zh-CN" altLang="en-US" sz="2800"/>
              <a:t>应变曲线，用曲线下的面积作为材料冲击强度的一种指标。</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5F658B46-E91A-4E81-8B75-1A71C4DE5E6C}"/>
              </a:ext>
            </a:extLst>
          </p:cNvPr>
          <p:cNvSpPr>
            <a:spLocks noGrp="1"/>
          </p:cNvSpPr>
          <p:nvPr>
            <p:ph type="sldNum" sz="quarter" idx="12"/>
          </p:nvPr>
        </p:nvSpPr>
        <p:spPr/>
        <p:txBody>
          <a:bodyPr/>
          <a:lstStyle/>
          <a:p>
            <a:fld id="{C94464A0-DCA1-4A0F-858E-FDD21F4F6B56}" type="slidenum">
              <a:rPr lang="en-US" altLang="zh-CN"/>
              <a:pPr/>
              <a:t>56</a:t>
            </a:fld>
            <a:endParaRPr lang="en-US" altLang="zh-CN"/>
          </a:p>
        </p:txBody>
      </p:sp>
      <p:sp>
        <p:nvSpPr>
          <p:cNvPr id="664579" name="Rectangle 3">
            <a:extLst>
              <a:ext uri="{FF2B5EF4-FFF2-40B4-BE49-F238E27FC236}">
                <a16:creationId xmlns:a16="http://schemas.microsoft.com/office/drawing/2014/main" id="{57331BAF-01A8-4026-953C-5C95AC41335B}"/>
              </a:ext>
            </a:extLst>
          </p:cNvPr>
          <p:cNvSpPr>
            <a:spLocks noChangeArrowheads="1"/>
          </p:cNvSpPr>
          <p:nvPr/>
        </p:nvSpPr>
        <p:spPr bwMode="blackWhite">
          <a:xfrm>
            <a:off x="684213" y="1463675"/>
            <a:ext cx="7920037" cy="2268538"/>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Times New Roman" panose="02020603050405020304" pitchFamily="18" charset="0"/>
              </a:rPr>
              <a:t>通常，非晶聚合物是透明的，而结晶聚合物中晶相和非晶相共存，由于两相折射率不同，光线通过时，在两相界面上将发生折射和反射，所以</a:t>
            </a:r>
            <a:r>
              <a:rPr lang="zh-CN" altLang="en-US" sz="2800">
                <a:solidFill>
                  <a:srgbClr val="FF0000"/>
                </a:solidFill>
                <a:latin typeface="Times New Roman" panose="02020603050405020304" pitchFamily="18" charset="0"/>
              </a:rPr>
              <a:t>呈现乳白色而不透明</a:t>
            </a:r>
            <a:r>
              <a:rPr lang="zh-CN" altLang="en-US" sz="2800">
                <a:latin typeface="Times New Roman" panose="02020603050405020304" pitchFamily="18" charset="0"/>
              </a:rPr>
              <a:t>。球晶或晶粒尺寸越大，透明性越差。</a:t>
            </a:r>
          </a:p>
        </p:txBody>
      </p:sp>
      <p:sp>
        <p:nvSpPr>
          <p:cNvPr id="664580" name="Rectangle 4">
            <a:extLst>
              <a:ext uri="{FF2B5EF4-FFF2-40B4-BE49-F238E27FC236}">
                <a16:creationId xmlns:a16="http://schemas.microsoft.com/office/drawing/2014/main" id="{F0BA1CF1-C6C4-427C-A9F0-9ADB3E299ADA}"/>
              </a:ext>
            </a:extLst>
          </p:cNvPr>
          <p:cNvSpPr>
            <a:spLocks noChangeArrowheads="1"/>
          </p:cNvSpPr>
          <p:nvPr/>
        </p:nvSpPr>
        <p:spPr bwMode="blackWhite">
          <a:xfrm>
            <a:off x="468313" y="587375"/>
            <a:ext cx="508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球晶大小与聚合物的透明性</a:t>
            </a:r>
          </a:p>
        </p:txBody>
      </p:sp>
      <p:sp>
        <p:nvSpPr>
          <p:cNvPr id="664581" name="Rectangle 5">
            <a:extLst>
              <a:ext uri="{FF2B5EF4-FFF2-40B4-BE49-F238E27FC236}">
                <a16:creationId xmlns:a16="http://schemas.microsoft.com/office/drawing/2014/main" id="{B4CB2511-0C54-4BB5-A3D6-436B6658BBDD}"/>
              </a:ext>
            </a:extLst>
          </p:cNvPr>
          <p:cNvSpPr>
            <a:spLocks noChangeArrowheads="1"/>
          </p:cNvSpPr>
          <p:nvPr/>
        </p:nvSpPr>
        <p:spPr bwMode="blackWhite">
          <a:xfrm>
            <a:off x="755650" y="3913188"/>
            <a:ext cx="7848600" cy="98742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Times New Roman" panose="02020603050405020304" pitchFamily="18" charset="0"/>
              </a:rPr>
              <a:t>如果结晶聚合物中</a:t>
            </a:r>
            <a:r>
              <a:rPr lang="zh-CN" altLang="en-US" sz="2800">
                <a:solidFill>
                  <a:srgbClr val="FF0000"/>
                </a:solidFill>
                <a:latin typeface="Times New Roman" panose="02020603050405020304" pitchFamily="18" charset="0"/>
              </a:rPr>
              <a:t>晶相和非晶相密度非常接近</a:t>
            </a:r>
            <a:r>
              <a:rPr lang="zh-CN" altLang="en-US" sz="2800">
                <a:latin typeface="Times New Roman" panose="02020603050405020304" pitchFamily="18" charset="0"/>
              </a:rPr>
              <a:t>，如聚</a:t>
            </a:r>
            <a:r>
              <a:rPr lang="en-US" altLang="zh-CN" sz="2800">
                <a:latin typeface="Times New Roman" panose="02020603050405020304" pitchFamily="18" charset="0"/>
              </a:rPr>
              <a:t>4-</a:t>
            </a:r>
            <a:r>
              <a:rPr lang="zh-CN" altLang="en-US" sz="2800">
                <a:latin typeface="Times New Roman" panose="02020603050405020304" pitchFamily="18" charset="0"/>
              </a:rPr>
              <a:t>甲基</a:t>
            </a:r>
            <a:r>
              <a:rPr lang="en-US" altLang="zh-CN" sz="2800">
                <a:latin typeface="Times New Roman" panose="02020603050405020304" pitchFamily="18" charset="0"/>
              </a:rPr>
              <a:t>-1-</a:t>
            </a:r>
            <a:r>
              <a:rPr lang="zh-CN" altLang="en-US" sz="2800">
                <a:latin typeface="Times New Roman" panose="02020603050405020304" pitchFamily="18" charset="0"/>
              </a:rPr>
              <a:t>戊烯，则仍然是透明的；</a:t>
            </a:r>
          </a:p>
        </p:txBody>
      </p:sp>
      <p:sp>
        <p:nvSpPr>
          <p:cNvPr id="664582" name="Rectangle 6">
            <a:extLst>
              <a:ext uri="{FF2B5EF4-FFF2-40B4-BE49-F238E27FC236}">
                <a16:creationId xmlns:a16="http://schemas.microsoft.com/office/drawing/2014/main" id="{29575799-17A7-4B74-8A2F-9D8EC3A80708}"/>
              </a:ext>
            </a:extLst>
          </p:cNvPr>
          <p:cNvSpPr>
            <a:spLocks noChangeArrowheads="1"/>
          </p:cNvSpPr>
          <p:nvPr/>
        </p:nvSpPr>
        <p:spPr bwMode="blackWhite">
          <a:xfrm>
            <a:off x="755650" y="5137150"/>
            <a:ext cx="7777163" cy="1414463"/>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Times New Roman" panose="02020603050405020304" pitchFamily="18" charset="0"/>
              </a:rPr>
              <a:t>如果</a:t>
            </a:r>
            <a:r>
              <a:rPr lang="zh-CN" altLang="en-US" sz="2800">
                <a:solidFill>
                  <a:srgbClr val="FF0000"/>
                </a:solidFill>
                <a:latin typeface="Times New Roman" panose="02020603050405020304" pitchFamily="18" charset="0"/>
              </a:rPr>
              <a:t>球晶或晶粒尺寸小到比可见光波长还要小</a:t>
            </a:r>
            <a:r>
              <a:rPr lang="zh-CN" altLang="en-US" sz="2800">
                <a:latin typeface="Times New Roman" panose="02020603050405020304" pitchFamily="18" charset="0"/>
              </a:rPr>
              <a:t>时，那么对光线不发生折射和反射，材料也是透明的。 </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9DEBA1D2-8965-4075-ADD9-2469E5B58210}"/>
              </a:ext>
            </a:extLst>
          </p:cNvPr>
          <p:cNvSpPr>
            <a:spLocks noGrp="1"/>
          </p:cNvSpPr>
          <p:nvPr>
            <p:ph type="sldNum" sz="quarter" idx="12"/>
          </p:nvPr>
        </p:nvSpPr>
        <p:spPr/>
        <p:txBody>
          <a:bodyPr/>
          <a:lstStyle/>
          <a:p>
            <a:fld id="{312D98C9-083F-4124-BC76-BE5A6ABC3E2B}" type="slidenum">
              <a:rPr lang="en-US" altLang="zh-CN"/>
              <a:pPr/>
              <a:t>57</a:t>
            </a:fld>
            <a:endParaRPr lang="en-US" altLang="zh-CN"/>
          </a:p>
        </p:txBody>
      </p:sp>
      <p:sp>
        <p:nvSpPr>
          <p:cNvPr id="774146" name="Rectangle 2">
            <a:extLst>
              <a:ext uri="{FF2B5EF4-FFF2-40B4-BE49-F238E27FC236}">
                <a16:creationId xmlns:a16="http://schemas.microsoft.com/office/drawing/2014/main" id="{4CFEB36B-281C-4E0F-A78A-649CCC440A29}"/>
              </a:ext>
            </a:extLst>
          </p:cNvPr>
          <p:cNvSpPr>
            <a:spLocks noGrp="1" noChangeArrowheads="1"/>
          </p:cNvSpPr>
          <p:nvPr>
            <p:ph type="title"/>
          </p:nvPr>
        </p:nvSpPr>
        <p:spPr>
          <a:xfrm>
            <a:off x="457200" y="765175"/>
            <a:ext cx="8229600" cy="652463"/>
          </a:xfrm>
        </p:spPr>
        <p:txBody>
          <a:bodyPr/>
          <a:lstStyle/>
          <a:p>
            <a:r>
              <a:rPr lang="zh-CN" altLang="en-US" sz="3600" b="1">
                <a:solidFill>
                  <a:srgbClr val="FF0000"/>
                </a:solidFill>
                <a:ea typeface="楷体_GB2312" pitchFamily="1" charset="-122"/>
              </a:rPr>
              <a:t>控制球晶大小的方法：</a:t>
            </a:r>
          </a:p>
        </p:txBody>
      </p:sp>
      <p:sp>
        <p:nvSpPr>
          <p:cNvPr id="774147" name="Rectangle 3">
            <a:extLst>
              <a:ext uri="{FF2B5EF4-FFF2-40B4-BE49-F238E27FC236}">
                <a16:creationId xmlns:a16="http://schemas.microsoft.com/office/drawing/2014/main" id="{6B5D4081-FFBF-4838-B951-AAD3056AAC0F}"/>
              </a:ext>
            </a:extLst>
          </p:cNvPr>
          <p:cNvSpPr>
            <a:spLocks noGrp="1" noChangeArrowheads="1"/>
          </p:cNvSpPr>
          <p:nvPr>
            <p:ph type="body" idx="1"/>
          </p:nvPr>
        </p:nvSpPr>
        <p:spPr/>
        <p:txBody>
          <a:bodyPr/>
          <a:lstStyle/>
          <a:p>
            <a:r>
              <a:rPr lang="zh-CN" altLang="en-US" b="1">
                <a:latin typeface="楷体_GB2312" pitchFamily="1" charset="-122"/>
                <a:ea typeface="楷体_GB2312" pitchFamily="1" charset="-122"/>
              </a:rPr>
              <a:t>（</a:t>
            </a:r>
            <a:r>
              <a:rPr lang="en-US" altLang="zh-CN" b="1">
                <a:latin typeface="楷体_GB2312" pitchFamily="1" charset="-122"/>
                <a:ea typeface="楷体_GB2312" pitchFamily="1" charset="-122"/>
              </a:rPr>
              <a:t>1</a:t>
            </a:r>
            <a:r>
              <a:rPr lang="zh-CN" altLang="en-US" b="1">
                <a:latin typeface="楷体_GB2312" pitchFamily="1" charset="-122"/>
                <a:ea typeface="楷体_GB2312" pitchFamily="1" charset="-122"/>
              </a:rPr>
              <a:t>） </a:t>
            </a:r>
            <a:r>
              <a:rPr lang="zh-CN" altLang="en-US" b="1">
                <a:solidFill>
                  <a:srgbClr val="FF0000"/>
                </a:solidFill>
                <a:latin typeface="楷体_GB2312" pitchFamily="1" charset="-122"/>
                <a:ea typeface="楷体_GB2312" pitchFamily="1" charset="-122"/>
              </a:rPr>
              <a:t>控制形成速度</a:t>
            </a:r>
            <a:r>
              <a:rPr lang="zh-CN" altLang="en-US" b="1">
                <a:latin typeface="楷体_GB2312" pitchFamily="1" charset="-122"/>
                <a:ea typeface="楷体_GB2312" pitchFamily="1" charset="-122"/>
              </a:rPr>
              <a:t>：将熔体急速冷却（在较低的温度范围），生成较小的球晶；缓慢冷却，则生成较大的球晶。</a:t>
            </a:r>
          </a:p>
          <a:p>
            <a:r>
              <a:rPr lang="zh-CN" altLang="en-US" b="1">
                <a:latin typeface="楷体_GB2312" pitchFamily="1" charset="-122"/>
                <a:ea typeface="楷体_GB2312" pitchFamily="1" charset="-122"/>
              </a:rPr>
              <a:t>（</a:t>
            </a:r>
            <a:r>
              <a:rPr lang="en-US" altLang="zh-CN" b="1">
                <a:latin typeface="楷体_GB2312" pitchFamily="1" charset="-122"/>
                <a:ea typeface="楷体_GB2312" pitchFamily="1" charset="-122"/>
              </a:rPr>
              <a:t>2</a:t>
            </a:r>
            <a:r>
              <a:rPr lang="zh-CN" altLang="en-US" b="1">
                <a:latin typeface="楷体_GB2312" pitchFamily="1" charset="-122"/>
                <a:ea typeface="楷体_GB2312" pitchFamily="1" charset="-122"/>
              </a:rPr>
              <a:t>）</a:t>
            </a:r>
            <a:r>
              <a:rPr lang="zh-CN" altLang="en-US" b="1">
                <a:solidFill>
                  <a:srgbClr val="FF0000"/>
                </a:solidFill>
                <a:latin typeface="楷体_GB2312" pitchFamily="1" charset="-122"/>
                <a:ea typeface="楷体_GB2312" pitchFamily="1" charset="-122"/>
              </a:rPr>
              <a:t>采用共聚的方法</a:t>
            </a:r>
            <a:r>
              <a:rPr lang="zh-CN" altLang="en-US" b="1">
                <a:latin typeface="楷体_GB2312" pitchFamily="1" charset="-122"/>
                <a:ea typeface="楷体_GB2312" pitchFamily="1" charset="-122"/>
              </a:rPr>
              <a:t>：破坏链的均一性和规整性，生成较小球晶。</a:t>
            </a:r>
          </a:p>
          <a:p>
            <a:r>
              <a:rPr lang="zh-CN" altLang="en-US" b="1">
                <a:latin typeface="楷体_GB2312" pitchFamily="1" charset="-122"/>
                <a:ea typeface="楷体_GB2312" pitchFamily="1" charset="-122"/>
              </a:rPr>
              <a:t>（</a:t>
            </a:r>
            <a:r>
              <a:rPr lang="en-US" altLang="zh-CN" b="1">
                <a:latin typeface="楷体_GB2312" pitchFamily="1" charset="-122"/>
                <a:ea typeface="楷体_GB2312" pitchFamily="1" charset="-122"/>
              </a:rPr>
              <a:t>3</a:t>
            </a:r>
            <a:r>
              <a:rPr lang="zh-CN" altLang="en-US" b="1">
                <a:latin typeface="楷体_GB2312" pitchFamily="1" charset="-122"/>
                <a:ea typeface="楷体_GB2312" pitchFamily="1" charset="-122"/>
              </a:rPr>
              <a:t>）</a:t>
            </a:r>
            <a:r>
              <a:rPr lang="zh-CN" altLang="en-US" b="1">
                <a:solidFill>
                  <a:srgbClr val="FF0000"/>
                </a:solidFill>
                <a:latin typeface="楷体_GB2312" pitchFamily="1" charset="-122"/>
                <a:ea typeface="楷体_GB2312" pitchFamily="1" charset="-122"/>
              </a:rPr>
              <a:t>外加成核剂</a:t>
            </a:r>
            <a:r>
              <a:rPr lang="zh-CN" altLang="en-US" b="1">
                <a:latin typeface="楷体_GB2312" pitchFamily="1" charset="-122"/>
                <a:ea typeface="楷体_GB2312" pitchFamily="1" charset="-122"/>
              </a:rPr>
              <a:t>：可获得小甚至微小的球晶。</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B1D02192-4471-41D7-BB4A-4DC7ADB0807C}"/>
              </a:ext>
            </a:extLst>
          </p:cNvPr>
          <p:cNvSpPr>
            <a:spLocks noGrp="1"/>
          </p:cNvSpPr>
          <p:nvPr>
            <p:ph type="sldNum" sz="quarter" idx="12"/>
          </p:nvPr>
        </p:nvSpPr>
        <p:spPr/>
        <p:txBody>
          <a:bodyPr/>
          <a:lstStyle/>
          <a:p>
            <a:fld id="{67FA2117-1FEF-4509-8813-E30CDCD2C22D}" type="slidenum">
              <a:rPr lang="en-US" altLang="zh-CN"/>
              <a:pPr/>
              <a:t>58</a:t>
            </a:fld>
            <a:endParaRPr lang="en-US" altLang="zh-CN"/>
          </a:p>
        </p:txBody>
      </p:sp>
      <p:sp>
        <p:nvSpPr>
          <p:cNvPr id="493571" name="Rectangle 3">
            <a:extLst>
              <a:ext uri="{FF2B5EF4-FFF2-40B4-BE49-F238E27FC236}">
                <a16:creationId xmlns:a16="http://schemas.microsoft.com/office/drawing/2014/main" id="{EC610E75-1883-4632-BE02-9705334E2A52}"/>
              </a:ext>
            </a:extLst>
          </p:cNvPr>
          <p:cNvSpPr>
            <a:spLocks noChangeArrowheads="1"/>
          </p:cNvSpPr>
          <p:nvPr/>
        </p:nvSpPr>
        <p:spPr bwMode="auto">
          <a:xfrm>
            <a:off x="395288" y="2133600"/>
            <a:ext cx="8147050"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5pPr>
            <a:lvl6pPr marL="2514600" indent="-228600" fontAlgn="base">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fontAlgn="base">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fontAlgn="base">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fontAlgn="base">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r>
              <a:rPr kumimoji="0" lang="zh-CN" altLang="en-US" sz="2400">
                <a:ea typeface="楷体_GB2312" pitchFamily="1" charset="-122"/>
                <a:cs typeface="Times New Roman" panose="02020603050405020304" pitchFamily="18" charset="0"/>
              </a:rPr>
              <a:t>溶液浓度较大</a:t>
            </a:r>
            <a:r>
              <a:rPr kumimoji="0" lang="en-US" altLang="zh-CN" sz="2400">
                <a:ea typeface="楷体_GB2312" pitchFamily="1" charset="-122"/>
                <a:cs typeface="Times New Roman" panose="02020603050405020304" pitchFamily="18" charset="0"/>
              </a:rPr>
              <a:t>(</a:t>
            </a:r>
            <a:r>
              <a:rPr kumimoji="0" lang="zh-CN" altLang="en-US" sz="2400">
                <a:ea typeface="楷体_GB2312" pitchFamily="1" charset="-122"/>
                <a:cs typeface="Times New Roman" panose="02020603050405020304" pitchFamily="18" charset="0"/>
              </a:rPr>
              <a:t>一般为</a:t>
            </a:r>
            <a:r>
              <a:rPr kumimoji="0" lang="en-US" altLang="zh-CN" sz="2400">
                <a:ea typeface="楷体_GB2312" pitchFamily="1" charset="-122"/>
                <a:cs typeface="Times New Roman" panose="02020603050405020304" pitchFamily="18" charset="0"/>
              </a:rPr>
              <a:t>0.01</a:t>
            </a:r>
            <a:r>
              <a:rPr kumimoji="0" lang="zh-CN" altLang="en-US" sz="2400">
                <a:ea typeface="楷体_GB2312" pitchFamily="1" charset="-122"/>
                <a:cs typeface="Times New Roman" panose="02020603050405020304" pitchFamily="18" charset="0"/>
              </a:rPr>
              <a:t>～</a:t>
            </a:r>
            <a:r>
              <a:rPr kumimoji="0" lang="en-US" altLang="zh-CN" sz="2400">
                <a:ea typeface="楷体_GB2312" pitchFamily="1" charset="-122"/>
                <a:cs typeface="Times New Roman" panose="02020603050405020304" pitchFamily="18" charset="0"/>
              </a:rPr>
              <a:t>0.1%)</a:t>
            </a:r>
            <a:r>
              <a:rPr kumimoji="0" lang="zh-CN" altLang="en-US" sz="2400">
                <a:ea typeface="楷体_GB2312" pitchFamily="1" charset="-122"/>
                <a:cs typeface="Times New Roman" panose="02020603050405020304" pitchFamily="18" charset="0"/>
              </a:rPr>
              <a:t>，温度较低的条件下结晶时，高分子的扩散成为结晶生长的控制因素，此时在突出的棱角上要比其它邻近处的生长速度更快，从而倾向于树枝状地生长，最后形成树枝状晶体。</a:t>
            </a:r>
          </a:p>
        </p:txBody>
      </p:sp>
      <p:pic>
        <p:nvPicPr>
          <p:cNvPr id="493572" name="Picture 4">
            <a:extLst>
              <a:ext uri="{FF2B5EF4-FFF2-40B4-BE49-F238E27FC236}">
                <a16:creationId xmlns:a16="http://schemas.microsoft.com/office/drawing/2014/main" id="{8EA39113-9251-45D0-BBFC-77107DBE4683}"/>
              </a:ext>
            </a:extLst>
          </p:cNvPr>
          <p:cNvPicPr>
            <a:picLocks noChangeAspect="1" noChangeArrowheads="1"/>
          </p:cNvPicPr>
          <p:nvPr/>
        </p:nvPicPr>
        <p:blipFill>
          <a:blip r:embed="rId2">
            <a:lum bright="36000" contrast="42000"/>
            <a:extLst>
              <a:ext uri="{28A0092B-C50C-407E-A947-70E740481C1C}">
                <a14:useLocalDpi xmlns:a14="http://schemas.microsoft.com/office/drawing/2010/main" val="0"/>
              </a:ext>
            </a:extLst>
          </a:blip>
          <a:srcRect/>
          <a:stretch>
            <a:fillRect/>
          </a:stretch>
        </p:blipFill>
        <p:spPr bwMode="auto">
          <a:xfrm>
            <a:off x="1042988" y="3933825"/>
            <a:ext cx="2808287" cy="2268538"/>
          </a:xfrm>
          <a:prstGeom prst="rect">
            <a:avLst/>
          </a:prstGeom>
          <a:noFill/>
          <a:ln w="57150" cmpd="thinThick">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493573" name="Picture 5">
            <a:extLst>
              <a:ext uri="{FF2B5EF4-FFF2-40B4-BE49-F238E27FC236}">
                <a16:creationId xmlns:a16="http://schemas.microsoft.com/office/drawing/2014/main" id="{842FB217-7D81-4B41-8630-BA4D2181C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802063"/>
            <a:ext cx="259238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4" name="Text Box 6">
            <a:extLst>
              <a:ext uri="{FF2B5EF4-FFF2-40B4-BE49-F238E27FC236}">
                <a16:creationId xmlns:a16="http://schemas.microsoft.com/office/drawing/2014/main" id="{E7C7FB17-6F34-453B-91FF-21CD6562FC90}"/>
              </a:ext>
            </a:extLst>
          </p:cNvPr>
          <p:cNvSpPr txBox="1">
            <a:spLocks noChangeArrowheads="1"/>
          </p:cNvSpPr>
          <p:nvPr/>
        </p:nvSpPr>
        <p:spPr bwMode="auto">
          <a:xfrm>
            <a:off x="2195513" y="6400800"/>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latin typeface="Arial" panose="020B0604020202020204" pitchFamily="34" charset="0"/>
                <a:ea typeface="宋体" panose="02010600030101010101" pitchFamily="2" charset="-122"/>
              </a:rPr>
              <a:t>PE</a:t>
            </a:r>
          </a:p>
        </p:txBody>
      </p:sp>
      <p:sp>
        <p:nvSpPr>
          <p:cNvPr id="493575" name="Text Box 7">
            <a:extLst>
              <a:ext uri="{FF2B5EF4-FFF2-40B4-BE49-F238E27FC236}">
                <a16:creationId xmlns:a16="http://schemas.microsoft.com/office/drawing/2014/main" id="{1C959A6B-E37F-4E54-8805-8D826ED4D3CE}"/>
              </a:ext>
            </a:extLst>
          </p:cNvPr>
          <p:cNvSpPr txBox="1">
            <a:spLocks noChangeArrowheads="1"/>
          </p:cNvSpPr>
          <p:nvPr/>
        </p:nvSpPr>
        <p:spPr bwMode="auto">
          <a:xfrm>
            <a:off x="6372225" y="640080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latin typeface="Arial" panose="020B0604020202020204" pitchFamily="34" charset="0"/>
                <a:ea typeface="宋体" panose="02010600030101010101" pitchFamily="2" charset="-122"/>
              </a:rPr>
              <a:t>PEO</a:t>
            </a:r>
          </a:p>
        </p:txBody>
      </p:sp>
      <p:sp>
        <p:nvSpPr>
          <p:cNvPr id="493577" name="Rectangle 9">
            <a:extLst>
              <a:ext uri="{FF2B5EF4-FFF2-40B4-BE49-F238E27FC236}">
                <a16:creationId xmlns:a16="http://schemas.microsoft.com/office/drawing/2014/main" id="{01531386-38C1-4F77-9970-8CC06E164CA2}"/>
              </a:ext>
            </a:extLst>
          </p:cNvPr>
          <p:cNvSpPr>
            <a:spLocks noGrp="1" noChangeArrowheads="1"/>
          </p:cNvSpPr>
          <p:nvPr>
            <p:ph type="title"/>
          </p:nvPr>
        </p:nvSpPr>
        <p:spPr>
          <a:xfrm>
            <a:off x="684213" y="333375"/>
            <a:ext cx="4319587" cy="652463"/>
          </a:xfrm>
          <a:noFill/>
          <a:ln/>
        </p:spPr>
        <p:txBody>
          <a:bodyPr/>
          <a:lstStyle/>
          <a:p>
            <a:r>
              <a:rPr kumimoji="1" lang="zh-CN" altLang="en-US" sz="3600" b="1" dirty="0">
                <a:solidFill>
                  <a:srgbClr val="FF0000"/>
                </a:solidFill>
                <a:latin typeface="楷体_GB2312" pitchFamily="1" charset="-122"/>
                <a:ea typeface="楷体_GB2312" pitchFamily="1" charset="-122"/>
              </a:rPr>
              <a:t>树枝状晶</a:t>
            </a:r>
          </a:p>
        </p:txBody>
      </p:sp>
      <p:sp>
        <p:nvSpPr>
          <p:cNvPr id="493579" name="Rectangle 11">
            <a:extLst>
              <a:ext uri="{FF2B5EF4-FFF2-40B4-BE49-F238E27FC236}">
                <a16:creationId xmlns:a16="http://schemas.microsoft.com/office/drawing/2014/main" id="{4050C2FF-1C0F-4887-8B7F-7BE6F5147E9A}"/>
              </a:ext>
            </a:extLst>
          </p:cNvPr>
          <p:cNvSpPr>
            <a:spLocks noChangeArrowheads="1"/>
          </p:cNvSpPr>
          <p:nvPr/>
        </p:nvSpPr>
        <p:spPr bwMode="blackWhite">
          <a:xfrm>
            <a:off x="539750" y="1125538"/>
            <a:ext cx="7848600" cy="863600"/>
          </a:xfrm>
          <a:prstGeom prst="rect">
            <a:avLst/>
          </a:prstGeom>
          <a:solidFill>
            <a:schemeClr val="bg1"/>
          </a:solidFill>
          <a:ln w="41275" algn="ctr">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t>组成树枝晶体的基本结构单元也是折叠链片晶，它是在特定方向上择优生长的结果 </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128DF990-984A-4044-92BD-A5D0AA3F9487}"/>
              </a:ext>
            </a:extLst>
          </p:cNvPr>
          <p:cNvSpPr>
            <a:spLocks noGrp="1"/>
          </p:cNvSpPr>
          <p:nvPr>
            <p:ph type="sldNum" sz="quarter" idx="12"/>
          </p:nvPr>
        </p:nvSpPr>
        <p:spPr/>
        <p:txBody>
          <a:bodyPr/>
          <a:lstStyle/>
          <a:p>
            <a:fld id="{847FD0E1-3FCD-4E6B-B8FB-8391C18F4B50}" type="slidenum">
              <a:rPr lang="en-US" altLang="zh-CN"/>
              <a:pPr/>
              <a:t>59</a:t>
            </a:fld>
            <a:endParaRPr lang="en-US" altLang="zh-CN"/>
          </a:p>
        </p:txBody>
      </p:sp>
      <p:sp>
        <p:nvSpPr>
          <p:cNvPr id="475138" name="Rectangle 2">
            <a:extLst>
              <a:ext uri="{FF2B5EF4-FFF2-40B4-BE49-F238E27FC236}">
                <a16:creationId xmlns:a16="http://schemas.microsoft.com/office/drawing/2014/main" id="{46F740A5-DB92-4529-9158-92063F39CCB3}"/>
              </a:ext>
            </a:extLst>
          </p:cNvPr>
          <p:cNvSpPr>
            <a:spLocks noGrp="1" noChangeArrowheads="1"/>
          </p:cNvSpPr>
          <p:nvPr>
            <p:ph type="title"/>
          </p:nvPr>
        </p:nvSpPr>
        <p:spPr>
          <a:xfrm>
            <a:off x="468313" y="404813"/>
            <a:ext cx="5267325" cy="725487"/>
          </a:xfrm>
        </p:spPr>
        <p:txBody>
          <a:bodyPr/>
          <a:lstStyle/>
          <a:p>
            <a:r>
              <a:rPr kumimoji="1" lang="zh-CN" altLang="en-US" sz="3600" b="1" dirty="0">
                <a:solidFill>
                  <a:srgbClr val="FF0000"/>
                </a:solidFill>
                <a:latin typeface="楷体_GB2312" pitchFamily="1" charset="-122"/>
                <a:ea typeface="楷体_GB2312" pitchFamily="1" charset="-122"/>
              </a:rPr>
              <a:t>纤维状晶和串晶</a:t>
            </a:r>
          </a:p>
        </p:txBody>
      </p:sp>
      <p:sp>
        <p:nvSpPr>
          <p:cNvPr id="475139" name="Rectangle 3">
            <a:extLst>
              <a:ext uri="{FF2B5EF4-FFF2-40B4-BE49-F238E27FC236}">
                <a16:creationId xmlns:a16="http://schemas.microsoft.com/office/drawing/2014/main" id="{0EE72456-219B-4023-8151-30E5AB188755}"/>
              </a:ext>
            </a:extLst>
          </p:cNvPr>
          <p:cNvSpPr>
            <a:spLocks noChangeArrowheads="1"/>
          </p:cNvSpPr>
          <p:nvPr/>
        </p:nvSpPr>
        <p:spPr bwMode="blackWhite">
          <a:xfrm>
            <a:off x="4500563" y="1484313"/>
            <a:ext cx="4356100" cy="518160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400" dirty="0">
                <a:latin typeface="Times New Roman" panose="02020603050405020304" pitchFamily="18" charset="0"/>
              </a:rPr>
              <a:t>当存在流动场时，高分子链伸展，并沿着流动方向平行排列。在适当的情况下，可以发生成核结晶，形成</a:t>
            </a:r>
            <a:r>
              <a:rPr lang="zh-CN" altLang="en-US" sz="2400" dirty="0">
                <a:solidFill>
                  <a:srgbClr val="FF0000"/>
                </a:solidFill>
                <a:latin typeface="Times New Roman" panose="02020603050405020304" pitchFamily="18" charset="0"/>
              </a:rPr>
              <a:t>纤维状晶</a:t>
            </a:r>
            <a:r>
              <a:rPr lang="zh-CN" altLang="en-US" sz="2400" dirty="0">
                <a:latin typeface="Times New Roman" panose="02020603050405020304" pitchFamily="18" charset="0"/>
              </a:rPr>
              <a:t>。应力越大，伸直链成分越多。纤维状晶的长度可以不受分子链平均长度的限制，</a:t>
            </a:r>
            <a:r>
              <a:rPr kumimoji="0" lang="zh-CN" altLang="en-US" sz="2400" dirty="0">
                <a:solidFill>
                  <a:srgbClr val="000099"/>
                </a:solidFill>
                <a:latin typeface="Times New Roman" panose="02020603050405020304" pitchFamily="18" charset="0"/>
              </a:rPr>
              <a:t>其长度大大超过高分子链的长度。</a:t>
            </a:r>
            <a:r>
              <a:rPr lang="zh-CN" altLang="en-US" sz="2400" dirty="0">
                <a:latin typeface="Times New Roman" panose="02020603050405020304" pitchFamily="18" charset="0"/>
              </a:rPr>
              <a:t>电子衍射实验进一步证实，分子链的取向是平行于纤维轴的。因此，这样得到的纤维有极好的强度。</a:t>
            </a:r>
          </a:p>
        </p:txBody>
      </p:sp>
      <p:pic>
        <p:nvPicPr>
          <p:cNvPr id="475140" name="Picture 4" descr="image274">
            <a:extLst>
              <a:ext uri="{FF2B5EF4-FFF2-40B4-BE49-F238E27FC236}">
                <a16:creationId xmlns:a16="http://schemas.microsoft.com/office/drawing/2014/main" id="{BD67AA4E-02F9-42FD-A665-43E9A2003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05038"/>
            <a:ext cx="3671887" cy="2740025"/>
          </a:xfrm>
          <a:prstGeom prst="rect">
            <a:avLst/>
          </a:prstGeom>
          <a:noFill/>
          <a:extLst>
            <a:ext uri="{909E8E84-426E-40DD-AFC4-6F175D3DCCD1}">
              <a14:hiddenFill xmlns:a14="http://schemas.microsoft.com/office/drawing/2010/main">
                <a:solidFill>
                  <a:srgbClr val="FFFFFF"/>
                </a:solidFill>
              </a14:hiddenFill>
            </a:ext>
          </a:extLst>
        </p:spPr>
      </p:pic>
      <p:sp>
        <p:nvSpPr>
          <p:cNvPr id="475141" name="Rectangle 5">
            <a:extLst>
              <a:ext uri="{FF2B5EF4-FFF2-40B4-BE49-F238E27FC236}">
                <a16:creationId xmlns:a16="http://schemas.microsoft.com/office/drawing/2014/main" id="{AECEB5AB-C9FD-414C-9C0F-DE0C5384D75A}"/>
              </a:ext>
            </a:extLst>
          </p:cNvPr>
          <p:cNvSpPr>
            <a:spLocks noChangeArrowheads="1"/>
          </p:cNvSpPr>
          <p:nvPr/>
        </p:nvSpPr>
        <p:spPr bwMode="blackWhite">
          <a:xfrm>
            <a:off x="1042988" y="5300663"/>
            <a:ext cx="2952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Times New Roman" panose="02020603050405020304" pitchFamily="18" charset="0"/>
              </a:rPr>
              <a:t>从靠近转轴的晶种生长的聚乙烯纤维晶 </a:t>
            </a:r>
          </a:p>
        </p:txBody>
      </p:sp>
      <p:sp>
        <p:nvSpPr>
          <p:cNvPr id="475142" name="Rectangle 6">
            <a:extLst>
              <a:ext uri="{FF2B5EF4-FFF2-40B4-BE49-F238E27FC236}">
                <a16:creationId xmlns:a16="http://schemas.microsoft.com/office/drawing/2014/main" id="{E0195468-3223-458B-A80A-A677D0F17CB9}"/>
              </a:ext>
            </a:extLst>
          </p:cNvPr>
          <p:cNvSpPr>
            <a:spLocks noChangeArrowheads="1"/>
          </p:cNvSpPr>
          <p:nvPr/>
        </p:nvSpPr>
        <p:spPr bwMode="blackWhite">
          <a:xfrm>
            <a:off x="1187450" y="1484313"/>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FF0000"/>
                </a:solidFill>
              </a:rPr>
              <a:t>纤维状晶</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B6D6EBB0-5F3D-464F-B210-B8EF7DFCFCF6}"/>
              </a:ext>
            </a:extLst>
          </p:cNvPr>
          <p:cNvSpPr>
            <a:spLocks noGrp="1"/>
          </p:cNvSpPr>
          <p:nvPr>
            <p:ph type="sldNum" sz="quarter" idx="12"/>
          </p:nvPr>
        </p:nvSpPr>
        <p:spPr/>
        <p:txBody>
          <a:bodyPr/>
          <a:lstStyle/>
          <a:p>
            <a:fld id="{DA4D674B-7CF0-4722-B17E-A4D29D265CAA}" type="slidenum">
              <a:rPr lang="en-US" altLang="zh-CN"/>
              <a:pPr/>
              <a:t>6</a:t>
            </a:fld>
            <a:endParaRPr lang="en-US" altLang="zh-CN"/>
          </a:p>
        </p:txBody>
      </p:sp>
      <p:sp>
        <p:nvSpPr>
          <p:cNvPr id="416771" name="Rectangle 3">
            <a:extLst>
              <a:ext uri="{FF2B5EF4-FFF2-40B4-BE49-F238E27FC236}">
                <a16:creationId xmlns:a16="http://schemas.microsoft.com/office/drawing/2014/main" id="{7DA1711D-4348-4AB2-8109-BA90B9F9C264}"/>
              </a:ext>
            </a:extLst>
          </p:cNvPr>
          <p:cNvSpPr>
            <a:spLocks noChangeArrowheads="1"/>
          </p:cNvSpPr>
          <p:nvPr/>
        </p:nvSpPr>
        <p:spPr bwMode="auto">
          <a:xfrm>
            <a:off x="684213" y="908050"/>
            <a:ext cx="7735887" cy="1120371"/>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bg2"/>
              </a:buClr>
              <a:buSzPct val="75000"/>
              <a:buFont typeface="Wingdings" panose="05000000000000000000" pitchFamily="2" charset="2"/>
              <a:buNone/>
            </a:pPr>
            <a:r>
              <a:rPr kumimoji="0" lang="zh-CN" altLang="en-US" sz="2800" dirty="0"/>
              <a:t>链结构是决定高聚物的基本性能特点，而凝聚态结构与材料</a:t>
            </a:r>
            <a:r>
              <a:rPr lang="zh-CN" altLang="en-US" sz="2800" dirty="0"/>
              <a:t>性能有直接的关系</a:t>
            </a:r>
            <a:endParaRPr kumimoji="0" lang="zh-CN" altLang="en-US" sz="2800" dirty="0"/>
          </a:p>
        </p:txBody>
      </p:sp>
      <p:sp>
        <p:nvSpPr>
          <p:cNvPr id="416772" name="Rectangle 4">
            <a:extLst>
              <a:ext uri="{FF2B5EF4-FFF2-40B4-BE49-F238E27FC236}">
                <a16:creationId xmlns:a16="http://schemas.microsoft.com/office/drawing/2014/main" id="{36E7D13D-6EAB-43CC-82A5-03C1C6B6E09E}"/>
              </a:ext>
            </a:extLst>
          </p:cNvPr>
          <p:cNvSpPr>
            <a:spLocks noChangeArrowheads="1"/>
          </p:cNvSpPr>
          <p:nvPr/>
        </p:nvSpPr>
        <p:spPr bwMode="auto">
          <a:xfrm>
            <a:off x="755650" y="4508500"/>
            <a:ext cx="7559675" cy="1692275"/>
          </a:xfrm>
          <a:prstGeom prst="rect">
            <a:avLst/>
          </a:prstGeom>
          <a:solidFill>
            <a:srgbClr val="FF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0" lang="zh-CN" altLang="en-US" sz="2800"/>
              <a:t>如：涤纶片：缓慢冷却</a:t>
            </a:r>
            <a:r>
              <a:rPr kumimoji="0" lang="zh-CN" altLang="zh-CN" sz="2800"/>
              <a:t>→</a:t>
            </a:r>
            <a:r>
              <a:rPr kumimoji="0" lang="zh-CN" altLang="en-US" sz="2800"/>
              <a:t>结晶</a:t>
            </a:r>
            <a:r>
              <a:rPr kumimoji="0" lang="zh-CN" altLang="zh-CN" sz="2800"/>
              <a:t>→</a:t>
            </a:r>
            <a:r>
              <a:rPr kumimoji="0" lang="zh-CN" altLang="en-US" sz="2800"/>
              <a:t>呈脆性；迅速冷却并经双轴拉伸的涤纶薄膜</a:t>
            </a:r>
            <a:r>
              <a:rPr kumimoji="0" lang="zh-CN" altLang="zh-CN" sz="2800"/>
              <a:t>→</a:t>
            </a:r>
            <a:r>
              <a:rPr kumimoji="0" lang="zh-CN" altLang="en-US" sz="2800"/>
              <a:t>只取向而未结晶</a:t>
            </a:r>
            <a:r>
              <a:rPr kumimoji="0" lang="zh-CN" altLang="zh-CN" sz="2800"/>
              <a:t>→</a:t>
            </a:r>
            <a:r>
              <a:rPr kumimoji="0" lang="zh-CN" altLang="en-US" sz="2800"/>
              <a:t>韧性非常好的材料。</a:t>
            </a:r>
          </a:p>
        </p:txBody>
      </p:sp>
      <p:sp>
        <p:nvSpPr>
          <p:cNvPr id="416774" name="Rectangle 6">
            <a:extLst>
              <a:ext uri="{FF2B5EF4-FFF2-40B4-BE49-F238E27FC236}">
                <a16:creationId xmlns:a16="http://schemas.microsoft.com/office/drawing/2014/main" id="{FE3DA37E-D2DB-4D61-8214-FBD2E4C127F1}"/>
              </a:ext>
            </a:extLst>
          </p:cNvPr>
          <p:cNvSpPr>
            <a:spLocks noChangeArrowheads="1"/>
          </p:cNvSpPr>
          <p:nvPr/>
        </p:nvSpPr>
        <p:spPr bwMode="auto">
          <a:xfrm>
            <a:off x="684213" y="2492375"/>
            <a:ext cx="7735887" cy="169227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buClr>
                <a:schemeClr val="bg2"/>
              </a:buClr>
              <a:buSzPct val="75000"/>
              <a:buFont typeface="Wingdings" panose="05000000000000000000" pitchFamily="2" charset="2"/>
              <a:buNone/>
            </a:pPr>
            <a:r>
              <a:rPr kumimoji="0" lang="zh-CN" altLang="en-US" sz="2800" dirty="0"/>
              <a:t>具有相同链结构的同一种聚合物，在不同加工成形条件下，也会产生不同的聚集状态，导致制品性能迥然不同。</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911CEB5A-2F72-4D77-B881-9CD00692682A}"/>
              </a:ext>
            </a:extLst>
          </p:cNvPr>
          <p:cNvSpPr>
            <a:spLocks noGrp="1"/>
          </p:cNvSpPr>
          <p:nvPr>
            <p:ph type="sldNum" sz="quarter" idx="12"/>
          </p:nvPr>
        </p:nvSpPr>
        <p:spPr/>
        <p:txBody>
          <a:bodyPr/>
          <a:lstStyle/>
          <a:p>
            <a:fld id="{56EA803B-CA9D-4A84-A937-C08DFB0D8BBF}" type="slidenum">
              <a:rPr lang="en-US" altLang="zh-CN"/>
              <a:pPr/>
              <a:t>60</a:t>
            </a:fld>
            <a:endParaRPr lang="en-US" altLang="zh-CN"/>
          </a:p>
        </p:txBody>
      </p:sp>
      <p:sp>
        <p:nvSpPr>
          <p:cNvPr id="476162" name="Rectangle 2">
            <a:extLst>
              <a:ext uri="{FF2B5EF4-FFF2-40B4-BE49-F238E27FC236}">
                <a16:creationId xmlns:a16="http://schemas.microsoft.com/office/drawing/2014/main" id="{7CE221AD-0827-4F65-B592-D142320EA7C8}"/>
              </a:ext>
            </a:extLst>
          </p:cNvPr>
          <p:cNvSpPr>
            <a:spLocks noChangeArrowheads="1"/>
          </p:cNvSpPr>
          <p:nvPr/>
        </p:nvSpPr>
        <p:spPr bwMode="blackWhite">
          <a:xfrm>
            <a:off x="611188" y="1125538"/>
            <a:ext cx="8064500" cy="946150"/>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Times New Roman" panose="02020603050405020304" pitchFamily="18" charset="0"/>
              </a:rPr>
              <a:t>高分子溶液温度较低时边搅拌边结晶，可以形成一种类似于串珠式结构的特殊结晶形态</a:t>
            </a:r>
            <a:r>
              <a:rPr lang="en-US" altLang="zh-CN" sz="2800">
                <a:latin typeface="宋体" panose="02010600030101010101" pitchFamily="2" charset="-122"/>
              </a:rPr>
              <a:t>—</a:t>
            </a:r>
            <a:r>
              <a:rPr lang="zh-CN" altLang="en-US" sz="2800">
                <a:solidFill>
                  <a:srgbClr val="FF0000"/>
                </a:solidFill>
                <a:latin typeface="Times New Roman" panose="02020603050405020304" pitchFamily="18" charset="0"/>
              </a:rPr>
              <a:t>串晶</a:t>
            </a:r>
            <a:r>
              <a:rPr lang="zh-CN" altLang="en-US" sz="2800">
                <a:latin typeface="Times New Roman" panose="02020603050405020304" pitchFamily="18" charset="0"/>
              </a:rPr>
              <a:t>。</a:t>
            </a:r>
          </a:p>
        </p:txBody>
      </p:sp>
      <p:pic>
        <p:nvPicPr>
          <p:cNvPr id="476163" name="Picture 3" descr="image276">
            <a:extLst>
              <a:ext uri="{FF2B5EF4-FFF2-40B4-BE49-F238E27FC236}">
                <a16:creationId xmlns:a16="http://schemas.microsoft.com/office/drawing/2014/main" id="{1DEB221D-5928-4566-932A-1774B8753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708275"/>
            <a:ext cx="6048375" cy="3024188"/>
          </a:xfrm>
          <a:prstGeom prst="rect">
            <a:avLst/>
          </a:prstGeom>
          <a:noFill/>
          <a:extLst>
            <a:ext uri="{909E8E84-426E-40DD-AFC4-6F175D3DCCD1}">
              <a14:hiddenFill xmlns:a14="http://schemas.microsoft.com/office/drawing/2010/main">
                <a:solidFill>
                  <a:srgbClr val="FFFFFF"/>
                </a:solidFill>
              </a14:hiddenFill>
            </a:ext>
          </a:extLst>
        </p:spPr>
      </p:pic>
      <p:sp>
        <p:nvSpPr>
          <p:cNvPr id="476164" name="Rectangle 4">
            <a:extLst>
              <a:ext uri="{FF2B5EF4-FFF2-40B4-BE49-F238E27FC236}">
                <a16:creationId xmlns:a16="http://schemas.microsoft.com/office/drawing/2014/main" id="{D0A42058-4563-46FA-A764-41D3E029BB0A}"/>
              </a:ext>
            </a:extLst>
          </p:cNvPr>
          <p:cNvSpPr>
            <a:spLocks noChangeArrowheads="1"/>
          </p:cNvSpPr>
          <p:nvPr/>
        </p:nvSpPr>
        <p:spPr bwMode="blackWhite">
          <a:xfrm>
            <a:off x="2627313" y="5805488"/>
            <a:ext cx="393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latin typeface="Times New Roman" panose="02020603050405020304" pitchFamily="18" charset="0"/>
              </a:rPr>
              <a:t>线型聚乙烯串晶的电镜照片 </a:t>
            </a:r>
          </a:p>
        </p:txBody>
      </p:sp>
      <p:sp>
        <p:nvSpPr>
          <p:cNvPr id="476165" name="Rectangle 5">
            <a:extLst>
              <a:ext uri="{FF2B5EF4-FFF2-40B4-BE49-F238E27FC236}">
                <a16:creationId xmlns:a16="http://schemas.microsoft.com/office/drawing/2014/main" id="{AB2BB96F-C027-40F3-9714-A2FC9B00FD3D}"/>
              </a:ext>
            </a:extLst>
          </p:cNvPr>
          <p:cNvSpPr>
            <a:spLocks noChangeArrowheads="1"/>
          </p:cNvSpPr>
          <p:nvPr/>
        </p:nvSpPr>
        <p:spPr bwMode="blackWhite">
          <a:xfrm>
            <a:off x="755650" y="333375"/>
            <a:ext cx="1101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FF0000"/>
                </a:solidFill>
              </a:rPr>
              <a:t>串晶</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F23B108B-CE14-4B8B-98BE-AA5C8D9C22E3}"/>
              </a:ext>
            </a:extLst>
          </p:cNvPr>
          <p:cNvSpPr>
            <a:spLocks noGrp="1"/>
          </p:cNvSpPr>
          <p:nvPr>
            <p:ph type="sldNum" sz="quarter" idx="12"/>
          </p:nvPr>
        </p:nvSpPr>
        <p:spPr/>
        <p:txBody>
          <a:bodyPr/>
          <a:lstStyle/>
          <a:p>
            <a:fld id="{5A698FB0-A669-49D3-9DC6-01191D673CE1}" type="slidenum">
              <a:rPr lang="en-US" altLang="zh-CN"/>
              <a:pPr/>
              <a:t>61</a:t>
            </a:fld>
            <a:endParaRPr lang="en-US" altLang="zh-CN"/>
          </a:p>
        </p:txBody>
      </p:sp>
      <p:sp>
        <p:nvSpPr>
          <p:cNvPr id="477186" name="Rectangle 2">
            <a:extLst>
              <a:ext uri="{FF2B5EF4-FFF2-40B4-BE49-F238E27FC236}">
                <a16:creationId xmlns:a16="http://schemas.microsoft.com/office/drawing/2014/main" id="{F8643FAC-D017-4749-B86F-FDDE07B15A42}"/>
              </a:ext>
            </a:extLst>
          </p:cNvPr>
          <p:cNvSpPr>
            <a:spLocks noChangeArrowheads="1"/>
          </p:cNvSpPr>
          <p:nvPr/>
        </p:nvSpPr>
        <p:spPr bwMode="blackWhite">
          <a:xfrm>
            <a:off x="611188" y="1628775"/>
            <a:ext cx="2520950" cy="4405313"/>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spcBef>
                <a:spcPct val="50000"/>
              </a:spcBef>
            </a:pPr>
            <a:r>
              <a:rPr lang="zh-CN" altLang="en-US" sz="2400">
                <a:latin typeface="Times New Roman" panose="02020603050405020304" pitchFamily="18" charset="0"/>
              </a:rPr>
              <a:t>这种聚合物串晶具有</a:t>
            </a:r>
            <a:r>
              <a:rPr lang="zh-CN" altLang="en-US" sz="2400">
                <a:solidFill>
                  <a:srgbClr val="FF0000"/>
                </a:solidFill>
                <a:latin typeface="Times New Roman" panose="02020603050405020304" pitchFamily="18" charset="0"/>
              </a:rPr>
              <a:t>伸直链结构的中心线</a:t>
            </a:r>
            <a:r>
              <a:rPr lang="zh-CN" altLang="en-US" sz="2400">
                <a:latin typeface="Times New Roman" panose="02020603050405020304" pitchFamily="18" charset="0"/>
              </a:rPr>
              <a:t>，</a:t>
            </a:r>
            <a:r>
              <a:rPr lang="zh-CN" altLang="en-US" sz="2400">
                <a:solidFill>
                  <a:srgbClr val="0000FF"/>
                </a:solidFill>
                <a:latin typeface="Times New Roman" panose="02020603050405020304" pitchFamily="18" charset="0"/>
              </a:rPr>
              <a:t>中心线周围间隔地生长着折叠链的片晶</a:t>
            </a:r>
            <a:r>
              <a:rPr lang="zh-CN" altLang="en-US" sz="2400">
                <a:latin typeface="Times New Roman" panose="02020603050405020304" pitchFamily="18" charset="0"/>
              </a:rPr>
              <a:t>，它是同时具有伸直链和折叠链两种结构单元组成的多晶体。</a:t>
            </a:r>
          </a:p>
        </p:txBody>
      </p:sp>
      <p:sp>
        <p:nvSpPr>
          <p:cNvPr id="477187" name="Rectangle 3">
            <a:extLst>
              <a:ext uri="{FF2B5EF4-FFF2-40B4-BE49-F238E27FC236}">
                <a16:creationId xmlns:a16="http://schemas.microsoft.com/office/drawing/2014/main" id="{4330AC40-7670-4AA0-8FF9-621B8253BB8E}"/>
              </a:ext>
            </a:extLst>
          </p:cNvPr>
          <p:cNvSpPr>
            <a:spLocks noChangeArrowheads="1"/>
          </p:cNvSpPr>
          <p:nvPr/>
        </p:nvSpPr>
        <p:spPr bwMode="blackWhite">
          <a:xfrm>
            <a:off x="6372225" y="1628775"/>
            <a:ext cx="1657350" cy="451485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lang="zh-CN" altLang="en-US" sz="2400">
                <a:latin typeface="Times New Roman" panose="02020603050405020304" pitchFamily="18" charset="0"/>
              </a:rPr>
              <a:t>由于具有伸直链结构的中心线，因而提供了材料的高强度、抗溶剂、耐腐蚀等优良性能。 </a:t>
            </a:r>
          </a:p>
        </p:txBody>
      </p:sp>
      <p:pic>
        <p:nvPicPr>
          <p:cNvPr id="477189" name="Picture 5" descr="1">
            <a:extLst>
              <a:ext uri="{FF2B5EF4-FFF2-40B4-BE49-F238E27FC236}">
                <a16:creationId xmlns:a16="http://schemas.microsoft.com/office/drawing/2014/main" id="{D7C9936B-5C0E-4C14-BEF4-D49E11ABF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700213"/>
            <a:ext cx="2681288" cy="43926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04641658-D581-4FA8-B1BB-03A20E90D8D3}"/>
              </a:ext>
            </a:extLst>
          </p:cNvPr>
          <p:cNvSpPr>
            <a:spLocks noGrp="1"/>
          </p:cNvSpPr>
          <p:nvPr>
            <p:ph type="sldNum" sz="quarter" idx="12"/>
          </p:nvPr>
        </p:nvSpPr>
        <p:spPr/>
        <p:txBody>
          <a:bodyPr/>
          <a:lstStyle/>
          <a:p>
            <a:fld id="{3BFA17FD-355C-4AA0-882F-869738322FD5}" type="slidenum">
              <a:rPr lang="en-US" altLang="zh-CN"/>
              <a:pPr/>
              <a:t>62</a:t>
            </a:fld>
            <a:endParaRPr lang="en-US" altLang="zh-CN"/>
          </a:p>
        </p:txBody>
      </p:sp>
      <p:sp>
        <p:nvSpPr>
          <p:cNvPr id="478210" name="Rectangle 2">
            <a:extLst>
              <a:ext uri="{FF2B5EF4-FFF2-40B4-BE49-F238E27FC236}">
                <a16:creationId xmlns:a16="http://schemas.microsoft.com/office/drawing/2014/main" id="{4AA20F61-41A0-480A-80B6-C09A9383188B}"/>
              </a:ext>
            </a:extLst>
          </p:cNvPr>
          <p:cNvSpPr>
            <a:spLocks noGrp="1" noChangeArrowheads="1"/>
          </p:cNvSpPr>
          <p:nvPr>
            <p:ph type="title"/>
          </p:nvPr>
        </p:nvSpPr>
        <p:spPr>
          <a:xfrm>
            <a:off x="684213" y="692150"/>
            <a:ext cx="5111750" cy="654050"/>
          </a:xfrm>
        </p:spPr>
        <p:txBody>
          <a:bodyPr/>
          <a:lstStyle/>
          <a:p>
            <a:r>
              <a:rPr kumimoji="1" lang="zh-CN" altLang="en-US" sz="3600" b="1" dirty="0">
                <a:solidFill>
                  <a:srgbClr val="FF0000"/>
                </a:solidFill>
                <a:latin typeface="楷体_GB2312" pitchFamily="1" charset="-122"/>
                <a:ea typeface="楷体_GB2312" pitchFamily="1" charset="-122"/>
              </a:rPr>
              <a:t>伸直链片晶</a:t>
            </a:r>
          </a:p>
        </p:txBody>
      </p:sp>
      <p:sp>
        <p:nvSpPr>
          <p:cNvPr id="478211" name="Rectangle 3">
            <a:extLst>
              <a:ext uri="{FF2B5EF4-FFF2-40B4-BE49-F238E27FC236}">
                <a16:creationId xmlns:a16="http://schemas.microsoft.com/office/drawing/2014/main" id="{9E1AB753-713F-4A41-88EC-2B217BE8B02A}"/>
              </a:ext>
            </a:extLst>
          </p:cNvPr>
          <p:cNvSpPr>
            <a:spLocks noChangeArrowheads="1"/>
          </p:cNvSpPr>
          <p:nvPr/>
        </p:nvSpPr>
        <p:spPr bwMode="blackWhite">
          <a:xfrm>
            <a:off x="611188" y="1487488"/>
            <a:ext cx="8137525" cy="1073150"/>
          </a:xfrm>
          <a:prstGeom prst="rect">
            <a:avLst/>
          </a:prstGeom>
          <a:solidFill>
            <a:srgbClr val="FFFF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800">
                <a:latin typeface="Times New Roman" panose="02020603050405020304" pitchFamily="18" charset="0"/>
              </a:rPr>
              <a:t>聚合物在极高压力下进行熔融结晶或者对熔体结晶加压热处理，可以得到完全伸直链的晶体。 </a:t>
            </a:r>
          </a:p>
        </p:txBody>
      </p:sp>
      <p:pic>
        <p:nvPicPr>
          <p:cNvPr id="478212" name="Picture 4" descr="image280">
            <a:extLst>
              <a:ext uri="{FF2B5EF4-FFF2-40B4-BE49-F238E27FC236}">
                <a16:creationId xmlns:a16="http://schemas.microsoft.com/office/drawing/2014/main" id="{7D1D8407-B62B-4EE6-B120-B565853DD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997200"/>
            <a:ext cx="3563938" cy="3067050"/>
          </a:xfrm>
          <a:prstGeom prst="rect">
            <a:avLst/>
          </a:prstGeom>
          <a:noFill/>
          <a:extLst>
            <a:ext uri="{909E8E84-426E-40DD-AFC4-6F175D3DCCD1}">
              <a14:hiddenFill xmlns:a14="http://schemas.microsoft.com/office/drawing/2010/main">
                <a:solidFill>
                  <a:srgbClr val="FFFFFF"/>
                </a:solidFill>
              </a14:hiddenFill>
            </a:ext>
          </a:extLst>
        </p:spPr>
      </p:pic>
      <p:sp>
        <p:nvSpPr>
          <p:cNvPr id="478213" name="Rectangle 5">
            <a:extLst>
              <a:ext uri="{FF2B5EF4-FFF2-40B4-BE49-F238E27FC236}">
                <a16:creationId xmlns:a16="http://schemas.microsoft.com/office/drawing/2014/main" id="{FD0109EF-D899-475D-9D75-2EB23346EDA1}"/>
              </a:ext>
            </a:extLst>
          </p:cNvPr>
          <p:cNvSpPr>
            <a:spLocks noChangeArrowheads="1"/>
          </p:cNvSpPr>
          <p:nvPr/>
        </p:nvSpPr>
        <p:spPr bwMode="blackWhite">
          <a:xfrm>
            <a:off x="5867400" y="6092825"/>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800">
                <a:latin typeface="Times New Roman" panose="02020603050405020304" pitchFamily="18" charset="0"/>
              </a:rPr>
              <a:t>聚乙烯伸直链晶体</a:t>
            </a:r>
            <a:endParaRPr lang="zh-CN" altLang="en-US" sz="2400">
              <a:latin typeface="Times New Roman" panose="02020603050405020304" pitchFamily="18" charset="0"/>
            </a:endParaRPr>
          </a:p>
        </p:txBody>
      </p:sp>
      <p:sp>
        <p:nvSpPr>
          <p:cNvPr id="478214" name="Rectangle 6">
            <a:extLst>
              <a:ext uri="{FF2B5EF4-FFF2-40B4-BE49-F238E27FC236}">
                <a16:creationId xmlns:a16="http://schemas.microsoft.com/office/drawing/2014/main" id="{0A1F8E7E-C81F-47A2-9925-8C83CC5BC3F2}"/>
              </a:ext>
            </a:extLst>
          </p:cNvPr>
          <p:cNvSpPr>
            <a:spLocks noChangeArrowheads="1"/>
          </p:cNvSpPr>
          <p:nvPr/>
        </p:nvSpPr>
        <p:spPr bwMode="blackWhite">
          <a:xfrm>
            <a:off x="539750" y="2781300"/>
            <a:ext cx="4537075" cy="3567113"/>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5000"/>
              </a:lnSpc>
            </a:pPr>
            <a:r>
              <a:rPr lang="zh-CN" altLang="en-US" sz="2800">
                <a:solidFill>
                  <a:srgbClr val="FF0000"/>
                </a:solidFill>
                <a:latin typeface="Times New Roman" panose="02020603050405020304" pitchFamily="18" charset="0"/>
              </a:rPr>
              <a:t>分子链平行于晶面</a:t>
            </a:r>
            <a:r>
              <a:rPr lang="zh-CN" altLang="en-US" sz="2800">
                <a:latin typeface="Times New Roman" panose="02020603050405020304" pitchFamily="18" charset="0"/>
              </a:rPr>
              <a:t>方向，片晶的</a:t>
            </a:r>
            <a:r>
              <a:rPr lang="zh-CN" altLang="en-US" sz="2800">
                <a:solidFill>
                  <a:srgbClr val="FF0000"/>
                </a:solidFill>
                <a:latin typeface="Times New Roman" panose="02020603050405020304" pitchFamily="18" charset="0"/>
              </a:rPr>
              <a:t>厚度基本上等于伸直了的分子链长度</a:t>
            </a:r>
            <a:r>
              <a:rPr lang="zh-CN" altLang="en-US" sz="2800">
                <a:latin typeface="Times New Roman" panose="02020603050405020304" pitchFamily="18" charset="0"/>
              </a:rPr>
              <a:t>。熔点高于其它结晶形态，接近厚度趋于无穷大时的晶体熔点。伸直链结构是</a:t>
            </a:r>
            <a:r>
              <a:rPr lang="zh-CN" altLang="en-US" sz="2800">
                <a:solidFill>
                  <a:srgbClr val="0000FF"/>
                </a:solidFill>
                <a:latin typeface="Times New Roman" panose="02020603050405020304" pitchFamily="18" charset="0"/>
              </a:rPr>
              <a:t>聚合物热力学上最稳定</a:t>
            </a:r>
            <a:r>
              <a:rPr lang="zh-CN" altLang="en-US" sz="2800">
                <a:latin typeface="Times New Roman" panose="02020603050405020304" pitchFamily="18" charset="0"/>
              </a:rPr>
              <a:t>的一种凝聚态结构。 </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C871DEFB-F9BA-470B-ABA5-ABEEF0501E69}"/>
              </a:ext>
            </a:extLst>
          </p:cNvPr>
          <p:cNvSpPr>
            <a:spLocks noGrp="1"/>
          </p:cNvSpPr>
          <p:nvPr>
            <p:ph type="sldNum" sz="quarter" idx="12"/>
          </p:nvPr>
        </p:nvSpPr>
        <p:spPr/>
        <p:txBody>
          <a:bodyPr/>
          <a:lstStyle/>
          <a:p>
            <a:fld id="{DED7C9F1-D83D-44E4-AD51-BD278CCD38BA}" type="slidenum">
              <a:rPr lang="en-US" altLang="zh-CN"/>
              <a:pPr/>
              <a:t>63</a:t>
            </a:fld>
            <a:endParaRPr lang="en-US" altLang="zh-CN"/>
          </a:p>
        </p:txBody>
      </p:sp>
      <p:sp>
        <p:nvSpPr>
          <p:cNvPr id="775170" name="Text Box 2">
            <a:extLst>
              <a:ext uri="{FF2B5EF4-FFF2-40B4-BE49-F238E27FC236}">
                <a16:creationId xmlns:a16="http://schemas.microsoft.com/office/drawing/2014/main" id="{84FCD8F6-C8AD-4187-B251-4E01D9A6EA39}"/>
              </a:ext>
            </a:extLst>
          </p:cNvPr>
          <p:cNvSpPr txBox="1">
            <a:spLocks noChangeArrowheads="1"/>
          </p:cNvSpPr>
          <p:nvPr/>
        </p:nvSpPr>
        <p:spPr bwMode="auto">
          <a:xfrm>
            <a:off x="1619250" y="765175"/>
            <a:ext cx="67691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4000">
                <a:solidFill>
                  <a:srgbClr val="FF0000"/>
                </a:solidFill>
                <a:latin typeface="Arial" panose="020B0604020202020204" pitchFamily="34" charset="0"/>
              </a:rPr>
              <a:t>热力学上最稳定的晶体</a:t>
            </a:r>
          </a:p>
        </p:txBody>
      </p:sp>
      <p:sp>
        <p:nvSpPr>
          <p:cNvPr id="775171" name="Rectangle 3">
            <a:extLst>
              <a:ext uri="{FF2B5EF4-FFF2-40B4-BE49-F238E27FC236}">
                <a16:creationId xmlns:a16="http://schemas.microsoft.com/office/drawing/2014/main" id="{EB3F387D-4B7E-48E0-8636-341429DF194C}"/>
              </a:ext>
            </a:extLst>
          </p:cNvPr>
          <p:cNvSpPr>
            <a:spLocks noChangeArrowheads="1"/>
          </p:cNvSpPr>
          <p:nvPr/>
        </p:nvSpPr>
        <p:spPr bwMode="auto">
          <a:xfrm>
            <a:off x="539750" y="1700213"/>
            <a:ext cx="7993063"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a:t>    </a:t>
            </a:r>
            <a:r>
              <a:rPr lang="zh-CN" altLang="en-US" sz="3200"/>
              <a:t>聚乙烯在</a:t>
            </a:r>
            <a:r>
              <a:rPr lang="en-US" altLang="zh-CN" sz="3200"/>
              <a:t>226℃</a:t>
            </a:r>
            <a:r>
              <a:rPr lang="zh-CN" altLang="en-US" sz="3200"/>
              <a:t>于</a:t>
            </a:r>
            <a:r>
              <a:rPr lang="en-US" altLang="zh-CN" sz="3200"/>
              <a:t>4800</a:t>
            </a:r>
            <a:r>
              <a:rPr lang="zh-CN" altLang="en-US" sz="3200"/>
              <a:t>大气压下结晶</a:t>
            </a:r>
            <a:r>
              <a:rPr lang="en-US" altLang="zh-CN" sz="3200"/>
              <a:t>8</a:t>
            </a:r>
            <a:r>
              <a:rPr lang="zh-CN" altLang="en-US" sz="3200"/>
              <a:t>小时得到的伸直链晶：</a:t>
            </a:r>
          </a:p>
          <a:p>
            <a:pPr>
              <a:lnSpc>
                <a:spcPct val="120000"/>
              </a:lnSpc>
            </a:pPr>
            <a:r>
              <a:rPr lang="zh-CN" altLang="en-US" sz="3200"/>
              <a:t>    晶体的熔点为</a:t>
            </a:r>
            <a:r>
              <a:rPr lang="en-US" altLang="zh-CN" sz="3200"/>
              <a:t>140.1℃</a:t>
            </a:r>
            <a:r>
              <a:rPr lang="zh-CN" altLang="en-US" sz="3200"/>
              <a:t>；结晶度达</a:t>
            </a:r>
            <a:r>
              <a:rPr lang="en-US" altLang="zh-CN" sz="3200"/>
              <a:t>97%</a:t>
            </a:r>
            <a:r>
              <a:rPr lang="zh-CN" altLang="en-US" sz="3200"/>
              <a:t>；密度为</a:t>
            </a:r>
            <a:r>
              <a:rPr lang="en-US" altLang="zh-CN" sz="3200"/>
              <a:t>0.9938</a:t>
            </a:r>
            <a:r>
              <a:rPr lang="zh-CN" altLang="en-US" sz="3200"/>
              <a:t>克</a:t>
            </a:r>
            <a:r>
              <a:rPr lang="en-US" altLang="zh-CN" sz="3200"/>
              <a:t>/</a:t>
            </a:r>
            <a:r>
              <a:rPr lang="zh-CN" altLang="en-US" sz="3200"/>
              <a:t>厘米</a:t>
            </a:r>
            <a:r>
              <a:rPr lang="en-US" altLang="zh-CN" sz="3200" baseline="30000"/>
              <a:t>3</a:t>
            </a:r>
            <a:r>
              <a:rPr lang="zh-CN" altLang="en-US" sz="3200"/>
              <a:t>；伸直链长度达</a:t>
            </a:r>
            <a:r>
              <a:rPr lang="en-US" altLang="zh-CN" sz="3200"/>
              <a:t>3×10</a:t>
            </a:r>
            <a:r>
              <a:rPr lang="en-US" altLang="zh-CN" sz="3200" baseline="30000"/>
              <a:t>3</a:t>
            </a:r>
            <a:r>
              <a:rPr lang="en-US" altLang="zh-CN" sz="3200"/>
              <a:t>nm</a:t>
            </a:r>
          </a:p>
        </p:txBody>
      </p:sp>
      <p:sp>
        <p:nvSpPr>
          <p:cNvPr id="775172" name="Text Box 4">
            <a:extLst>
              <a:ext uri="{FF2B5EF4-FFF2-40B4-BE49-F238E27FC236}">
                <a16:creationId xmlns:a16="http://schemas.microsoft.com/office/drawing/2014/main" id="{CF9D15D3-DE87-41EC-866E-7B1DFB040F51}"/>
              </a:ext>
            </a:extLst>
          </p:cNvPr>
          <p:cNvSpPr txBox="1">
            <a:spLocks noChangeArrowheads="1"/>
          </p:cNvSpPr>
          <p:nvPr/>
        </p:nvSpPr>
        <p:spPr bwMode="auto">
          <a:xfrm>
            <a:off x="755650" y="4797425"/>
            <a:ext cx="70564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3200">
                <a:latin typeface="Arial" panose="020B0604020202020204" pitchFamily="34" charset="0"/>
              </a:rPr>
              <a:t>那么，通常情况下的聚合物结晶都是一种亚稳态。</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61DA4B0C-86B5-4A0E-8941-2E73DC63CB0C}"/>
              </a:ext>
            </a:extLst>
          </p:cNvPr>
          <p:cNvSpPr>
            <a:spLocks noGrp="1"/>
          </p:cNvSpPr>
          <p:nvPr>
            <p:ph type="sldNum" sz="quarter" idx="12"/>
          </p:nvPr>
        </p:nvSpPr>
        <p:spPr/>
        <p:txBody>
          <a:bodyPr/>
          <a:lstStyle/>
          <a:p>
            <a:fld id="{3710C04D-0DAD-4F2B-809D-2579AAB6741B}" type="slidenum">
              <a:rPr lang="en-US" altLang="zh-CN"/>
              <a:pPr/>
              <a:t>64</a:t>
            </a:fld>
            <a:endParaRPr lang="en-US" altLang="zh-CN"/>
          </a:p>
        </p:txBody>
      </p:sp>
      <p:sp>
        <p:nvSpPr>
          <p:cNvPr id="661506" name="Rectangle 2">
            <a:extLst>
              <a:ext uri="{FF2B5EF4-FFF2-40B4-BE49-F238E27FC236}">
                <a16:creationId xmlns:a16="http://schemas.microsoft.com/office/drawing/2014/main" id="{FE00AA76-63FD-45FC-95DF-44ED98EFF496}"/>
              </a:ext>
            </a:extLst>
          </p:cNvPr>
          <p:cNvSpPr>
            <a:spLocks noGrp="1" noChangeArrowheads="1"/>
          </p:cNvSpPr>
          <p:nvPr>
            <p:ph type="title"/>
          </p:nvPr>
        </p:nvSpPr>
        <p:spPr>
          <a:xfrm>
            <a:off x="395288" y="333375"/>
            <a:ext cx="6264275" cy="652463"/>
          </a:xfrm>
        </p:spPr>
        <p:txBody>
          <a:bodyPr/>
          <a:lstStyle/>
          <a:p>
            <a:r>
              <a:rPr kumimoji="1" lang="zh-CN" altLang="en-US" sz="3600" b="1" dirty="0">
                <a:solidFill>
                  <a:srgbClr val="FF0000"/>
                </a:solidFill>
                <a:latin typeface="楷体_GB2312" pitchFamily="1" charset="-122"/>
                <a:ea typeface="楷体_GB2312" pitchFamily="1" charset="-122"/>
              </a:rPr>
              <a:t>晶态高聚物的结构模型</a:t>
            </a:r>
          </a:p>
        </p:txBody>
      </p:sp>
      <p:sp>
        <p:nvSpPr>
          <p:cNvPr id="661507" name="Rectangle 3">
            <a:extLst>
              <a:ext uri="{FF2B5EF4-FFF2-40B4-BE49-F238E27FC236}">
                <a16:creationId xmlns:a16="http://schemas.microsoft.com/office/drawing/2014/main" id="{C51A6133-78BC-4925-87E2-9B37D755165D}"/>
              </a:ext>
            </a:extLst>
          </p:cNvPr>
          <p:cNvSpPr>
            <a:spLocks noChangeArrowheads="1"/>
          </p:cNvSpPr>
          <p:nvPr/>
        </p:nvSpPr>
        <p:spPr bwMode="blackWhite">
          <a:xfrm>
            <a:off x="539750" y="1125538"/>
            <a:ext cx="4883150" cy="519112"/>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en-US" altLang="zh-CN" sz="2800">
                <a:solidFill>
                  <a:srgbClr val="FF0000"/>
                </a:solidFill>
                <a:latin typeface="Times New Roman" panose="02020603050405020304" pitchFamily="18" charset="0"/>
              </a:rPr>
              <a:t>3.3.1</a:t>
            </a:r>
            <a:r>
              <a:rPr lang="zh-CN" altLang="en-US" sz="2800"/>
              <a:t>缨状微束模型</a:t>
            </a:r>
            <a:r>
              <a:rPr lang="en-US" altLang="zh-CN" sz="2800"/>
              <a:t>--</a:t>
            </a:r>
            <a:r>
              <a:rPr lang="zh-CN" altLang="en-US" sz="2800">
                <a:solidFill>
                  <a:srgbClr val="FF0000"/>
                </a:solidFill>
                <a:latin typeface="Times New Roman" panose="02020603050405020304" pitchFamily="18" charset="0"/>
              </a:rPr>
              <a:t>两相模型</a:t>
            </a:r>
            <a:r>
              <a:rPr lang="zh-CN" altLang="en-US" sz="2400">
                <a:latin typeface="Times New Roman" panose="02020603050405020304" pitchFamily="18" charset="0"/>
              </a:rPr>
              <a:t> </a:t>
            </a:r>
          </a:p>
        </p:txBody>
      </p:sp>
      <p:sp>
        <p:nvSpPr>
          <p:cNvPr id="661508" name="Rectangle 4">
            <a:extLst>
              <a:ext uri="{FF2B5EF4-FFF2-40B4-BE49-F238E27FC236}">
                <a16:creationId xmlns:a16="http://schemas.microsoft.com/office/drawing/2014/main" id="{94C6C9A5-D39A-4191-A113-04343C50A03D}"/>
              </a:ext>
            </a:extLst>
          </p:cNvPr>
          <p:cNvSpPr>
            <a:spLocks noChangeArrowheads="1"/>
          </p:cNvSpPr>
          <p:nvPr/>
        </p:nvSpPr>
        <p:spPr bwMode="blackWhite">
          <a:xfrm>
            <a:off x="539750" y="1824038"/>
            <a:ext cx="8135938" cy="173990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lang="zh-CN" altLang="en-US" sz="2400" dirty="0">
                <a:latin typeface="Times New Roman" panose="02020603050405020304" pitchFamily="18" charset="0"/>
              </a:rPr>
              <a:t>结晶高分子中，晶区与非晶区同时存在，互相贯穿插。晶区中，分子链平行排列，一根分子链可以同时穿过几个晶区和非晶区，不同的晶区通常是无规取向的；非晶区中，分子链的堆砌是完全无序的。   </a:t>
            </a:r>
          </a:p>
        </p:txBody>
      </p:sp>
      <p:pic>
        <p:nvPicPr>
          <p:cNvPr id="661509" name="Picture 5" descr="image282">
            <a:extLst>
              <a:ext uri="{FF2B5EF4-FFF2-40B4-BE49-F238E27FC236}">
                <a16:creationId xmlns:a16="http://schemas.microsoft.com/office/drawing/2014/main" id="{F419798B-5DBB-4AD6-AA8A-1F9C009AD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716338"/>
            <a:ext cx="4681537" cy="2212975"/>
          </a:xfrm>
          <a:prstGeom prst="rect">
            <a:avLst/>
          </a:prstGeom>
          <a:noFill/>
          <a:extLst>
            <a:ext uri="{909E8E84-426E-40DD-AFC4-6F175D3DCCD1}">
              <a14:hiddenFill xmlns:a14="http://schemas.microsoft.com/office/drawing/2010/main">
                <a:solidFill>
                  <a:srgbClr val="FFFFFF"/>
                </a:solidFill>
              </a14:hiddenFill>
            </a:ext>
          </a:extLst>
        </p:spPr>
      </p:pic>
      <p:pic>
        <p:nvPicPr>
          <p:cNvPr id="661512" name="Picture 8" descr="2">
            <a:extLst>
              <a:ext uri="{FF2B5EF4-FFF2-40B4-BE49-F238E27FC236}">
                <a16:creationId xmlns:a16="http://schemas.microsoft.com/office/drawing/2014/main" id="{1E503BCC-67F1-48E1-BB7A-1740C7E88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716338"/>
            <a:ext cx="3168650" cy="2235200"/>
          </a:xfrm>
          <a:prstGeom prst="rect">
            <a:avLst/>
          </a:prstGeom>
          <a:noFill/>
          <a:extLst>
            <a:ext uri="{909E8E84-426E-40DD-AFC4-6F175D3DCCD1}">
              <a14:hiddenFill xmlns:a14="http://schemas.microsoft.com/office/drawing/2010/main">
                <a:solidFill>
                  <a:srgbClr val="FFFFFF"/>
                </a:solidFill>
              </a14:hiddenFill>
            </a:ext>
          </a:extLst>
        </p:spPr>
      </p:pic>
      <p:sp>
        <p:nvSpPr>
          <p:cNvPr id="661513" name="Rectangle 9">
            <a:extLst>
              <a:ext uri="{FF2B5EF4-FFF2-40B4-BE49-F238E27FC236}">
                <a16:creationId xmlns:a16="http://schemas.microsoft.com/office/drawing/2014/main" id="{43CFE8BC-F218-488C-8C2F-1F551FE1255A}"/>
              </a:ext>
            </a:extLst>
          </p:cNvPr>
          <p:cNvSpPr>
            <a:spLocks noChangeArrowheads="1"/>
          </p:cNvSpPr>
          <p:nvPr/>
        </p:nvSpPr>
        <p:spPr bwMode="blackWhite">
          <a:xfrm>
            <a:off x="1979613" y="6062663"/>
            <a:ext cx="6410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a:solidFill>
                  <a:srgbClr val="FF0000"/>
                </a:solidFill>
              </a:rPr>
              <a:t>象一团乱毛线被随机扎成若干束的情形</a:t>
            </a:r>
            <a:r>
              <a:rPr lang="zh-CN" altLang="en-US" sz="2400"/>
              <a:t> </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a:extLst>
              <a:ext uri="{FF2B5EF4-FFF2-40B4-BE49-F238E27FC236}">
                <a16:creationId xmlns:a16="http://schemas.microsoft.com/office/drawing/2014/main" id="{E190FF1B-BA42-465F-BCA6-EAA7E6B0904A}"/>
              </a:ext>
            </a:extLst>
          </p:cNvPr>
          <p:cNvSpPr>
            <a:spLocks noGrp="1"/>
          </p:cNvSpPr>
          <p:nvPr>
            <p:ph type="sldNum" sz="quarter" idx="12"/>
          </p:nvPr>
        </p:nvSpPr>
        <p:spPr/>
        <p:txBody>
          <a:bodyPr/>
          <a:lstStyle/>
          <a:p>
            <a:fld id="{F531799D-7283-4720-92F1-EEE592262287}" type="slidenum">
              <a:rPr lang="en-US" altLang="zh-CN"/>
              <a:pPr/>
              <a:t>65</a:t>
            </a:fld>
            <a:endParaRPr lang="en-US" altLang="zh-CN"/>
          </a:p>
        </p:txBody>
      </p:sp>
      <p:sp>
        <p:nvSpPr>
          <p:cNvPr id="480258" name="Rectangle 2">
            <a:extLst>
              <a:ext uri="{FF2B5EF4-FFF2-40B4-BE49-F238E27FC236}">
                <a16:creationId xmlns:a16="http://schemas.microsoft.com/office/drawing/2014/main" id="{0CCE97D3-1923-42D2-9AE6-0EDE8B864600}"/>
              </a:ext>
            </a:extLst>
          </p:cNvPr>
          <p:cNvSpPr>
            <a:spLocks noGrp="1" noChangeArrowheads="1"/>
          </p:cNvSpPr>
          <p:nvPr>
            <p:ph type="title"/>
          </p:nvPr>
        </p:nvSpPr>
        <p:spPr>
          <a:xfrm>
            <a:off x="395288" y="692150"/>
            <a:ext cx="4321175" cy="581025"/>
          </a:xfrm>
        </p:spPr>
        <p:txBody>
          <a:bodyPr/>
          <a:lstStyle/>
          <a:p>
            <a:r>
              <a:rPr kumimoji="1" lang="zh-CN" altLang="en-US" sz="3600" b="1" dirty="0">
                <a:solidFill>
                  <a:srgbClr val="FF0000"/>
                </a:solidFill>
                <a:latin typeface="楷体_GB2312" pitchFamily="1" charset="-122"/>
                <a:ea typeface="楷体_GB2312" pitchFamily="1" charset="-122"/>
              </a:rPr>
              <a:t>折叠链模型</a:t>
            </a:r>
          </a:p>
        </p:txBody>
      </p:sp>
      <p:sp>
        <p:nvSpPr>
          <p:cNvPr id="480261" name="Rectangle 5">
            <a:extLst>
              <a:ext uri="{FF2B5EF4-FFF2-40B4-BE49-F238E27FC236}">
                <a16:creationId xmlns:a16="http://schemas.microsoft.com/office/drawing/2014/main" id="{8F102FCF-ECF8-496D-84AB-FBA678EEB01C}"/>
              </a:ext>
            </a:extLst>
          </p:cNvPr>
          <p:cNvSpPr>
            <a:spLocks noChangeArrowheads="1"/>
          </p:cNvSpPr>
          <p:nvPr/>
        </p:nvSpPr>
        <p:spPr bwMode="blackWhite">
          <a:xfrm>
            <a:off x="2627313" y="1700213"/>
            <a:ext cx="6264275" cy="1655762"/>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solidFill>
                  <a:srgbClr val="FF0000"/>
                </a:solidFill>
                <a:latin typeface="Times New Roman" panose="02020603050405020304" pitchFamily="18" charset="0"/>
              </a:rPr>
              <a:t>近邻规则折叠：</a:t>
            </a:r>
            <a:r>
              <a:rPr lang="zh-CN" altLang="en-US" sz="2400"/>
              <a:t>片晶中高分子链是以反复折叠的形式排列的，当分子链长出晶片后，立即折叠，在邻近长出的位置返回晶片，如此规则地排列下去</a:t>
            </a:r>
          </a:p>
        </p:txBody>
      </p:sp>
      <p:grpSp>
        <p:nvGrpSpPr>
          <p:cNvPr id="480266" name="Group 10">
            <a:extLst>
              <a:ext uri="{FF2B5EF4-FFF2-40B4-BE49-F238E27FC236}">
                <a16:creationId xmlns:a16="http://schemas.microsoft.com/office/drawing/2014/main" id="{55098787-3B32-4614-9A43-514DC10B66DF}"/>
              </a:ext>
            </a:extLst>
          </p:cNvPr>
          <p:cNvGrpSpPr>
            <a:grpSpLocks/>
          </p:cNvGrpSpPr>
          <p:nvPr/>
        </p:nvGrpSpPr>
        <p:grpSpPr bwMode="auto">
          <a:xfrm>
            <a:off x="468313" y="1628775"/>
            <a:ext cx="1800225" cy="1512888"/>
            <a:chOff x="295" y="1344"/>
            <a:chExt cx="1588" cy="2055"/>
          </a:xfrm>
        </p:grpSpPr>
        <p:sp>
          <p:nvSpPr>
            <p:cNvPr id="480267" name="Line 11">
              <a:extLst>
                <a:ext uri="{FF2B5EF4-FFF2-40B4-BE49-F238E27FC236}">
                  <a16:creationId xmlns:a16="http://schemas.microsoft.com/office/drawing/2014/main" id="{BD5CE599-6930-4262-AB14-B713916F5D7D}"/>
                </a:ext>
              </a:extLst>
            </p:cNvPr>
            <p:cNvSpPr>
              <a:spLocks noChangeShapeType="1"/>
            </p:cNvSpPr>
            <p:nvPr/>
          </p:nvSpPr>
          <p:spPr bwMode="auto">
            <a:xfrm flipV="1">
              <a:off x="658" y="1993"/>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68" name="Line 12">
              <a:extLst>
                <a:ext uri="{FF2B5EF4-FFF2-40B4-BE49-F238E27FC236}">
                  <a16:creationId xmlns:a16="http://schemas.microsoft.com/office/drawing/2014/main" id="{30270760-7A9A-4CAC-99E5-E0280EF29CF8}"/>
                </a:ext>
              </a:extLst>
            </p:cNvPr>
            <p:cNvSpPr>
              <a:spLocks noChangeShapeType="1"/>
            </p:cNvSpPr>
            <p:nvPr/>
          </p:nvSpPr>
          <p:spPr bwMode="auto">
            <a:xfrm flipH="1" flipV="1">
              <a:off x="295" y="1630"/>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69" name="Line 13">
              <a:extLst>
                <a:ext uri="{FF2B5EF4-FFF2-40B4-BE49-F238E27FC236}">
                  <a16:creationId xmlns:a16="http://schemas.microsoft.com/office/drawing/2014/main" id="{5C2ACA8C-73C1-4F57-8C96-0231C86DCF46}"/>
                </a:ext>
              </a:extLst>
            </p:cNvPr>
            <p:cNvSpPr>
              <a:spLocks noChangeShapeType="1"/>
            </p:cNvSpPr>
            <p:nvPr/>
          </p:nvSpPr>
          <p:spPr bwMode="auto">
            <a:xfrm flipH="1" flipV="1">
              <a:off x="295" y="2764"/>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0" name="Line 14">
              <a:extLst>
                <a:ext uri="{FF2B5EF4-FFF2-40B4-BE49-F238E27FC236}">
                  <a16:creationId xmlns:a16="http://schemas.microsoft.com/office/drawing/2014/main" id="{87705390-8467-406C-B6B3-BB1CAE476DDB}"/>
                </a:ext>
              </a:extLst>
            </p:cNvPr>
            <p:cNvSpPr>
              <a:spLocks noChangeShapeType="1"/>
            </p:cNvSpPr>
            <p:nvPr/>
          </p:nvSpPr>
          <p:spPr bwMode="auto">
            <a:xfrm flipV="1">
              <a:off x="658" y="3128"/>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1" name="Line 15">
              <a:extLst>
                <a:ext uri="{FF2B5EF4-FFF2-40B4-BE49-F238E27FC236}">
                  <a16:creationId xmlns:a16="http://schemas.microsoft.com/office/drawing/2014/main" id="{AF0D8331-F265-40CF-92CC-15CBEFCF3D30}"/>
                </a:ext>
              </a:extLst>
            </p:cNvPr>
            <p:cNvSpPr>
              <a:spLocks noChangeShapeType="1"/>
            </p:cNvSpPr>
            <p:nvPr/>
          </p:nvSpPr>
          <p:spPr bwMode="auto">
            <a:xfrm>
              <a:off x="658" y="2220"/>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2" name="Line 16">
              <a:extLst>
                <a:ext uri="{FF2B5EF4-FFF2-40B4-BE49-F238E27FC236}">
                  <a16:creationId xmlns:a16="http://schemas.microsoft.com/office/drawing/2014/main" id="{C815F712-7134-4632-BADC-0F320C833F13}"/>
                </a:ext>
              </a:extLst>
            </p:cNvPr>
            <p:cNvSpPr>
              <a:spLocks noChangeShapeType="1"/>
            </p:cNvSpPr>
            <p:nvPr/>
          </p:nvSpPr>
          <p:spPr bwMode="auto">
            <a:xfrm>
              <a:off x="794" y="2193"/>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3" name="Line 17">
              <a:extLst>
                <a:ext uri="{FF2B5EF4-FFF2-40B4-BE49-F238E27FC236}">
                  <a16:creationId xmlns:a16="http://schemas.microsoft.com/office/drawing/2014/main" id="{0C34F3B0-AA16-497F-A0FD-2B86EEBED161}"/>
                </a:ext>
              </a:extLst>
            </p:cNvPr>
            <p:cNvSpPr>
              <a:spLocks noChangeShapeType="1"/>
            </p:cNvSpPr>
            <p:nvPr/>
          </p:nvSpPr>
          <p:spPr bwMode="auto">
            <a:xfrm>
              <a:off x="931" y="2156"/>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4" name="Line 18">
              <a:extLst>
                <a:ext uri="{FF2B5EF4-FFF2-40B4-BE49-F238E27FC236}">
                  <a16:creationId xmlns:a16="http://schemas.microsoft.com/office/drawing/2014/main" id="{EFC52E00-0302-46A0-B458-0131340007B5}"/>
                </a:ext>
              </a:extLst>
            </p:cNvPr>
            <p:cNvSpPr>
              <a:spLocks noChangeShapeType="1"/>
            </p:cNvSpPr>
            <p:nvPr/>
          </p:nvSpPr>
          <p:spPr bwMode="auto">
            <a:xfrm>
              <a:off x="1067" y="2129"/>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5" name="Line 19">
              <a:extLst>
                <a:ext uri="{FF2B5EF4-FFF2-40B4-BE49-F238E27FC236}">
                  <a16:creationId xmlns:a16="http://schemas.microsoft.com/office/drawing/2014/main" id="{D17C24B8-709F-425F-AD29-DD42ECEE250C}"/>
                </a:ext>
              </a:extLst>
            </p:cNvPr>
            <p:cNvSpPr>
              <a:spLocks noChangeShapeType="1"/>
            </p:cNvSpPr>
            <p:nvPr/>
          </p:nvSpPr>
          <p:spPr bwMode="auto">
            <a:xfrm>
              <a:off x="1203" y="2111"/>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6" name="Line 20">
              <a:extLst>
                <a:ext uri="{FF2B5EF4-FFF2-40B4-BE49-F238E27FC236}">
                  <a16:creationId xmlns:a16="http://schemas.microsoft.com/office/drawing/2014/main" id="{58E62869-3C6E-4FC4-98E8-DCB276A6096E}"/>
                </a:ext>
              </a:extLst>
            </p:cNvPr>
            <p:cNvSpPr>
              <a:spLocks noChangeShapeType="1"/>
            </p:cNvSpPr>
            <p:nvPr/>
          </p:nvSpPr>
          <p:spPr bwMode="auto">
            <a:xfrm>
              <a:off x="1339" y="2084"/>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7" name="Line 21">
              <a:extLst>
                <a:ext uri="{FF2B5EF4-FFF2-40B4-BE49-F238E27FC236}">
                  <a16:creationId xmlns:a16="http://schemas.microsoft.com/office/drawing/2014/main" id="{8605AEC7-C211-40CE-9FA4-C736546D5D8A}"/>
                </a:ext>
              </a:extLst>
            </p:cNvPr>
            <p:cNvSpPr>
              <a:spLocks noChangeShapeType="1"/>
            </p:cNvSpPr>
            <p:nvPr/>
          </p:nvSpPr>
          <p:spPr bwMode="auto">
            <a:xfrm>
              <a:off x="1475" y="2056"/>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8" name="Line 22">
              <a:extLst>
                <a:ext uri="{FF2B5EF4-FFF2-40B4-BE49-F238E27FC236}">
                  <a16:creationId xmlns:a16="http://schemas.microsoft.com/office/drawing/2014/main" id="{218B1A45-4C5B-446D-92B2-090A95E0A07F}"/>
                </a:ext>
              </a:extLst>
            </p:cNvPr>
            <p:cNvSpPr>
              <a:spLocks noChangeShapeType="1"/>
            </p:cNvSpPr>
            <p:nvPr/>
          </p:nvSpPr>
          <p:spPr bwMode="auto">
            <a:xfrm>
              <a:off x="1611" y="2029"/>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79" name="Line 23">
              <a:extLst>
                <a:ext uri="{FF2B5EF4-FFF2-40B4-BE49-F238E27FC236}">
                  <a16:creationId xmlns:a16="http://schemas.microsoft.com/office/drawing/2014/main" id="{CF929C29-71B0-4A50-A022-1AF05DFB1821}"/>
                </a:ext>
              </a:extLst>
            </p:cNvPr>
            <p:cNvSpPr>
              <a:spLocks noChangeShapeType="1"/>
            </p:cNvSpPr>
            <p:nvPr/>
          </p:nvSpPr>
          <p:spPr bwMode="auto">
            <a:xfrm>
              <a:off x="1747" y="1993"/>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0" name="Freeform 24">
              <a:extLst>
                <a:ext uri="{FF2B5EF4-FFF2-40B4-BE49-F238E27FC236}">
                  <a16:creationId xmlns:a16="http://schemas.microsoft.com/office/drawing/2014/main" id="{E5472CBB-4EE5-4A09-9262-25AC2E93D5CD}"/>
                </a:ext>
              </a:extLst>
            </p:cNvPr>
            <p:cNvSpPr>
              <a:spLocks/>
            </p:cNvSpPr>
            <p:nvPr/>
          </p:nvSpPr>
          <p:spPr bwMode="auto">
            <a:xfrm>
              <a:off x="649" y="2121"/>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1" name="Freeform 25">
              <a:extLst>
                <a:ext uri="{FF2B5EF4-FFF2-40B4-BE49-F238E27FC236}">
                  <a16:creationId xmlns:a16="http://schemas.microsoft.com/office/drawing/2014/main" id="{C0DA2D81-A8AA-4853-B4FD-469626CCFCC3}"/>
                </a:ext>
              </a:extLst>
            </p:cNvPr>
            <p:cNvSpPr>
              <a:spLocks/>
            </p:cNvSpPr>
            <p:nvPr/>
          </p:nvSpPr>
          <p:spPr bwMode="auto">
            <a:xfrm flipH="1" flipV="1">
              <a:off x="794" y="3295"/>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2" name="Freeform 26">
              <a:extLst>
                <a:ext uri="{FF2B5EF4-FFF2-40B4-BE49-F238E27FC236}">
                  <a16:creationId xmlns:a16="http://schemas.microsoft.com/office/drawing/2014/main" id="{66BA475B-3389-441B-B965-A98684ACA301}"/>
                </a:ext>
              </a:extLst>
            </p:cNvPr>
            <p:cNvSpPr>
              <a:spLocks/>
            </p:cNvSpPr>
            <p:nvPr/>
          </p:nvSpPr>
          <p:spPr bwMode="auto">
            <a:xfrm>
              <a:off x="925" y="2071"/>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3" name="Freeform 27">
              <a:extLst>
                <a:ext uri="{FF2B5EF4-FFF2-40B4-BE49-F238E27FC236}">
                  <a16:creationId xmlns:a16="http://schemas.microsoft.com/office/drawing/2014/main" id="{36510397-4D0F-4D2B-BC8F-9C9C773AA815}"/>
                </a:ext>
              </a:extLst>
            </p:cNvPr>
            <p:cNvSpPr>
              <a:spLocks/>
            </p:cNvSpPr>
            <p:nvPr/>
          </p:nvSpPr>
          <p:spPr bwMode="auto">
            <a:xfrm>
              <a:off x="1197" y="2011"/>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4" name="Freeform 28">
              <a:extLst>
                <a:ext uri="{FF2B5EF4-FFF2-40B4-BE49-F238E27FC236}">
                  <a16:creationId xmlns:a16="http://schemas.microsoft.com/office/drawing/2014/main" id="{FD13F3C1-80E3-45D1-B200-E277C3ED1B2B}"/>
                </a:ext>
              </a:extLst>
            </p:cNvPr>
            <p:cNvSpPr>
              <a:spLocks/>
            </p:cNvSpPr>
            <p:nvPr/>
          </p:nvSpPr>
          <p:spPr bwMode="auto">
            <a:xfrm>
              <a:off x="1469" y="1957"/>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5" name="Freeform 29">
              <a:extLst>
                <a:ext uri="{FF2B5EF4-FFF2-40B4-BE49-F238E27FC236}">
                  <a16:creationId xmlns:a16="http://schemas.microsoft.com/office/drawing/2014/main" id="{C79CF094-7A05-4F61-90DD-82CECDA5115D}"/>
                </a:ext>
              </a:extLst>
            </p:cNvPr>
            <p:cNvSpPr>
              <a:spLocks/>
            </p:cNvSpPr>
            <p:nvPr/>
          </p:nvSpPr>
          <p:spPr bwMode="auto">
            <a:xfrm>
              <a:off x="1741" y="1903"/>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6" name="Freeform 30">
              <a:extLst>
                <a:ext uri="{FF2B5EF4-FFF2-40B4-BE49-F238E27FC236}">
                  <a16:creationId xmlns:a16="http://schemas.microsoft.com/office/drawing/2014/main" id="{89BC8B17-0EF7-4075-8D9D-6B677E6A3B6A}"/>
                </a:ext>
              </a:extLst>
            </p:cNvPr>
            <p:cNvSpPr>
              <a:spLocks/>
            </p:cNvSpPr>
            <p:nvPr/>
          </p:nvSpPr>
          <p:spPr bwMode="auto">
            <a:xfrm flipH="1" flipV="1">
              <a:off x="1061" y="3236"/>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7" name="Freeform 31">
              <a:extLst>
                <a:ext uri="{FF2B5EF4-FFF2-40B4-BE49-F238E27FC236}">
                  <a16:creationId xmlns:a16="http://schemas.microsoft.com/office/drawing/2014/main" id="{CA65B265-CECC-4490-9F81-B56CFD29F76B}"/>
                </a:ext>
              </a:extLst>
            </p:cNvPr>
            <p:cNvSpPr>
              <a:spLocks/>
            </p:cNvSpPr>
            <p:nvPr/>
          </p:nvSpPr>
          <p:spPr bwMode="auto">
            <a:xfrm flipH="1" flipV="1">
              <a:off x="1338" y="3186"/>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8" name="Freeform 32">
              <a:extLst>
                <a:ext uri="{FF2B5EF4-FFF2-40B4-BE49-F238E27FC236}">
                  <a16:creationId xmlns:a16="http://schemas.microsoft.com/office/drawing/2014/main" id="{85CBAFFA-CBB8-4778-AB23-1D4A45578298}"/>
                </a:ext>
              </a:extLst>
            </p:cNvPr>
            <p:cNvSpPr>
              <a:spLocks/>
            </p:cNvSpPr>
            <p:nvPr/>
          </p:nvSpPr>
          <p:spPr bwMode="auto">
            <a:xfrm flipH="1" flipV="1">
              <a:off x="1605" y="3127"/>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89" name="Freeform 33">
              <a:extLst>
                <a:ext uri="{FF2B5EF4-FFF2-40B4-BE49-F238E27FC236}">
                  <a16:creationId xmlns:a16="http://schemas.microsoft.com/office/drawing/2014/main" id="{792535EE-7CE4-424F-8A59-B7DFEA4B6C4F}"/>
                </a:ext>
              </a:extLst>
            </p:cNvPr>
            <p:cNvSpPr>
              <a:spLocks/>
            </p:cNvSpPr>
            <p:nvPr/>
          </p:nvSpPr>
          <p:spPr bwMode="auto">
            <a:xfrm>
              <a:off x="541" y="193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0" name="Freeform 34">
              <a:extLst>
                <a:ext uri="{FF2B5EF4-FFF2-40B4-BE49-F238E27FC236}">
                  <a16:creationId xmlns:a16="http://schemas.microsoft.com/office/drawing/2014/main" id="{231048DF-D910-44B7-B1C5-801A936156B0}"/>
                </a:ext>
              </a:extLst>
            </p:cNvPr>
            <p:cNvSpPr>
              <a:spLocks/>
            </p:cNvSpPr>
            <p:nvPr/>
          </p:nvSpPr>
          <p:spPr bwMode="auto">
            <a:xfrm>
              <a:off x="817" y="188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1" name="Freeform 35">
              <a:extLst>
                <a:ext uri="{FF2B5EF4-FFF2-40B4-BE49-F238E27FC236}">
                  <a16:creationId xmlns:a16="http://schemas.microsoft.com/office/drawing/2014/main" id="{2B7D8E51-7174-4E6B-A918-F7F10EC9CBDA}"/>
                </a:ext>
              </a:extLst>
            </p:cNvPr>
            <p:cNvSpPr>
              <a:spLocks/>
            </p:cNvSpPr>
            <p:nvPr/>
          </p:nvSpPr>
          <p:spPr bwMode="auto">
            <a:xfrm>
              <a:off x="1089" y="182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2" name="Freeform 36">
              <a:extLst>
                <a:ext uri="{FF2B5EF4-FFF2-40B4-BE49-F238E27FC236}">
                  <a16:creationId xmlns:a16="http://schemas.microsoft.com/office/drawing/2014/main" id="{95039BE3-78AB-4137-9727-92E15CBDBEED}"/>
                </a:ext>
              </a:extLst>
            </p:cNvPr>
            <p:cNvSpPr>
              <a:spLocks/>
            </p:cNvSpPr>
            <p:nvPr/>
          </p:nvSpPr>
          <p:spPr bwMode="auto">
            <a:xfrm>
              <a:off x="1361" y="1775"/>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3" name="Freeform 37">
              <a:extLst>
                <a:ext uri="{FF2B5EF4-FFF2-40B4-BE49-F238E27FC236}">
                  <a16:creationId xmlns:a16="http://schemas.microsoft.com/office/drawing/2014/main" id="{8C7A7DAA-CE92-456C-93AA-6D03CE699BCC}"/>
                </a:ext>
              </a:extLst>
            </p:cNvPr>
            <p:cNvSpPr>
              <a:spLocks/>
            </p:cNvSpPr>
            <p:nvPr/>
          </p:nvSpPr>
          <p:spPr bwMode="auto">
            <a:xfrm>
              <a:off x="1633" y="1721"/>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4" name="Line 38">
              <a:extLst>
                <a:ext uri="{FF2B5EF4-FFF2-40B4-BE49-F238E27FC236}">
                  <a16:creationId xmlns:a16="http://schemas.microsoft.com/office/drawing/2014/main" id="{6B488F65-FDA1-4DCE-BFB9-BA2162212D6E}"/>
                </a:ext>
              </a:extLst>
            </p:cNvPr>
            <p:cNvSpPr>
              <a:spLocks noChangeShapeType="1"/>
            </p:cNvSpPr>
            <p:nvPr/>
          </p:nvSpPr>
          <p:spPr bwMode="auto">
            <a:xfrm>
              <a:off x="540" y="2029"/>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5" name="Line 39">
              <a:extLst>
                <a:ext uri="{FF2B5EF4-FFF2-40B4-BE49-F238E27FC236}">
                  <a16:creationId xmlns:a16="http://schemas.microsoft.com/office/drawing/2014/main" id="{A2DA1811-B945-4B1B-8CC5-CE392A79C5F9}"/>
                </a:ext>
              </a:extLst>
            </p:cNvPr>
            <p:cNvSpPr>
              <a:spLocks noChangeShapeType="1"/>
            </p:cNvSpPr>
            <p:nvPr/>
          </p:nvSpPr>
          <p:spPr bwMode="auto">
            <a:xfrm>
              <a:off x="423" y="1848"/>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6" name="Line 40">
              <a:extLst>
                <a:ext uri="{FF2B5EF4-FFF2-40B4-BE49-F238E27FC236}">
                  <a16:creationId xmlns:a16="http://schemas.microsoft.com/office/drawing/2014/main" id="{CFAEBEA6-0FB0-4B6D-88E0-2269A8AA3594}"/>
                </a:ext>
              </a:extLst>
            </p:cNvPr>
            <p:cNvSpPr>
              <a:spLocks noChangeShapeType="1"/>
            </p:cNvSpPr>
            <p:nvPr/>
          </p:nvSpPr>
          <p:spPr bwMode="auto">
            <a:xfrm>
              <a:off x="313" y="1667"/>
              <a:ext cx="0"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7" name="Freeform 41">
              <a:extLst>
                <a:ext uri="{FF2B5EF4-FFF2-40B4-BE49-F238E27FC236}">
                  <a16:creationId xmlns:a16="http://schemas.microsoft.com/office/drawing/2014/main" id="{D477020C-5CC5-42B2-A16C-333C655AC684}"/>
                </a:ext>
              </a:extLst>
            </p:cNvPr>
            <p:cNvSpPr>
              <a:spLocks/>
            </p:cNvSpPr>
            <p:nvPr/>
          </p:nvSpPr>
          <p:spPr bwMode="auto">
            <a:xfrm>
              <a:off x="423" y="174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8" name="Freeform 42">
              <a:extLst>
                <a:ext uri="{FF2B5EF4-FFF2-40B4-BE49-F238E27FC236}">
                  <a16:creationId xmlns:a16="http://schemas.microsoft.com/office/drawing/2014/main" id="{90BD8854-6662-448B-B555-56B838AC2172}"/>
                </a:ext>
              </a:extLst>
            </p:cNvPr>
            <p:cNvSpPr>
              <a:spLocks/>
            </p:cNvSpPr>
            <p:nvPr/>
          </p:nvSpPr>
          <p:spPr bwMode="auto">
            <a:xfrm>
              <a:off x="699" y="169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299" name="Freeform 43">
              <a:extLst>
                <a:ext uri="{FF2B5EF4-FFF2-40B4-BE49-F238E27FC236}">
                  <a16:creationId xmlns:a16="http://schemas.microsoft.com/office/drawing/2014/main" id="{90CD7049-6E83-4202-8F2D-FC883A90CFD3}"/>
                </a:ext>
              </a:extLst>
            </p:cNvPr>
            <p:cNvSpPr>
              <a:spLocks/>
            </p:cNvSpPr>
            <p:nvPr/>
          </p:nvSpPr>
          <p:spPr bwMode="auto">
            <a:xfrm>
              <a:off x="971" y="1639"/>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0" name="Freeform 44">
              <a:extLst>
                <a:ext uri="{FF2B5EF4-FFF2-40B4-BE49-F238E27FC236}">
                  <a16:creationId xmlns:a16="http://schemas.microsoft.com/office/drawing/2014/main" id="{7A005B45-5C85-402B-81A0-59C63B017B3A}"/>
                </a:ext>
              </a:extLst>
            </p:cNvPr>
            <p:cNvSpPr>
              <a:spLocks/>
            </p:cNvSpPr>
            <p:nvPr/>
          </p:nvSpPr>
          <p:spPr bwMode="auto">
            <a:xfrm>
              <a:off x="1243" y="1585"/>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1" name="Freeform 45">
              <a:extLst>
                <a:ext uri="{FF2B5EF4-FFF2-40B4-BE49-F238E27FC236}">
                  <a16:creationId xmlns:a16="http://schemas.microsoft.com/office/drawing/2014/main" id="{C18887FC-FAD7-4209-AEB9-4583F4AEF306}"/>
                </a:ext>
              </a:extLst>
            </p:cNvPr>
            <p:cNvSpPr>
              <a:spLocks/>
            </p:cNvSpPr>
            <p:nvPr/>
          </p:nvSpPr>
          <p:spPr bwMode="auto">
            <a:xfrm>
              <a:off x="1515" y="1531"/>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2" name="Freeform 46">
              <a:extLst>
                <a:ext uri="{FF2B5EF4-FFF2-40B4-BE49-F238E27FC236}">
                  <a16:creationId xmlns:a16="http://schemas.microsoft.com/office/drawing/2014/main" id="{590E5195-0497-4DF7-85F5-CB843C8843F1}"/>
                </a:ext>
              </a:extLst>
            </p:cNvPr>
            <p:cNvSpPr>
              <a:spLocks/>
            </p:cNvSpPr>
            <p:nvPr/>
          </p:nvSpPr>
          <p:spPr bwMode="auto">
            <a:xfrm>
              <a:off x="313" y="1562"/>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3" name="Freeform 47">
              <a:extLst>
                <a:ext uri="{FF2B5EF4-FFF2-40B4-BE49-F238E27FC236}">
                  <a16:creationId xmlns:a16="http://schemas.microsoft.com/office/drawing/2014/main" id="{BA84C288-4207-44DC-B203-937AF365521B}"/>
                </a:ext>
              </a:extLst>
            </p:cNvPr>
            <p:cNvSpPr>
              <a:spLocks/>
            </p:cNvSpPr>
            <p:nvPr/>
          </p:nvSpPr>
          <p:spPr bwMode="auto">
            <a:xfrm>
              <a:off x="589" y="1512"/>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4" name="Freeform 48">
              <a:extLst>
                <a:ext uri="{FF2B5EF4-FFF2-40B4-BE49-F238E27FC236}">
                  <a16:creationId xmlns:a16="http://schemas.microsoft.com/office/drawing/2014/main" id="{16093877-493F-44DE-BDDD-3276EE352691}"/>
                </a:ext>
              </a:extLst>
            </p:cNvPr>
            <p:cNvSpPr>
              <a:spLocks/>
            </p:cNvSpPr>
            <p:nvPr/>
          </p:nvSpPr>
          <p:spPr bwMode="auto">
            <a:xfrm>
              <a:off x="861" y="1452"/>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5" name="Freeform 49">
              <a:extLst>
                <a:ext uri="{FF2B5EF4-FFF2-40B4-BE49-F238E27FC236}">
                  <a16:creationId xmlns:a16="http://schemas.microsoft.com/office/drawing/2014/main" id="{A031820A-7390-4C73-8C69-7049CC807CE2}"/>
                </a:ext>
              </a:extLst>
            </p:cNvPr>
            <p:cNvSpPr>
              <a:spLocks/>
            </p:cNvSpPr>
            <p:nvPr/>
          </p:nvSpPr>
          <p:spPr bwMode="auto">
            <a:xfrm>
              <a:off x="1133" y="1398"/>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6" name="Freeform 50">
              <a:extLst>
                <a:ext uri="{FF2B5EF4-FFF2-40B4-BE49-F238E27FC236}">
                  <a16:creationId xmlns:a16="http://schemas.microsoft.com/office/drawing/2014/main" id="{62AB94B5-6230-4DE8-831B-AE3CC2BBB758}"/>
                </a:ext>
              </a:extLst>
            </p:cNvPr>
            <p:cNvSpPr>
              <a:spLocks/>
            </p:cNvSpPr>
            <p:nvPr/>
          </p:nvSpPr>
          <p:spPr bwMode="auto">
            <a:xfrm>
              <a:off x="1405" y="1344"/>
              <a:ext cx="142" cy="104"/>
            </a:xfrm>
            <a:custGeom>
              <a:avLst/>
              <a:gdLst>
                <a:gd name="T0" fmla="*/ 0 w 142"/>
                <a:gd name="T1" fmla="*/ 104 h 104"/>
                <a:gd name="T2" fmla="*/ 23 w 142"/>
                <a:gd name="T3" fmla="*/ 30 h 104"/>
                <a:gd name="T4" fmla="*/ 60 w 142"/>
                <a:gd name="T5" fmla="*/ 3 h 104"/>
                <a:gd name="T6" fmla="*/ 106 w 142"/>
                <a:gd name="T7" fmla="*/ 12 h 104"/>
                <a:gd name="T8" fmla="*/ 142 w 142"/>
                <a:gd name="T9" fmla="*/ 67 h 104"/>
              </a:gdLst>
              <a:ahLst/>
              <a:cxnLst>
                <a:cxn ang="0">
                  <a:pos x="T0" y="T1"/>
                </a:cxn>
                <a:cxn ang="0">
                  <a:pos x="T2" y="T3"/>
                </a:cxn>
                <a:cxn ang="0">
                  <a:pos x="T4" y="T5"/>
                </a:cxn>
                <a:cxn ang="0">
                  <a:pos x="T6" y="T7"/>
                </a:cxn>
                <a:cxn ang="0">
                  <a:pos x="T8" y="T9"/>
                </a:cxn>
              </a:cxnLst>
              <a:rect l="0" t="0" r="r" b="b"/>
              <a:pathLst>
                <a:path w="142" h="104">
                  <a:moveTo>
                    <a:pt x="0" y="104"/>
                  </a:moveTo>
                  <a:cubicBezTo>
                    <a:pt x="4" y="92"/>
                    <a:pt x="13" y="47"/>
                    <a:pt x="23" y="30"/>
                  </a:cubicBezTo>
                  <a:cubicBezTo>
                    <a:pt x="33" y="13"/>
                    <a:pt x="46" y="6"/>
                    <a:pt x="60" y="3"/>
                  </a:cubicBezTo>
                  <a:cubicBezTo>
                    <a:pt x="74" y="0"/>
                    <a:pt x="92" y="1"/>
                    <a:pt x="106" y="12"/>
                  </a:cubicBezTo>
                  <a:cubicBezTo>
                    <a:pt x="120" y="23"/>
                    <a:pt x="134" y="56"/>
                    <a:pt x="142" y="6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7" name="Freeform 51">
              <a:extLst>
                <a:ext uri="{FF2B5EF4-FFF2-40B4-BE49-F238E27FC236}">
                  <a16:creationId xmlns:a16="http://schemas.microsoft.com/office/drawing/2014/main" id="{2AE462C1-93BD-45C5-8B6F-CFA776A11440}"/>
                </a:ext>
              </a:extLst>
            </p:cNvPr>
            <p:cNvSpPr>
              <a:spLocks/>
            </p:cNvSpPr>
            <p:nvPr/>
          </p:nvSpPr>
          <p:spPr bwMode="auto">
            <a:xfrm>
              <a:off x="535" y="3166"/>
              <a:ext cx="123" cy="188"/>
            </a:xfrm>
            <a:custGeom>
              <a:avLst/>
              <a:gdLst>
                <a:gd name="T0" fmla="*/ 123 w 123"/>
                <a:gd name="T1" fmla="*/ 170 h 188"/>
                <a:gd name="T2" fmla="*/ 55 w 123"/>
                <a:gd name="T3" fmla="*/ 183 h 188"/>
                <a:gd name="T4" fmla="*/ 18 w 123"/>
                <a:gd name="T5" fmla="*/ 137 h 188"/>
                <a:gd name="T6" fmla="*/ 9 w 123"/>
                <a:gd name="T7" fmla="*/ 82 h 188"/>
                <a:gd name="T8" fmla="*/ 0 w 123"/>
                <a:gd name="T9" fmla="*/ 0 h 188"/>
              </a:gdLst>
              <a:ahLst/>
              <a:cxnLst>
                <a:cxn ang="0">
                  <a:pos x="T0" y="T1"/>
                </a:cxn>
                <a:cxn ang="0">
                  <a:pos x="T2" y="T3"/>
                </a:cxn>
                <a:cxn ang="0">
                  <a:pos x="T4" y="T5"/>
                </a:cxn>
                <a:cxn ang="0">
                  <a:pos x="T6" y="T7"/>
                </a:cxn>
                <a:cxn ang="0">
                  <a:pos x="T8" y="T9"/>
                </a:cxn>
              </a:cxnLst>
              <a:rect l="0" t="0" r="r" b="b"/>
              <a:pathLst>
                <a:path w="123" h="188">
                  <a:moveTo>
                    <a:pt x="123" y="170"/>
                  </a:moveTo>
                  <a:cubicBezTo>
                    <a:pt x="112" y="172"/>
                    <a:pt x="72" y="188"/>
                    <a:pt x="55" y="183"/>
                  </a:cubicBezTo>
                  <a:cubicBezTo>
                    <a:pt x="38" y="178"/>
                    <a:pt x="26" y="154"/>
                    <a:pt x="18" y="137"/>
                  </a:cubicBezTo>
                  <a:cubicBezTo>
                    <a:pt x="10" y="120"/>
                    <a:pt x="12" y="105"/>
                    <a:pt x="9" y="82"/>
                  </a:cubicBezTo>
                  <a:cubicBezTo>
                    <a:pt x="6" y="59"/>
                    <a:pt x="2" y="17"/>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0308" name="Freeform 52">
              <a:extLst>
                <a:ext uri="{FF2B5EF4-FFF2-40B4-BE49-F238E27FC236}">
                  <a16:creationId xmlns:a16="http://schemas.microsoft.com/office/drawing/2014/main" id="{396FF270-0C05-44D2-ACBF-BAEF9A84BE7B}"/>
                </a:ext>
              </a:extLst>
            </p:cNvPr>
            <p:cNvSpPr>
              <a:spLocks/>
            </p:cNvSpPr>
            <p:nvPr/>
          </p:nvSpPr>
          <p:spPr bwMode="auto">
            <a:xfrm>
              <a:off x="313" y="2782"/>
              <a:ext cx="123" cy="188"/>
            </a:xfrm>
            <a:custGeom>
              <a:avLst/>
              <a:gdLst>
                <a:gd name="T0" fmla="*/ 123 w 123"/>
                <a:gd name="T1" fmla="*/ 170 h 188"/>
                <a:gd name="T2" fmla="*/ 55 w 123"/>
                <a:gd name="T3" fmla="*/ 183 h 188"/>
                <a:gd name="T4" fmla="*/ 18 w 123"/>
                <a:gd name="T5" fmla="*/ 137 h 188"/>
                <a:gd name="T6" fmla="*/ 9 w 123"/>
                <a:gd name="T7" fmla="*/ 82 h 188"/>
                <a:gd name="T8" fmla="*/ 0 w 123"/>
                <a:gd name="T9" fmla="*/ 0 h 188"/>
              </a:gdLst>
              <a:ahLst/>
              <a:cxnLst>
                <a:cxn ang="0">
                  <a:pos x="T0" y="T1"/>
                </a:cxn>
                <a:cxn ang="0">
                  <a:pos x="T2" y="T3"/>
                </a:cxn>
                <a:cxn ang="0">
                  <a:pos x="T4" y="T5"/>
                </a:cxn>
                <a:cxn ang="0">
                  <a:pos x="T6" y="T7"/>
                </a:cxn>
                <a:cxn ang="0">
                  <a:pos x="T8" y="T9"/>
                </a:cxn>
              </a:cxnLst>
              <a:rect l="0" t="0" r="r" b="b"/>
              <a:pathLst>
                <a:path w="123" h="188">
                  <a:moveTo>
                    <a:pt x="123" y="170"/>
                  </a:moveTo>
                  <a:cubicBezTo>
                    <a:pt x="112" y="172"/>
                    <a:pt x="72" y="188"/>
                    <a:pt x="55" y="183"/>
                  </a:cubicBezTo>
                  <a:cubicBezTo>
                    <a:pt x="38" y="178"/>
                    <a:pt x="26" y="154"/>
                    <a:pt x="18" y="137"/>
                  </a:cubicBezTo>
                  <a:cubicBezTo>
                    <a:pt x="10" y="120"/>
                    <a:pt x="12" y="105"/>
                    <a:pt x="9" y="82"/>
                  </a:cubicBezTo>
                  <a:cubicBezTo>
                    <a:pt x="6" y="59"/>
                    <a:pt x="2" y="17"/>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80380" name="Picture 124" descr="近邻规则折叠">
            <a:extLst>
              <a:ext uri="{FF2B5EF4-FFF2-40B4-BE49-F238E27FC236}">
                <a16:creationId xmlns:a16="http://schemas.microsoft.com/office/drawing/2014/main" id="{35A27FAC-2C4F-49CA-B5A6-238A5B5E3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221163"/>
            <a:ext cx="7343775" cy="2436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5">
            <a:extLst>
              <a:ext uri="{FF2B5EF4-FFF2-40B4-BE49-F238E27FC236}">
                <a16:creationId xmlns:a16="http://schemas.microsoft.com/office/drawing/2014/main" id="{00A849ED-20C4-4618-A8EE-585F8D60010B}"/>
              </a:ext>
            </a:extLst>
          </p:cNvPr>
          <p:cNvSpPr>
            <a:spLocks noGrp="1"/>
          </p:cNvSpPr>
          <p:nvPr>
            <p:ph type="sldNum" sz="quarter" idx="12"/>
          </p:nvPr>
        </p:nvSpPr>
        <p:spPr/>
        <p:txBody>
          <a:bodyPr/>
          <a:lstStyle/>
          <a:p>
            <a:fld id="{64D4E1E4-4BD8-4064-BA6F-8D0A46D5ADA3}" type="slidenum">
              <a:rPr lang="en-US" altLang="zh-CN"/>
              <a:pPr/>
              <a:t>66</a:t>
            </a:fld>
            <a:endParaRPr lang="en-US" altLang="zh-CN"/>
          </a:p>
        </p:txBody>
      </p:sp>
      <p:sp>
        <p:nvSpPr>
          <p:cNvPr id="777218" name="Rectangle 2">
            <a:extLst>
              <a:ext uri="{FF2B5EF4-FFF2-40B4-BE49-F238E27FC236}">
                <a16:creationId xmlns:a16="http://schemas.microsoft.com/office/drawing/2014/main" id="{D3B38CB6-0A9E-499E-8C11-67DEF0D234DA}"/>
              </a:ext>
            </a:extLst>
          </p:cNvPr>
          <p:cNvSpPr>
            <a:spLocks noGrp="1" noChangeArrowheads="1"/>
          </p:cNvSpPr>
          <p:nvPr>
            <p:ph type="title"/>
          </p:nvPr>
        </p:nvSpPr>
        <p:spPr>
          <a:xfrm>
            <a:off x="395288" y="692150"/>
            <a:ext cx="5113337" cy="581025"/>
          </a:xfrm>
        </p:spPr>
        <p:txBody>
          <a:bodyPr/>
          <a:lstStyle/>
          <a:p>
            <a:r>
              <a:rPr kumimoji="1" lang="zh-CN" altLang="en-US" sz="3600" b="1" dirty="0">
                <a:solidFill>
                  <a:srgbClr val="FF0000"/>
                </a:solidFill>
                <a:latin typeface="楷体_GB2312" pitchFamily="1" charset="-122"/>
                <a:ea typeface="楷体_GB2312" pitchFamily="1" charset="-122"/>
              </a:rPr>
              <a:t>松散折叠链模型</a:t>
            </a:r>
          </a:p>
        </p:txBody>
      </p:sp>
      <p:sp>
        <p:nvSpPr>
          <p:cNvPr id="777219" name="Rectangle 3">
            <a:extLst>
              <a:ext uri="{FF2B5EF4-FFF2-40B4-BE49-F238E27FC236}">
                <a16:creationId xmlns:a16="http://schemas.microsoft.com/office/drawing/2014/main" id="{33257225-DF1F-4737-BFC9-C4C86748CBAE}"/>
              </a:ext>
            </a:extLst>
          </p:cNvPr>
          <p:cNvSpPr>
            <a:spLocks noChangeArrowheads="1"/>
          </p:cNvSpPr>
          <p:nvPr/>
        </p:nvSpPr>
        <p:spPr bwMode="blackWhite">
          <a:xfrm>
            <a:off x="2555875" y="1628775"/>
            <a:ext cx="6264275" cy="1290638"/>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solidFill>
                  <a:srgbClr val="FF0000"/>
                </a:solidFill>
              </a:rPr>
              <a:t>近邻松散折叠</a:t>
            </a:r>
            <a:r>
              <a:rPr lang="zh-CN" altLang="en-US" sz="2400"/>
              <a:t> </a:t>
            </a:r>
            <a:r>
              <a:rPr lang="zh-CN" altLang="en-US" sz="2800">
                <a:solidFill>
                  <a:srgbClr val="FF0000"/>
                </a:solidFill>
                <a:latin typeface="Times New Roman" panose="02020603050405020304" pitchFamily="18" charset="0"/>
              </a:rPr>
              <a:t>：</a:t>
            </a:r>
            <a:r>
              <a:rPr lang="zh-CN" altLang="en-US" sz="2400"/>
              <a:t>折叠环圈的形状是不规则和松散的。还可以在一个晶片中折叠一部分后又伸出晶面到另一个晶片中去参加折叠 </a:t>
            </a:r>
          </a:p>
        </p:txBody>
      </p:sp>
      <p:grpSp>
        <p:nvGrpSpPr>
          <p:cNvPr id="777264" name="Group 48">
            <a:extLst>
              <a:ext uri="{FF2B5EF4-FFF2-40B4-BE49-F238E27FC236}">
                <a16:creationId xmlns:a16="http://schemas.microsoft.com/office/drawing/2014/main" id="{DAA47B16-5EF5-4246-8500-F85DDAF82FDB}"/>
              </a:ext>
            </a:extLst>
          </p:cNvPr>
          <p:cNvGrpSpPr>
            <a:grpSpLocks/>
          </p:cNvGrpSpPr>
          <p:nvPr/>
        </p:nvGrpSpPr>
        <p:grpSpPr bwMode="auto">
          <a:xfrm>
            <a:off x="539750" y="1557338"/>
            <a:ext cx="1800225" cy="1863725"/>
            <a:chOff x="2109" y="1304"/>
            <a:chExt cx="1737" cy="2398"/>
          </a:xfrm>
        </p:grpSpPr>
        <p:sp>
          <p:nvSpPr>
            <p:cNvPr id="777265" name="Line 49">
              <a:extLst>
                <a:ext uri="{FF2B5EF4-FFF2-40B4-BE49-F238E27FC236}">
                  <a16:creationId xmlns:a16="http://schemas.microsoft.com/office/drawing/2014/main" id="{73D2892C-F5A1-4A82-B9A4-E3C00D9CBDB4}"/>
                </a:ext>
              </a:extLst>
            </p:cNvPr>
            <p:cNvSpPr>
              <a:spLocks noChangeShapeType="1"/>
            </p:cNvSpPr>
            <p:nvPr/>
          </p:nvSpPr>
          <p:spPr bwMode="auto">
            <a:xfrm flipV="1">
              <a:off x="2530" y="2060"/>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66" name="Line 50">
              <a:extLst>
                <a:ext uri="{FF2B5EF4-FFF2-40B4-BE49-F238E27FC236}">
                  <a16:creationId xmlns:a16="http://schemas.microsoft.com/office/drawing/2014/main" id="{230984D2-8DDE-413B-9026-B201C1874D03}"/>
                </a:ext>
              </a:extLst>
            </p:cNvPr>
            <p:cNvSpPr>
              <a:spLocks noChangeShapeType="1"/>
            </p:cNvSpPr>
            <p:nvPr/>
          </p:nvSpPr>
          <p:spPr bwMode="auto">
            <a:xfrm flipH="1" flipV="1">
              <a:off x="2167" y="1697"/>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67" name="Line 51">
              <a:extLst>
                <a:ext uri="{FF2B5EF4-FFF2-40B4-BE49-F238E27FC236}">
                  <a16:creationId xmlns:a16="http://schemas.microsoft.com/office/drawing/2014/main" id="{A09571F3-6ADC-4533-A7E4-7F85E2F4B8D3}"/>
                </a:ext>
              </a:extLst>
            </p:cNvPr>
            <p:cNvSpPr>
              <a:spLocks noChangeShapeType="1"/>
            </p:cNvSpPr>
            <p:nvPr/>
          </p:nvSpPr>
          <p:spPr bwMode="auto">
            <a:xfrm flipH="1" flipV="1">
              <a:off x="2167" y="2831"/>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68" name="Line 52">
              <a:extLst>
                <a:ext uri="{FF2B5EF4-FFF2-40B4-BE49-F238E27FC236}">
                  <a16:creationId xmlns:a16="http://schemas.microsoft.com/office/drawing/2014/main" id="{3DABF8EC-A1E7-418F-B265-75D181233825}"/>
                </a:ext>
              </a:extLst>
            </p:cNvPr>
            <p:cNvSpPr>
              <a:spLocks noChangeShapeType="1"/>
            </p:cNvSpPr>
            <p:nvPr/>
          </p:nvSpPr>
          <p:spPr bwMode="auto">
            <a:xfrm flipV="1">
              <a:off x="2530" y="3195"/>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69" name="Line 53">
              <a:extLst>
                <a:ext uri="{FF2B5EF4-FFF2-40B4-BE49-F238E27FC236}">
                  <a16:creationId xmlns:a16="http://schemas.microsoft.com/office/drawing/2014/main" id="{310AA8B8-9119-404E-A482-8F48EFD32771}"/>
                </a:ext>
              </a:extLst>
            </p:cNvPr>
            <p:cNvSpPr>
              <a:spLocks noChangeShapeType="1"/>
            </p:cNvSpPr>
            <p:nvPr/>
          </p:nvSpPr>
          <p:spPr bwMode="auto">
            <a:xfrm>
              <a:off x="2530" y="2287"/>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0" name="Line 54">
              <a:extLst>
                <a:ext uri="{FF2B5EF4-FFF2-40B4-BE49-F238E27FC236}">
                  <a16:creationId xmlns:a16="http://schemas.microsoft.com/office/drawing/2014/main" id="{01197157-4989-4632-B8E9-99FD3A315C23}"/>
                </a:ext>
              </a:extLst>
            </p:cNvPr>
            <p:cNvSpPr>
              <a:spLocks noChangeShapeType="1"/>
            </p:cNvSpPr>
            <p:nvPr/>
          </p:nvSpPr>
          <p:spPr bwMode="auto">
            <a:xfrm>
              <a:off x="2666" y="2260"/>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1" name="Line 55">
              <a:extLst>
                <a:ext uri="{FF2B5EF4-FFF2-40B4-BE49-F238E27FC236}">
                  <a16:creationId xmlns:a16="http://schemas.microsoft.com/office/drawing/2014/main" id="{98253783-341C-40F4-B0F5-90A47A629F91}"/>
                </a:ext>
              </a:extLst>
            </p:cNvPr>
            <p:cNvSpPr>
              <a:spLocks noChangeShapeType="1"/>
            </p:cNvSpPr>
            <p:nvPr/>
          </p:nvSpPr>
          <p:spPr bwMode="auto">
            <a:xfrm>
              <a:off x="2803" y="2232"/>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2" name="Line 56">
              <a:extLst>
                <a:ext uri="{FF2B5EF4-FFF2-40B4-BE49-F238E27FC236}">
                  <a16:creationId xmlns:a16="http://schemas.microsoft.com/office/drawing/2014/main" id="{629F1AEB-907B-48C9-AEE7-5283321D85E0}"/>
                </a:ext>
              </a:extLst>
            </p:cNvPr>
            <p:cNvSpPr>
              <a:spLocks noChangeShapeType="1"/>
            </p:cNvSpPr>
            <p:nvPr/>
          </p:nvSpPr>
          <p:spPr bwMode="auto">
            <a:xfrm>
              <a:off x="2939" y="2205"/>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3" name="Line 57">
              <a:extLst>
                <a:ext uri="{FF2B5EF4-FFF2-40B4-BE49-F238E27FC236}">
                  <a16:creationId xmlns:a16="http://schemas.microsoft.com/office/drawing/2014/main" id="{10197C5C-6A17-444F-A986-01AB35611C3B}"/>
                </a:ext>
              </a:extLst>
            </p:cNvPr>
            <p:cNvSpPr>
              <a:spLocks noChangeShapeType="1"/>
            </p:cNvSpPr>
            <p:nvPr/>
          </p:nvSpPr>
          <p:spPr bwMode="auto">
            <a:xfrm>
              <a:off x="3075" y="2178"/>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4" name="Line 58">
              <a:extLst>
                <a:ext uri="{FF2B5EF4-FFF2-40B4-BE49-F238E27FC236}">
                  <a16:creationId xmlns:a16="http://schemas.microsoft.com/office/drawing/2014/main" id="{4D0A15CB-8BF6-4812-BD8F-132FD9212341}"/>
                </a:ext>
              </a:extLst>
            </p:cNvPr>
            <p:cNvSpPr>
              <a:spLocks noChangeShapeType="1"/>
            </p:cNvSpPr>
            <p:nvPr/>
          </p:nvSpPr>
          <p:spPr bwMode="auto">
            <a:xfrm>
              <a:off x="3211" y="2151"/>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5" name="Line 59">
              <a:extLst>
                <a:ext uri="{FF2B5EF4-FFF2-40B4-BE49-F238E27FC236}">
                  <a16:creationId xmlns:a16="http://schemas.microsoft.com/office/drawing/2014/main" id="{7779FE3C-5A0B-4E19-9DCD-9291ED00F2F5}"/>
                </a:ext>
              </a:extLst>
            </p:cNvPr>
            <p:cNvSpPr>
              <a:spLocks noChangeShapeType="1"/>
            </p:cNvSpPr>
            <p:nvPr/>
          </p:nvSpPr>
          <p:spPr bwMode="auto">
            <a:xfrm>
              <a:off x="3347" y="2123"/>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6" name="Line 60">
              <a:extLst>
                <a:ext uri="{FF2B5EF4-FFF2-40B4-BE49-F238E27FC236}">
                  <a16:creationId xmlns:a16="http://schemas.microsoft.com/office/drawing/2014/main" id="{C7574328-E849-4290-9B28-9375F721F683}"/>
                </a:ext>
              </a:extLst>
            </p:cNvPr>
            <p:cNvSpPr>
              <a:spLocks noChangeShapeType="1"/>
            </p:cNvSpPr>
            <p:nvPr/>
          </p:nvSpPr>
          <p:spPr bwMode="auto">
            <a:xfrm>
              <a:off x="3483" y="2096"/>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7" name="Line 61">
              <a:extLst>
                <a:ext uri="{FF2B5EF4-FFF2-40B4-BE49-F238E27FC236}">
                  <a16:creationId xmlns:a16="http://schemas.microsoft.com/office/drawing/2014/main" id="{57A7D353-02D9-435A-96C9-1231187A6A84}"/>
                </a:ext>
              </a:extLst>
            </p:cNvPr>
            <p:cNvSpPr>
              <a:spLocks noChangeShapeType="1"/>
            </p:cNvSpPr>
            <p:nvPr/>
          </p:nvSpPr>
          <p:spPr bwMode="auto">
            <a:xfrm>
              <a:off x="3619" y="2060"/>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8" name="Line 62">
              <a:extLst>
                <a:ext uri="{FF2B5EF4-FFF2-40B4-BE49-F238E27FC236}">
                  <a16:creationId xmlns:a16="http://schemas.microsoft.com/office/drawing/2014/main" id="{D5AD3409-5314-4761-BC31-B926F135BC4F}"/>
                </a:ext>
              </a:extLst>
            </p:cNvPr>
            <p:cNvSpPr>
              <a:spLocks noChangeShapeType="1"/>
            </p:cNvSpPr>
            <p:nvPr/>
          </p:nvSpPr>
          <p:spPr bwMode="auto">
            <a:xfrm>
              <a:off x="2412" y="2096"/>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79" name="Line 63">
              <a:extLst>
                <a:ext uri="{FF2B5EF4-FFF2-40B4-BE49-F238E27FC236}">
                  <a16:creationId xmlns:a16="http://schemas.microsoft.com/office/drawing/2014/main" id="{8076B362-554E-48ED-B4C9-CDF773585759}"/>
                </a:ext>
              </a:extLst>
            </p:cNvPr>
            <p:cNvSpPr>
              <a:spLocks noChangeShapeType="1"/>
            </p:cNvSpPr>
            <p:nvPr/>
          </p:nvSpPr>
          <p:spPr bwMode="auto">
            <a:xfrm>
              <a:off x="2295" y="1915"/>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80" name="Line 64">
              <a:extLst>
                <a:ext uri="{FF2B5EF4-FFF2-40B4-BE49-F238E27FC236}">
                  <a16:creationId xmlns:a16="http://schemas.microsoft.com/office/drawing/2014/main" id="{3E96F3F2-09E2-44CA-B598-AE8F04000F1A}"/>
                </a:ext>
              </a:extLst>
            </p:cNvPr>
            <p:cNvSpPr>
              <a:spLocks noChangeShapeType="1"/>
            </p:cNvSpPr>
            <p:nvPr/>
          </p:nvSpPr>
          <p:spPr bwMode="auto">
            <a:xfrm>
              <a:off x="2185" y="1734"/>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281" name="Oval 65">
              <a:extLst>
                <a:ext uri="{FF2B5EF4-FFF2-40B4-BE49-F238E27FC236}">
                  <a16:creationId xmlns:a16="http://schemas.microsoft.com/office/drawing/2014/main" id="{E3D7145C-5F71-410C-8B27-239634818C8F}"/>
                </a:ext>
              </a:extLst>
            </p:cNvPr>
            <p:cNvSpPr>
              <a:spLocks noChangeArrowheads="1"/>
            </p:cNvSpPr>
            <p:nvPr/>
          </p:nvSpPr>
          <p:spPr bwMode="auto">
            <a:xfrm>
              <a:off x="2539" y="2042"/>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2" name="Oval 66">
              <a:extLst>
                <a:ext uri="{FF2B5EF4-FFF2-40B4-BE49-F238E27FC236}">
                  <a16:creationId xmlns:a16="http://schemas.microsoft.com/office/drawing/2014/main" id="{BD16722D-8655-406E-8BB2-78CB1F2B4755}"/>
                </a:ext>
              </a:extLst>
            </p:cNvPr>
            <p:cNvSpPr>
              <a:spLocks noChangeArrowheads="1"/>
            </p:cNvSpPr>
            <p:nvPr/>
          </p:nvSpPr>
          <p:spPr bwMode="auto">
            <a:xfrm>
              <a:off x="2684" y="2014"/>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3" name="Oval 67">
              <a:extLst>
                <a:ext uri="{FF2B5EF4-FFF2-40B4-BE49-F238E27FC236}">
                  <a16:creationId xmlns:a16="http://schemas.microsoft.com/office/drawing/2014/main" id="{D2E823F6-1723-4D26-A7A9-F305BFDF3429}"/>
                </a:ext>
              </a:extLst>
            </p:cNvPr>
            <p:cNvSpPr>
              <a:spLocks noChangeArrowheads="1"/>
            </p:cNvSpPr>
            <p:nvPr/>
          </p:nvSpPr>
          <p:spPr bwMode="auto">
            <a:xfrm>
              <a:off x="2820" y="198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4" name="Oval 68">
              <a:extLst>
                <a:ext uri="{FF2B5EF4-FFF2-40B4-BE49-F238E27FC236}">
                  <a16:creationId xmlns:a16="http://schemas.microsoft.com/office/drawing/2014/main" id="{D0FF350D-87C9-4B39-95D3-11363D3CAF0D}"/>
                </a:ext>
              </a:extLst>
            </p:cNvPr>
            <p:cNvSpPr>
              <a:spLocks noChangeArrowheads="1"/>
            </p:cNvSpPr>
            <p:nvPr/>
          </p:nvSpPr>
          <p:spPr bwMode="auto">
            <a:xfrm>
              <a:off x="2947" y="1960"/>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5" name="Oval 69">
              <a:extLst>
                <a:ext uri="{FF2B5EF4-FFF2-40B4-BE49-F238E27FC236}">
                  <a16:creationId xmlns:a16="http://schemas.microsoft.com/office/drawing/2014/main" id="{3D0F204F-10BC-4942-BBD9-B91B620D9E51}"/>
                </a:ext>
              </a:extLst>
            </p:cNvPr>
            <p:cNvSpPr>
              <a:spLocks noChangeArrowheads="1"/>
            </p:cNvSpPr>
            <p:nvPr/>
          </p:nvSpPr>
          <p:spPr bwMode="auto">
            <a:xfrm>
              <a:off x="3092" y="1932"/>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6" name="Oval 70">
              <a:extLst>
                <a:ext uri="{FF2B5EF4-FFF2-40B4-BE49-F238E27FC236}">
                  <a16:creationId xmlns:a16="http://schemas.microsoft.com/office/drawing/2014/main" id="{8112EE47-C10F-4B60-884F-D87E0144D0AC}"/>
                </a:ext>
              </a:extLst>
            </p:cNvPr>
            <p:cNvSpPr>
              <a:spLocks noChangeArrowheads="1"/>
            </p:cNvSpPr>
            <p:nvPr/>
          </p:nvSpPr>
          <p:spPr bwMode="auto">
            <a:xfrm>
              <a:off x="3228" y="1905"/>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7" name="Oval 71">
              <a:extLst>
                <a:ext uri="{FF2B5EF4-FFF2-40B4-BE49-F238E27FC236}">
                  <a16:creationId xmlns:a16="http://schemas.microsoft.com/office/drawing/2014/main" id="{B407D51D-B9B9-4782-BEE6-C78919803A5E}"/>
                </a:ext>
              </a:extLst>
            </p:cNvPr>
            <p:cNvSpPr>
              <a:spLocks noChangeArrowheads="1"/>
            </p:cNvSpPr>
            <p:nvPr/>
          </p:nvSpPr>
          <p:spPr bwMode="auto">
            <a:xfrm>
              <a:off x="3355" y="1879"/>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8" name="Oval 72">
              <a:extLst>
                <a:ext uri="{FF2B5EF4-FFF2-40B4-BE49-F238E27FC236}">
                  <a16:creationId xmlns:a16="http://schemas.microsoft.com/office/drawing/2014/main" id="{044D07A2-93DE-4EF7-B4D4-BA12640539E6}"/>
                </a:ext>
              </a:extLst>
            </p:cNvPr>
            <p:cNvSpPr>
              <a:spLocks noChangeArrowheads="1"/>
            </p:cNvSpPr>
            <p:nvPr/>
          </p:nvSpPr>
          <p:spPr bwMode="auto">
            <a:xfrm>
              <a:off x="3500" y="1851"/>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89" name="Oval 73">
              <a:extLst>
                <a:ext uri="{FF2B5EF4-FFF2-40B4-BE49-F238E27FC236}">
                  <a16:creationId xmlns:a16="http://schemas.microsoft.com/office/drawing/2014/main" id="{44B5B96F-32E0-4B64-A45E-71188DDDD507}"/>
                </a:ext>
              </a:extLst>
            </p:cNvPr>
            <p:cNvSpPr>
              <a:spLocks noChangeArrowheads="1"/>
            </p:cNvSpPr>
            <p:nvPr/>
          </p:nvSpPr>
          <p:spPr bwMode="auto">
            <a:xfrm>
              <a:off x="2440" y="1861"/>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0" name="Oval 74">
              <a:extLst>
                <a:ext uri="{FF2B5EF4-FFF2-40B4-BE49-F238E27FC236}">
                  <a16:creationId xmlns:a16="http://schemas.microsoft.com/office/drawing/2014/main" id="{D3DA303E-5559-423D-8BEE-D48F08D5C11C}"/>
                </a:ext>
              </a:extLst>
            </p:cNvPr>
            <p:cNvSpPr>
              <a:spLocks noChangeArrowheads="1"/>
            </p:cNvSpPr>
            <p:nvPr/>
          </p:nvSpPr>
          <p:spPr bwMode="auto">
            <a:xfrm>
              <a:off x="2585" y="1833"/>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1" name="Oval 75">
              <a:extLst>
                <a:ext uri="{FF2B5EF4-FFF2-40B4-BE49-F238E27FC236}">
                  <a16:creationId xmlns:a16="http://schemas.microsoft.com/office/drawing/2014/main" id="{3D43AC91-F08B-426A-92B3-2DB06B8ACAE0}"/>
                </a:ext>
              </a:extLst>
            </p:cNvPr>
            <p:cNvSpPr>
              <a:spLocks noChangeArrowheads="1"/>
            </p:cNvSpPr>
            <p:nvPr/>
          </p:nvSpPr>
          <p:spPr bwMode="auto">
            <a:xfrm>
              <a:off x="2721" y="1806"/>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2" name="Oval 76">
              <a:extLst>
                <a:ext uri="{FF2B5EF4-FFF2-40B4-BE49-F238E27FC236}">
                  <a16:creationId xmlns:a16="http://schemas.microsoft.com/office/drawing/2014/main" id="{BE38F826-B00B-4222-9035-5B011FAC7CE1}"/>
                </a:ext>
              </a:extLst>
            </p:cNvPr>
            <p:cNvSpPr>
              <a:spLocks noChangeArrowheads="1"/>
            </p:cNvSpPr>
            <p:nvPr/>
          </p:nvSpPr>
          <p:spPr bwMode="auto">
            <a:xfrm>
              <a:off x="2848" y="1779"/>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3" name="Oval 77">
              <a:extLst>
                <a:ext uri="{FF2B5EF4-FFF2-40B4-BE49-F238E27FC236}">
                  <a16:creationId xmlns:a16="http://schemas.microsoft.com/office/drawing/2014/main" id="{6A729AC7-A281-4A67-A266-03ABA8B0330C}"/>
                </a:ext>
              </a:extLst>
            </p:cNvPr>
            <p:cNvSpPr>
              <a:spLocks noChangeArrowheads="1"/>
            </p:cNvSpPr>
            <p:nvPr/>
          </p:nvSpPr>
          <p:spPr bwMode="auto">
            <a:xfrm>
              <a:off x="2993" y="1751"/>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4" name="Oval 78">
              <a:extLst>
                <a:ext uri="{FF2B5EF4-FFF2-40B4-BE49-F238E27FC236}">
                  <a16:creationId xmlns:a16="http://schemas.microsoft.com/office/drawing/2014/main" id="{3A9083BF-13E8-407D-BABD-57E2741AC691}"/>
                </a:ext>
              </a:extLst>
            </p:cNvPr>
            <p:cNvSpPr>
              <a:spLocks noChangeArrowheads="1"/>
            </p:cNvSpPr>
            <p:nvPr/>
          </p:nvSpPr>
          <p:spPr bwMode="auto">
            <a:xfrm>
              <a:off x="3129" y="1724"/>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5" name="Oval 79">
              <a:extLst>
                <a:ext uri="{FF2B5EF4-FFF2-40B4-BE49-F238E27FC236}">
                  <a16:creationId xmlns:a16="http://schemas.microsoft.com/office/drawing/2014/main" id="{877E6FD8-B533-42F7-B60E-5177337E7867}"/>
                </a:ext>
              </a:extLst>
            </p:cNvPr>
            <p:cNvSpPr>
              <a:spLocks noChangeArrowheads="1"/>
            </p:cNvSpPr>
            <p:nvPr/>
          </p:nvSpPr>
          <p:spPr bwMode="auto">
            <a:xfrm>
              <a:off x="3256" y="1698"/>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6" name="Oval 80">
              <a:extLst>
                <a:ext uri="{FF2B5EF4-FFF2-40B4-BE49-F238E27FC236}">
                  <a16:creationId xmlns:a16="http://schemas.microsoft.com/office/drawing/2014/main" id="{C6896E5A-2AB6-4871-8BD6-714EE821FB83}"/>
                </a:ext>
              </a:extLst>
            </p:cNvPr>
            <p:cNvSpPr>
              <a:spLocks noChangeArrowheads="1"/>
            </p:cNvSpPr>
            <p:nvPr/>
          </p:nvSpPr>
          <p:spPr bwMode="auto">
            <a:xfrm>
              <a:off x="3401" y="1670"/>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7" name="Oval 81">
              <a:extLst>
                <a:ext uri="{FF2B5EF4-FFF2-40B4-BE49-F238E27FC236}">
                  <a16:creationId xmlns:a16="http://schemas.microsoft.com/office/drawing/2014/main" id="{DF5FF650-662C-4B38-B0F3-5733A06DCA27}"/>
                </a:ext>
              </a:extLst>
            </p:cNvPr>
            <p:cNvSpPr>
              <a:spLocks noChangeArrowheads="1"/>
            </p:cNvSpPr>
            <p:nvPr/>
          </p:nvSpPr>
          <p:spPr bwMode="auto">
            <a:xfrm>
              <a:off x="2330" y="1679"/>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8" name="Oval 82">
              <a:extLst>
                <a:ext uri="{FF2B5EF4-FFF2-40B4-BE49-F238E27FC236}">
                  <a16:creationId xmlns:a16="http://schemas.microsoft.com/office/drawing/2014/main" id="{82D475A7-4461-4F94-AE1B-AB23B6907DFB}"/>
                </a:ext>
              </a:extLst>
            </p:cNvPr>
            <p:cNvSpPr>
              <a:spLocks noChangeArrowheads="1"/>
            </p:cNvSpPr>
            <p:nvPr/>
          </p:nvSpPr>
          <p:spPr bwMode="auto">
            <a:xfrm>
              <a:off x="2475" y="1651"/>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299" name="Oval 83">
              <a:extLst>
                <a:ext uri="{FF2B5EF4-FFF2-40B4-BE49-F238E27FC236}">
                  <a16:creationId xmlns:a16="http://schemas.microsoft.com/office/drawing/2014/main" id="{EC4D6E44-4C7C-4C52-B2E4-971FC0E450D4}"/>
                </a:ext>
              </a:extLst>
            </p:cNvPr>
            <p:cNvSpPr>
              <a:spLocks noChangeArrowheads="1"/>
            </p:cNvSpPr>
            <p:nvPr/>
          </p:nvSpPr>
          <p:spPr bwMode="auto">
            <a:xfrm>
              <a:off x="2611" y="1624"/>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0" name="Oval 84">
              <a:extLst>
                <a:ext uri="{FF2B5EF4-FFF2-40B4-BE49-F238E27FC236}">
                  <a16:creationId xmlns:a16="http://schemas.microsoft.com/office/drawing/2014/main" id="{D21B64DE-106B-4537-8CF5-07039D0BA103}"/>
                </a:ext>
              </a:extLst>
            </p:cNvPr>
            <p:cNvSpPr>
              <a:spLocks noChangeArrowheads="1"/>
            </p:cNvSpPr>
            <p:nvPr/>
          </p:nvSpPr>
          <p:spPr bwMode="auto">
            <a:xfrm>
              <a:off x="2738" y="159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1" name="Oval 85">
              <a:extLst>
                <a:ext uri="{FF2B5EF4-FFF2-40B4-BE49-F238E27FC236}">
                  <a16:creationId xmlns:a16="http://schemas.microsoft.com/office/drawing/2014/main" id="{D61FD5EF-7EFD-40B4-80CE-28F596FB6E1F}"/>
                </a:ext>
              </a:extLst>
            </p:cNvPr>
            <p:cNvSpPr>
              <a:spLocks noChangeArrowheads="1"/>
            </p:cNvSpPr>
            <p:nvPr/>
          </p:nvSpPr>
          <p:spPr bwMode="auto">
            <a:xfrm>
              <a:off x="2883" y="1569"/>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2" name="Oval 86">
              <a:extLst>
                <a:ext uri="{FF2B5EF4-FFF2-40B4-BE49-F238E27FC236}">
                  <a16:creationId xmlns:a16="http://schemas.microsoft.com/office/drawing/2014/main" id="{1EAE442F-2261-42CA-9DA3-785BB9E9C075}"/>
                </a:ext>
              </a:extLst>
            </p:cNvPr>
            <p:cNvSpPr>
              <a:spLocks noChangeArrowheads="1"/>
            </p:cNvSpPr>
            <p:nvPr/>
          </p:nvSpPr>
          <p:spPr bwMode="auto">
            <a:xfrm>
              <a:off x="3019" y="1542"/>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3" name="Oval 87">
              <a:extLst>
                <a:ext uri="{FF2B5EF4-FFF2-40B4-BE49-F238E27FC236}">
                  <a16:creationId xmlns:a16="http://schemas.microsoft.com/office/drawing/2014/main" id="{BBF119CE-6A57-47F1-B31B-E727F25E7782}"/>
                </a:ext>
              </a:extLst>
            </p:cNvPr>
            <p:cNvSpPr>
              <a:spLocks noChangeArrowheads="1"/>
            </p:cNvSpPr>
            <p:nvPr/>
          </p:nvSpPr>
          <p:spPr bwMode="auto">
            <a:xfrm>
              <a:off x="3146" y="1516"/>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4" name="Oval 88">
              <a:extLst>
                <a:ext uri="{FF2B5EF4-FFF2-40B4-BE49-F238E27FC236}">
                  <a16:creationId xmlns:a16="http://schemas.microsoft.com/office/drawing/2014/main" id="{A6C2FAA0-79CE-4DEC-9F33-37B052E944DC}"/>
                </a:ext>
              </a:extLst>
            </p:cNvPr>
            <p:cNvSpPr>
              <a:spLocks noChangeArrowheads="1"/>
            </p:cNvSpPr>
            <p:nvPr/>
          </p:nvSpPr>
          <p:spPr bwMode="auto">
            <a:xfrm>
              <a:off x="3291" y="1488"/>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7305" name="Freeform 89">
              <a:extLst>
                <a:ext uri="{FF2B5EF4-FFF2-40B4-BE49-F238E27FC236}">
                  <a16:creationId xmlns:a16="http://schemas.microsoft.com/office/drawing/2014/main" id="{D623D9CD-1295-4A73-A370-F35CAC288BF3}"/>
                </a:ext>
              </a:extLst>
            </p:cNvPr>
            <p:cNvSpPr>
              <a:spLocks/>
            </p:cNvSpPr>
            <p:nvPr/>
          </p:nvSpPr>
          <p:spPr bwMode="auto">
            <a:xfrm>
              <a:off x="2109" y="2871"/>
              <a:ext cx="174" cy="354"/>
            </a:xfrm>
            <a:custGeom>
              <a:avLst/>
              <a:gdLst>
                <a:gd name="T0" fmla="*/ 73 w 174"/>
                <a:gd name="T1" fmla="*/ 0 h 354"/>
                <a:gd name="T2" fmla="*/ 82 w 174"/>
                <a:gd name="T3" fmla="*/ 83 h 354"/>
                <a:gd name="T4" fmla="*/ 9 w 174"/>
                <a:gd name="T5" fmla="*/ 138 h 354"/>
                <a:gd name="T6" fmla="*/ 82 w 174"/>
                <a:gd name="T7" fmla="*/ 348 h 354"/>
                <a:gd name="T8" fmla="*/ 110 w 174"/>
                <a:gd name="T9" fmla="*/ 247 h 354"/>
                <a:gd name="T10" fmla="*/ 174 w 174"/>
                <a:gd name="T11" fmla="*/ 174 h 354"/>
              </a:gdLst>
              <a:ahLst/>
              <a:cxnLst>
                <a:cxn ang="0">
                  <a:pos x="T0" y="T1"/>
                </a:cxn>
                <a:cxn ang="0">
                  <a:pos x="T2" y="T3"/>
                </a:cxn>
                <a:cxn ang="0">
                  <a:pos x="T4" y="T5"/>
                </a:cxn>
                <a:cxn ang="0">
                  <a:pos x="T6" y="T7"/>
                </a:cxn>
                <a:cxn ang="0">
                  <a:pos x="T8" y="T9"/>
                </a:cxn>
                <a:cxn ang="0">
                  <a:pos x="T10" y="T11"/>
                </a:cxn>
              </a:cxnLst>
              <a:rect l="0" t="0" r="r" b="b"/>
              <a:pathLst>
                <a:path w="174" h="354">
                  <a:moveTo>
                    <a:pt x="73" y="0"/>
                  </a:moveTo>
                  <a:cubicBezTo>
                    <a:pt x="41" y="34"/>
                    <a:pt x="53" y="52"/>
                    <a:pt x="82" y="83"/>
                  </a:cubicBezTo>
                  <a:cubicBezTo>
                    <a:pt x="20" y="124"/>
                    <a:pt x="42" y="103"/>
                    <a:pt x="9" y="138"/>
                  </a:cubicBezTo>
                  <a:cubicBezTo>
                    <a:pt x="13" y="204"/>
                    <a:pt x="0" y="321"/>
                    <a:pt x="82" y="348"/>
                  </a:cubicBezTo>
                  <a:cubicBezTo>
                    <a:pt x="126" y="306"/>
                    <a:pt x="84" y="354"/>
                    <a:pt x="110" y="247"/>
                  </a:cubicBezTo>
                  <a:cubicBezTo>
                    <a:pt x="119" y="212"/>
                    <a:pt x="174" y="209"/>
                    <a:pt x="174" y="17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06" name="Freeform 90">
              <a:extLst>
                <a:ext uri="{FF2B5EF4-FFF2-40B4-BE49-F238E27FC236}">
                  <a16:creationId xmlns:a16="http://schemas.microsoft.com/office/drawing/2014/main" id="{1A106316-B591-40EA-8073-3D25C5470A69}"/>
                </a:ext>
              </a:extLst>
            </p:cNvPr>
            <p:cNvSpPr>
              <a:spLocks/>
            </p:cNvSpPr>
            <p:nvPr/>
          </p:nvSpPr>
          <p:spPr bwMode="auto">
            <a:xfrm>
              <a:off x="2307" y="3246"/>
              <a:ext cx="234" cy="369"/>
            </a:xfrm>
            <a:custGeom>
              <a:avLst/>
              <a:gdLst>
                <a:gd name="T0" fmla="*/ 104 w 234"/>
                <a:gd name="T1" fmla="*/ 0 h 369"/>
                <a:gd name="T2" fmla="*/ 85 w 234"/>
                <a:gd name="T3" fmla="*/ 110 h 369"/>
                <a:gd name="T4" fmla="*/ 40 w 234"/>
                <a:gd name="T5" fmla="*/ 147 h 369"/>
                <a:gd name="T6" fmla="*/ 58 w 234"/>
                <a:gd name="T7" fmla="*/ 238 h 369"/>
                <a:gd name="T8" fmla="*/ 104 w 234"/>
                <a:gd name="T9" fmla="*/ 256 h 369"/>
                <a:gd name="T10" fmla="*/ 113 w 234"/>
                <a:gd name="T11" fmla="*/ 302 h 369"/>
                <a:gd name="T12" fmla="*/ 131 w 234"/>
                <a:gd name="T13" fmla="*/ 357 h 369"/>
                <a:gd name="T14" fmla="*/ 186 w 234"/>
                <a:gd name="T15" fmla="*/ 201 h 369"/>
                <a:gd name="T16" fmla="*/ 213 w 234"/>
                <a:gd name="T17" fmla="*/ 192 h 369"/>
                <a:gd name="T18" fmla="*/ 223 w 234"/>
                <a:gd name="T19" fmla="*/ 17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369">
                  <a:moveTo>
                    <a:pt x="104" y="0"/>
                  </a:moveTo>
                  <a:cubicBezTo>
                    <a:pt x="100" y="37"/>
                    <a:pt x="109" y="81"/>
                    <a:pt x="85" y="110"/>
                  </a:cubicBezTo>
                  <a:cubicBezTo>
                    <a:pt x="73" y="125"/>
                    <a:pt x="53" y="133"/>
                    <a:pt x="40" y="147"/>
                  </a:cubicBezTo>
                  <a:cubicBezTo>
                    <a:pt x="22" y="197"/>
                    <a:pt x="0" y="216"/>
                    <a:pt x="58" y="238"/>
                  </a:cubicBezTo>
                  <a:cubicBezTo>
                    <a:pt x="73" y="244"/>
                    <a:pt x="89" y="250"/>
                    <a:pt x="104" y="256"/>
                  </a:cubicBezTo>
                  <a:cubicBezTo>
                    <a:pt x="107" y="271"/>
                    <a:pt x="109" y="287"/>
                    <a:pt x="113" y="302"/>
                  </a:cubicBezTo>
                  <a:cubicBezTo>
                    <a:pt x="118" y="321"/>
                    <a:pt x="131" y="357"/>
                    <a:pt x="131" y="357"/>
                  </a:cubicBezTo>
                  <a:cubicBezTo>
                    <a:pt x="234" y="337"/>
                    <a:pt x="147" y="369"/>
                    <a:pt x="186" y="201"/>
                  </a:cubicBezTo>
                  <a:cubicBezTo>
                    <a:pt x="188" y="192"/>
                    <a:pt x="205" y="198"/>
                    <a:pt x="213" y="192"/>
                  </a:cubicBezTo>
                  <a:cubicBezTo>
                    <a:pt x="219" y="188"/>
                    <a:pt x="220" y="180"/>
                    <a:pt x="223" y="17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07" name="Freeform 91">
              <a:extLst>
                <a:ext uri="{FF2B5EF4-FFF2-40B4-BE49-F238E27FC236}">
                  <a16:creationId xmlns:a16="http://schemas.microsoft.com/office/drawing/2014/main" id="{A9DB345E-8C3D-4583-85BF-33B67378B243}"/>
                </a:ext>
              </a:extLst>
            </p:cNvPr>
            <p:cNvSpPr>
              <a:spLocks/>
            </p:cNvSpPr>
            <p:nvPr/>
          </p:nvSpPr>
          <p:spPr bwMode="auto">
            <a:xfrm>
              <a:off x="2658" y="3356"/>
              <a:ext cx="137" cy="346"/>
            </a:xfrm>
            <a:custGeom>
              <a:avLst/>
              <a:gdLst>
                <a:gd name="T0" fmla="*/ 9 w 137"/>
                <a:gd name="T1" fmla="*/ 46 h 346"/>
                <a:gd name="T2" fmla="*/ 18 w 137"/>
                <a:gd name="T3" fmla="*/ 201 h 346"/>
                <a:gd name="T4" fmla="*/ 45 w 137"/>
                <a:gd name="T5" fmla="*/ 219 h 346"/>
                <a:gd name="T6" fmla="*/ 0 w 137"/>
                <a:gd name="T7" fmla="*/ 265 h 346"/>
                <a:gd name="T8" fmla="*/ 118 w 137"/>
                <a:gd name="T9" fmla="*/ 311 h 346"/>
                <a:gd name="T10" fmla="*/ 91 w 137"/>
                <a:gd name="T11" fmla="*/ 192 h 346"/>
                <a:gd name="T12" fmla="*/ 82 w 137"/>
                <a:gd name="T13" fmla="*/ 165 h 346"/>
                <a:gd name="T14" fmla="*/ 128 w 137"/>
                <a:gd name="T15" fmla="*/ 64 h 346"/>
                <a:gd name="T16" fmla="*/ 137 w 137"/>
                <a:gd name="T17"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346">
                  <a:moveTo>
                    <a:pt x="9" y="46"/>
                  </a:moveTo>
                  <a:cubicBezTo>
                    <a:pt x="12" y="98"/>
                    <a:pt x="7" y="150"/>
                    <a:pt x="18" y="201"/>
                  </a:cubicBezTo>
                  <a:cubicBezTo>
                    <a:pt x="20" y="212"/>
                    <a:pt x="43" y="208"/>
                    <a:pt x="45" y="219"/>
                  </a:cubicBezTo>
                  <a:cubicBezTo>
                    <a:pt x="51" y="255"/>
                    <a:pt x="21" y="258"/>
                    <a:pt x="0" y="265"/>
                  </a:cubicBezTo>
                  <a:cubicBezTo>
                    <a:pt x="16" y="346"/>
                    <a:pt x="31" y="320"/>
                    <a:pt x="118" y="311"/>
                  </a:cubicBezTo>
                  <a:cubicBezTo>
                    <a:pt x="106" y="229"/>
                    <a:pt x="116" y="267"/>
                    <a:pt x="91" y="192"/>
                  </a:cubicBezTo>
                  <a:cubicBezTo>
                    <a:pt x="88" y="183"/>
                    <a:pt x="82" y="165"/>
                    <a:pt x="82" y="165"/>
                  </a:cubicBezTo>
                  <a:cubicBezTo>
                    <a:pt x="91" y="100"/>
                    <a:pt x="88" y="102"/>
                    <a:pt x="128" y="64"/>
                  </a:cubicBezTo>
                  <a:cubicBezTo>
                    <a:pt x="131" y="43"/>
                    <a:pt x="137" y="0"/>
                    <a:pt x="137"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08" name="Freeform 92">
              <a:extLst>
                <a:ext uri="{FF2B5EF4-FFF2-40B4-BE49-F238E27FC236}">
                  <a16:creationId xmlns:a16="http://schemas.microsoft.com/office/drawing/2014/main" id="{AFF9A685-FA27-47E8-9E9C-A1F90D4A04E8}"/>
                </a:ext>
              </a:extLst>
            </p:cNvPr>
            <p:cNvSpPr>
              <a:spLocks/>
            </p:cNvSpPr>
            <p:nvPr/>
          </p:nvSpPr>
          <p:spPr bwMode="auto">
            <a:xfrm>
              <a:off x="2882" y="3329"/>
              <a:ext cx="193" cy="319"/>
            </a:xfrm>
            <a:custGeom>
              <a:avLst/>
              <a:gdLst>
                <a:gd name="T0" fmla="*/ 50 w 189"/>
                <a:gd name="T1" fmla="*/ 27 h 333"/>
                <a:gd name="T2" fmla="*/ 86 w 189"/>
                <a:gd name="T3" fmla="*/ 109 h 333"/>
                <a:gd name="T4" fmla="*/ 41 w 189"/>
                <a:gd name="T5" fmla="*/ 155 h 333"/>
                <a:gd name="T6" fmla="*/ 22 w 189"/>
                <a:gd name="T7" fmla="*/ 173 h 333"/>
                <a:gd name="T8" fmla="*/ 105 w 189"/>
                <a:gd name="T9" fmla="*/ 310 h 333"/>
                <a:gd name="T10" fmla="*/ 178 w 189"/>
                <a:gd name="T11" fmla="*/ 45 h 333"/>
                <a:gd name="T12" fmla="*/ 187 w 189"/>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189" h="333">
                  <a:moveTo>
                    <a:pt x="50" y="27"/>
                  </a:moveTo>
                  <a:cubicBezTo>
                    <a:pt x="60" y="56"/>
                    <a:pt x="76" y="80"/>
                    <a:pt x="86" y="109"/>
                  </a:cubicBezTo>
                  <a:cubicBezTo>
                    <a:pt x="71" y="124"/>
                    <a:pt x="56" y="140"/>
                    <a:pt x="41" y="155"/>
                  </a:cubicBezTo>
                  <a:cubicBezTo>
                    <a:pt x="35" y="161"/>
                    <a:pt x="22" y="173"/>
                    <a:pt x="22" y="173"/>
                  </a:cubicBezTo>
                  <a:cubicBezTo>
                    <a:pt x="31" y="286"/>
                    <a:pt x="0" y="333"/>
                    <a:pt x="105" y="310"/>
                  </a:cubicBezTo>
                  <a:cubicBezTo>
                    <a:pt x="180" y="235"/>
                    <a:pt x="107" y="120"/>
                    <a:pt x="178" y="45"/>
                  </a:cubicBezTo>
                  <a:cubicBezTo>
                    <a:pt x="189" y="12"/>
                    <a:pt x="187" y="27"/>
                    <a:pt x="187"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09" name="Freeform 93">
              <a:extLst>
                <a:ext uri="{FF2B5EF4-FFF2-40B4-BE49-F238E27FC236}">
                  <a16:creationId xmlns:a16="http://schemas.microsoft.com/office/drawing/2014/main" id="{30EC86A6-143D-449B-A35C-D088A7CA706B}"/>
                </a:ext>
              </a:extLst>
            </p:cNvPr>
            <p:cNvSpPr>
              <a:spLocks/>
            </p:cNvSpPr>
            <p:nvPr/>
          </p:nvSpPr>
          <p:spPr bwMode="auto">
            <a:xfrm>
              <a:off x="3170" y="3274"/>
              <a:ext cx="177" cy="283"/>
            </a:xfrm>
            <a:custGeom>
              <a:avLst/>
              <a:gdLst>
                <a:gd name="T0" fmla="*/ 36 w 176"/>
                <a:gd name="T1" fmla="*/ 0 h 356"/>
                <a:gd name="T2" fmla="*/ 0 w 176"/>
                <a:gd name="T3" fmla="*/ 128 h 356"/>
                <a:gd name="T4" fmla="*/ 91 w 176"/>
                <a:gd name="T5" fmla="*/ 192 h 356"/>
                <a:gd name="T6" fmla="*/ 54 w 176"/>
                <a:gd name="T7" fmla="*/ 265 h 356"/>
                <a:gd name="T8" fmla="*/ 36 w 176"/>
                <a:gd name="T9" fmla="*/ 320 h 356"/>
                <a:gd name="T10" fmla="*/ 91 w 176"/>
                <a:gd name="T11" fmla="*/ 356 h 356"/>
                <a:gd name="T12" fmla="*/ 155 w 176"/>
                <a:gd name="T13" fmla="*/ 338 h 356"/>
                <a:gd name="T14" fmla="*/ 173 w 176"/>
                <a:gd name="T15" fmla="*/ 274 h 356"/>
                <a:gd name="T16" fmla="*/ 173 w 176"/>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356">
                  <a:moveTo>
                    <a:pt x="36" y="0"/>
                  </a:moveTo>
                  <a:cubicBezTo>
                    <a:pt x="25" y="88"/>
                    <a:pt x="21" y="62"/>
                    <a:pt x="0" y="128"/>
                  </a:cubicBezTo>
                  <a:cubicBezTo>
                    <a:pt x="26" y="193"/>
                    <a:pt x="24" y="179"/>
                    <a:pt x="91" y="192"/>
                  </a:cubicBezTo>
                  <a:cubicBezTo>
                    <a:pt x="70" y="255"/>
                    <a:pt x="87" y="234"/>
                    <a:pt x="54" y="265"/>
                  </a:cubicBezTo>
                  <a:cubicBezTo>
                    <a:pt x="48" y="283"/>
                    <a:pt x="42" y="302"/>
                    <a:pt x="36" y="320"/>
                  </a:cubicBezTo>
                  <a:cubicBezTo>
                    <a:pt x="29" y="341"/>
                    <a:pt x="91" y="356"/>
                    <a:pt x="91" y="356"/>
                  </a:cubicBezTo>
                  <a:cubicBezTo>
                    <a:pt x="91" y="356"/>
                    <a:pt x="150" y="343"/>
                    <a:pt x="155" y="338"/>
                  </a:cubicBezTo>
                  <a:cubicBezTo>
                    <a:pt x="160" y="333"/>
                    <a:pt x="173" y="274"/>
                    <a:pt x="173" y="274"/>
                  </a:cubicBezTo>
                  <a:cubicBezTo>
                    <a:pt x="176" y="183"/>
                    <a:pt x="173" y="91"/>
                    <a:pt x="173"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0" name="Freeform 94">
              <a:extLst>
                <a:ext uri="{FF2B5EF4-FFF2-40B4-BE49-F238E27FC236}">
                  <a16:creationId xmlns:a16="http://schemas.microsoft.com/office/drawing/2014/main" id="{1599A78D-A0FE-4D30-B8CD-65EF98B5BA14}"/>
                </a:ext>
              </a:extLst>
            </p:cNvPr>
            <p:cNvSpPr>
              <a:spLocks/>
            </p:cNvSpPr>
            <p:nvPr/>
          </p:nvSpPr>
          <p:spPr bwMode="auto">
            <a:xfrm>
              <a:off x="3475" y="3191"/>
              <a:ext cx="289" cy="331"/>
            </a:xfrm>
            <a:custGeom>
              <a:avLst/>
              <a:gdLst>
                <a:gd name="T0" fmla="*/ 5 w 289"/>
                <a:gd name="T1" fmla="*/ 46 h 331"/>
                <a:gd name="T2" fmla="*/ 115 w 289"/>
                <a:gd name="T3" fmla="*/ 165 h 331"/>
                <a:gd name="T4" fmla="*/ 33 w 289"/>
                <a:gd name="T5" fmla="*/ 220 h 331"/>
                <a:gd name="T6" fmla="*/ 24 w 289"/>
                <a:gd name="T7" fmla="*/ 330 h 331"/>
                <a:gd name="T8" fmla="*/ 188 w 289"/>
                <a:gd name="T9" fmla="*/ 320 h 331"/>
                <a:gd name="T10" fmla="*/ 197 w 289"/>
                <a:gd name="T11" fmla="*/ 293 h 331"/>
                <a:gd name="T12" fmla="*/ 207 w 289"/>
                <a:gd name="T13" fmla="*/ 138 h 331"/>
                <a:gd name="T14" fmla="*/ 289 w 289"/>
                <a:gd name="T15" fmla="*/ 128 h 331"/>
                <a:gd name="T16" fmla="*/ 225 w 289"/>
                <a:gd name="T17" fmla="*/ 37 h 331"/>
                <a:gd name="T18" fmla="*/ 170 w 289"/>
                <a:gd name="T19" fmla="*/ 19 h 331"/>
                <a:gd name="T20" fmla="*/ 152 w 289"/>
                <a:gd name="T21"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331">
                  <a:moveTo>
                    <a:pt x="5" y="46"/>
                  </a:moveTo>
                  <a:cubicBezTo>
                    <a:pt x="18" y="167"/>
                    <a:pt x="0" y="151"/>
                    <a:pt x="115" y="165"/>
                  </a:cubicBezTo>
                  <a:cubicBezTo>
                    <a:pt x="92" y="199"/>
                    <a:pt x="70" y="201"/>
                    <a:pt x="33" y="220"/>
                  </a:cubicBezTo>
                  <a:cubicBezTo>
                    <a:pt x="9" y="293"/>
                    <a:pt x="12" y="256"/>
                    <a:pt x="24" y="330"/>
                  </a:cubicBezTo>
                  <a:cubicBezTo>
                    <a:pt x="79" y="327"/>
                    <a:pt x="134" y="331"/>
                    <a:pt x="188" y="320"/>
                  </a:cubicBezTo>
                  <a:cubicBezTo>
                    <a:pt x="197" y="318"/>
                    <a:pt x="196" y="302"/>
                    <a:pt x="197" y="293"/>
                  </a:cubicBezTo>
                  <a:cubicBezTo>
                    <a:pt x="202" y="242"/>
                    <a:pt x="182" y="183"/>
                    <a:pt x="207" y="138"/>
                  </a:cubicBezTo>
                  <a:cubicBezTo>
                    <a:pt x="220" y="114"/>
                    <a:pt x="262" y="131"/>
                    <a:pt x="289" y="128"/>
                  </a:cubicBezTo>
                  <a:cubicBezTo>
                    <a:pt x="279" y="87"/>
                    <a:pt x="267" y="58"/>
                    <a:pt x="225" y="37"/>
                  </a:cubicBezTo>
                  <a:cubicBezTo>
                    <a:pt x="208" y="28"/>
                    <a:pt x="170" y="19"/>
                    <a:pt x="170" y="19"/>
                  </a:cubicBezTo>
                  <a:cubicBezTo>
                    <a:pt x="164" y="13"/>
                    <a:pt x="152" y="0"/>
                    <a:pt x="15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1" name="Freeform 95">
              <a:extLst>
                <a:ext uri="{FF2B5EF4-FFF2-40B4-BE49-F238E27FC236}">
                  <a16:creationId xmlns:a16="http://schemas.microsoft.com/office/drawing/2014/main" id="{95D7D0F7-08BB-4338-BA9E-D14B0113F6C2}"/>
                </a:ext>
              </a:extLst>
            </p:cNvPr>
            <p:cNvSpPr>
              <a:spLocks/>
            </p:cNvSpPr>
            <p:nvPr/>
          </p:nvSpPr>
          <p:spPr bwMode="auto">
            <a:xfrm>
              <a:off x="2520" y="2090"/>
              <a:ext cx="171" cy="187"/>
            </a:xfrm>
            <a:custGeom>
              <a:avLst/>
              <a:gdLst>
                <a:gd name="T0" fmla="*/ 0 w 171"/>
                <a:gd name="T1" fmla="*/ 187 h 187"/>
                <a:gd name="T2" fmla="*/ 46 w 171"/>
                <a:gd name="T3" fmla="*/ 23 h 187"/>
                <a:gd name="T4" fmla="*/ 138 w 171"/>
                <a:gd name="T5" fmla="*/ 96 h 187"/>
                <a:gd name="T6" fmla="*/ 119 w 171"/>
                <a:gd name="T7" fmla="*/ 114 h 187"/>
                <a:gd name="T8" fmla="*/ 156 w 171"/>
                <a:gd name="T9" fmla="*/ 169 h 187"/>
              </a:gdLst>
              <a:ahLst/>
              <a:cxnLst>
                <a:cxn ang="0">
                  <a:pos x="T0" y="T1"/>
                </a:cxn>
                <a:cxn ang="0">
                  <a:pos x="T2" y="T3"/>
                </a:cxn>
                <a:cxn ang="0">
                  <a:pos x="T4" y="T5"/>
                </a:cxn>
                <a:cxn ang="0">
                  <a:pos x="T6" y="T7"/>
                </a:cxn>
                <a:cxn ang="0">
                  <a:pos x="T8" y="T9"/>
                </a:cxn>
              </a:cxnLst>
              <a:rect l="0" t="0" r="r" b="b"/>
              <a:pathLst>
                <a:path w="171" h="187">
                  <a:moveTo>
                    <a:pt x="0" y="187"/>
                  </a:moveTo>
                  <a:cubicBezTo>
                    <a:pt x="41" y="148"/>
                    <a:pt x="38" y="73"/>
                    <a:pt x="46" y="23"/>
                  </a:cubicBezTo>
                  <a:cubicBezTo>
                    <a:pt x="139" y="31"/>
                    <a:pt x="171" y="0"/>
                    <a:pt x="138" y="96"/>
                  </a:cubicBezTo>
                  <a:cubicBezTo>
                    <a:pt x="135" y="104"/>
                    <a:pt x="125" y="108"/>
                    <a:pt x="119" y="114"/>
                  </a:cubicBezTo>
                  <a:cubicBezTo>
                    <a:pt x="130" y="178"/>
                    <a:pt x="109" y="169"/>
                    <a:pt x="156" y="16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2" name="Freeform 96">
              <a:extLst>
                <a:ext uri="{FF2B5EF4-FFF2-40B4-BE49-F238E27FC236}">
                  <a16:creationId xmlns:a16="http://schemas.microsoft.com/office/drawing/2014/main" id="{E0D8E112-EEC0-4CB8-9A14-8BD24C7070B6}"/>
                </a:ext>
              </a:extLst>
            </p:cNvPr>
            <p:cNvSpPr>
              <a:spLocks/>
            </p:cNvSpPr>
            <p:nvPr/>
          </p:nvSpPr>
          <p:spPr bwMode="auto">
            <a:xfrm>
              <a:off x="2795" y="2032"/>
              <a:ext cx="140" cy="190"/>
            </a:xfrm>
            <a:custGeom>
              <a:avLst/>
              <a:gdLst>
                <a:gd name="T0" fmla="*/ 0 w 140"/>
                <a:gd name="T1" fmla="*/ 190 h 190"/>
                <a:gd name="T2" fmla="*/ 18 w 140"/>
                <a:gd name="T3" fmla="*/ 163 h 190"/>
                <a:gd name="T4" fmla="*/ 27 w 140"/>
                <a:gd name="T5" fmla="*/ 17 h 190"/>
                <a:gd name="T6" fmla="*/ 82 w 140"/>
                <a:gd name="T7" fmla="*/ 26 h 190"/>
                <a:gd name="T8" fmla="*/ 91 w 140"/>
                <a:gd name="T9" fmla="*/ 81 h 190"/>
                <a:gd name="T10" fmla="*/ 128 w 140"/>
                <a:gd name="T11" fmla="*/ 90 h 190"/>
                <a:gd name="T12" fmla="*/ 137 w 140"/>
                <a:gd name="T13" fmla="*/ 172 h 190"/>
              </a:gdLst>
              <a:ahLst/>
              <a:cxnLst>
                <a:cxn ang="0">
                  <a:pos x="T0" y="T1"/>
                </a:cxn>
                <a:cxn ang="0">
                  <a:pos x="T2" y="T3"/>
                </a:cxn>
                <a:cxn ang="0">
                  <a:pos x="T4" y="T5"/>
                </a:cxn>
                <a:cxn ang="0">
                  <a:pos x="T6" y="T7"/>
                </a:cxn>
                <a:cxn ang="0">
                  <a:pos x="T8" y="T9"/>
                </a:cxn>
                <a:cxn ang="0">
                  <a:pos x="T10" y="T11"/>
                </a:cxn>
                <a:cxn ang="0">
                  <a:pos x="T12" y="T13"/>
                </a:cxn>
              </a:cxnLst>
              <a:rect l="0" t="0" r="r" b="b"/>
              <a:pathLst>
                <a:path w="140" h="190">
                  <a:moveTo>
                    <a:pt x="0" y="190"/>
                  </a:moveTo>
                  <a:cubicBezTo>
                    <a:pt x="6" y="181"/>
                    <a:pt x="16" y="174"/>
                    <a:pt x="18" y="163"/>
                  </a:cubicBezTo>
                  <a:cubicBezTo>
                    <a:pt x="26" y="115"/>
                    <a:pt x="6" y="61"/>
                    <a:pt x="27" y="17"/>
                  </a:cubicBezTo>
                  <a:cubicBezTo>
                    <a:pt x="35" y="0"/>
                    <a:pt x="64" y="23"/>
                    <a:pt x="82" y="26"/>
                  </a:cubicBezTo>
                  <a:cubicBezTo>
                    <a:pt x="85" y="44"/>
                    <a:pt x="80" y="66"/>
                    <a:pt x="91" y="81"/>
                  </a:cubicBezTo>
                  <a:cubicBezTo>
                    <a:pt x="98" y="91"/>
                    <a:pt x="122" y="79"/>
                    <a:pt x="128" y="90"/>
                  </a:cubicBezTo>
                  <a:cubicBezTo>
                    <a:pt x="140" y="115"/>
                    <a:pt x="137" y="172"/>
                    <a:pt x="137" y="17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3" name="Freeform 97">
              <a:extLst>
                <a:ext uri="{FF2B5EF4-FFF2-40B4-BE49-F238E27FC236}">
                  <a16:creationId xmlns:a16="http://schemas.microsoft.com/office/drawing/2014/main" id="{FA34C374-5872-4FFB-9BA7-CAC6F0227AA4}"/>
                </a:ext>
              </a:extLst>
            </p:cNvPr>
            <p:cNvSpPr>
              <a:spLocks/>
            </p:cNvSpPr>
            <p:nvPr/>
          </p:nvSpPr>
          <p:spPr bwMode="auto">
            <a:xfrm>
              <a:off x="3023" y="2002"/>
              <a:ext cx="194" cy="175"/>
            </a:xfrm>
            <a:custGeom>
              <a:avLst/>
              <a:gdLst>
                <a:gd name="T0" fmla="*/ 55 w 194"/>
                <a:gd name="T1" fmla="*/ 175 h 175"/>
                <a:gd name="T2" fmla="*/ 0 w 194"/>
                <a:gd name="T3" fmla="*/ 19 h 175"/>
                <a:gd name="T4" fmla="*/ 83 w 194"/>
                <a:gd name="T5" fmla="*/ 19 h 175"/>
                <a:gd name="T6" fmla="*/ 110 w 194"/>
                <a:gd name="T7" fmla="*/ 74 h 175"/>
                <a:gd name="T8" fmla="*/ 174 w 194"/>
                <a:gd name="T9" fmla="*/ 101 h 175"/>
                <a:gd name="T10" fmla="*/ 192 w 194"/>
                <a:gd name="T11" fmla="*/ 129 h 175"/>
              </a:gdLst>
              <a:ahLst/>
              <a:cxnLst>
                <a:cxn ang="0">
                  <a:pos x="T0" y="T1"/>
                </a:cxn>
                <a:cxn ang="0">
                  <a:pos x="T2" y="T3"/>
                </a:cxn>
                <a:cxn ang="0">
                  <a:pos x="T4" y="T5"/>
                </a:cxn>
                <a:cxn ang="0">
                  <a:pos x="T6" y="T7"/>
                </a:cxn>
                <a:cxn ang="0">
                  <a:pos x="T8" y="T9"/>
                </a:cxn>
                <a:cxn ang="0">
                  <a:pos x="T10" y="T11"/>
                </a:cxn>
              </a:cxnLst>
              <a:rect l="0" t="0" r="r" b="b"/>
              <a:pathLst>
                <a:path w="194" h="175">
                  <a:moveTo>
                    <a:pt x="55" y="175"/>
                  </a:moveTo>
                  <a:cubicBezTo>
                    <a:pt x="47" y="92"/>
                    <a:pt x="54" y="70"/>
                    <a:pt x="0" y="19"/>
                  </a:cubicBezTo>
                  <a:cubicBezTo>
                    <a:pt x="32" y="9"/>
                    <a:pt x="45" y="0"/>
                    <a:pt x="83" y="19"/>
                  </a:cubicBezTo>
                  <a:cubicBezTo>
                    <a:pt x="108" y="32"/>
                    <a:pt x="96" y="56"/>
                    <a:pt x="110" y="74"/>
                  </a:cubicBezTo>
                  <a:cubicBezTo>
                    <a:pt x="126" y="94"/>
                    <a:pt x="152" y="96"/>
                    <a:pt x="174" y="101"/>
                  </a:cubicBezTo>
                  <a:cubicBezTo>
                    <a:pt x="194" y="122"/>
                    <a:pt x="192" y="111"/>
                    <a:pt x="192" y="12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4" name="Freeform 98">
              <a:extLst>
                <a:ext uri="{FF2B5EF4-FFF2-40B4-BE49-F238E27FC236}">
                  <a16:creationId xmlns:a16="http://schemas.microsoft.com/office/drawing/2014/main" id="{BAC34DE8-9D8D-4FC6-9DC7-6B21C6D11267}"/>
                </a:ext>
              </a:extLst>
            </p:cNvPr>
            <p:cNvSpPr>
              <a:spLocks/>
            </p:cNvSpPr>
            <p:nvPr/>
          </p:nvSpPr>
          <p:spPr bwMode="auto">
            <a:xfrm>
              <a:off x="3257" y="1969"/>
              <a:ext cx="273" cy="171"/>
            </a:xfrm>
            <a:custGeom>
              <a:avLst/>
              <a:gdLst>
                <a:gd name="T0" fmla="*/ 95 w 273"/>
                <a:gd name="T1" fmla="*/ 171 h 171"/>
                <a:gd name="T2" fmla="*/ 13 w 273"/>
                <a:gd name="T3" fmla="*/ 52 h 171"/>
                <a:gd name="T4" fmla="*/ 4 w 273"/>
                <a:gd name="T5" fmla="*/ 25 h 171"/>
                <a:gd name="T6" fmla="*/ 31 w 273"/>
                <a:gd name="T7" fmla="*/ 16 h 171"/>
                <a:gd name="T8" fmla="*/ 205 w 273"/>
                <a:gd name="T9" fmla="*/ 6 h 171"/>
                <a:gd name="T10" fmla="*/ 260 w 273"/>
                <a:gd name="T11" fmla="*/ 16 h 171"/>
                <a:gd name="T12" fmla="*/ 233 w 273"/>
                <a:gd name="T13" fmla="*/ 125 h 171"/>
              </a:gdLst>
              <a:ahLst/>
              <a:cxnLst>
                <a:cxn ang="0">
                  <a:pos x="T0" y="T1"/>
                </a:cxn>
                <a:cxn ang="0">
                  <a:pos x="T2" y="T3"/>
                </a:cxn>
                <a:cxn ang="0">
                  <a:pos x="T4" y="T5"/>
                </a:cxn>
                <a:cxn ang="0">
                  <a:pos x="T6" y="T7"/>
                </a:cxn>
                <a:cxn ang="0">
                  <a:pos x="T8" y="T9"/>
                </a:cxn>
                <a:cxn ang="0">
                  <a:pos x="T10" y="T11"/>
                </a:cxn>
                <a:cxn ang="0">
                  <a:pos x="T12" y="T13"/>
                </a:cxn>
              </a:cxnLst>
              <a:rect l="0" t="0" r="r" b="b"/>
              <a:pathLst>
                <a:path w="273" h="171">
                  <a:moveTo>
                    <a:pt x="95" y="171"/>
                  </a:moveTo>
                  <a:cubicBezTo>
                    <a:pt x="77" y="117"/>
                    <a:pt x="72" y="71"/>
                    <a:pt x="13" y="52"/>
                  </a:cubicBezTo>
                  <a:cubicBezTo>
                    <a:pt x="10" y="43"/>
                    <a:pt x="0" y="33"/>
                    <a:pt x="4" y="25"/>
                  </a:cubicBezTo>
                  <a:cubicBezTo>
                    <a:pt x="8" y="17"/>
                    <a:pt x="22" y="17"/>
                    <a:pt x="31" y="16"/>
                  </a:cubicBezTo>
                  <a:cubicBezTo>
                    <a:pt x="89" y="11"/>
                    <a:pt x="147" y="9"/>
                    <a:pt x="205" y="6"/>
                  </a:cubicBezTo>
                  <a:cubicBezTo>
                    <a:pt x="223" y="9"/>
                    <a:pt x="250" y="0"/>
                    <a:pt x="260" y="16"/>
                  </a:cubicBezTo>
                  <a:cubicBezTo>
                    <a:pt x="273" y="37"/>
                    <a:pt x="245" y="101"/>
                    <a:pt x="233" y="12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5" name="Freeform 99">
              <a:extLst>
                <a:ext uri="{FF2B5EF4-FFF2-40B4-BE49-F238E27FC236}">
                  <a16:creationId xmlns:a16="http://schemas.microsoft.com/office/drawing/2014/main" id="{6703DC01-5A2E-493E-BC16-054EF381E123}"/>
                </a:ext>
              </a:extLst>
            </p:cNvPr>
            <p:cNvSpPr>
              <a:spLocks/>
            </p:cNvSpPr>
            <p:nvPr/>
          </p:nvSpPr>
          <p:spPr bwMode="auto">
            <a:xfrm>
              <a:off x="3608" y="1832"/>
              <a:ext cx="238" cy="235"/>
            </a:xfrm>
            <a:custGeom>
              <a:avLst/>
              <a:gdLst>
                <a:gd name="T0" fmla="*/ 0 w 238"/>
                <a:gd name="T1" fmla="*/ 235 h 235"/>
                <a:gd name="T2" fmla="*/ 10 w 238"/>
                <a:gd name="T3" fmla="*/ 34 h 235"/>
                <a:gd name="T4" fmla="*/ 19 w 238"/>
                <a:gd name="T5" fmla="*/ 6 h 235"/>
                <a:gd name="T6" fmla="*/ 110 w 238"/>
                <a:gd name="T7" fmla="*/ 15 h 235"/>
                <a:gd name="T8" fmla="*/ 147 w 238"/>
                <a:gd name="T9" fmla="*/ 180 h 235"/>
                <a:gd name="T10" fmla="*/ 211 w 238"/>
                <a:gd name="T11" fmla="*/ 171 h 235"/>
                <a:gd name="T12" fmla="*/ 238 w 238"/>
                <a:gd name="T13" fmla="*/ 153 h 235"/>
              </a:gdLst>
              <a:ahLst/>
              <a:cxnLst>
                <a:cxn ang="0">
                  <a:pos x="T0" y="T1"/>
                </a:cxn>
                <a:cxn ang="0">
                  <a:pos x="T2" y="T3"/>
                </a:cxn>
                <a:cxn ang="0">
                  <a:pos x="T4" y="T5"/>
                </a:cxn>
                <a:cxn ang="0">
                  <a:pos x="T6" y="T7"/>
                </a:cxn>
                <a:cxn ang="0">
                  <a:pos x="T8" y="T9"/>
                </a:cxn>
                <a:cxn ang="0">
                  <a:pos x="T10" y="T11"/>
                </a:cxn>
                <a:cxn ang="0">
                  <a:pos x="T12" y="T13"/>
                </a:cxn>
              </a:cxnLst>
              <a:rect l="0" t="0" r="r" b="b"/>
              <a:pathLst>
                <a:path w="238" h="235">
                  <a:moveTo>
                    <a:pt x="0" y="235"/>
                  </a:moveTo>
                  <a:cubicBezTo>
                    <a:pt x="3" y="168"/>
                    <a:pt x="4" y="101"/>
                    <a:pt x="10" y="34"/>
                  </a:cubicBezTo>
                  <a:cubicBezTo>
                    <a:pt x="11" y="24"/>
                    <a:pt x="9" y="8"/>
                    <a:pt x="19" y="6"/>
                  </a:cubicBezTo>
                  <a:cubicBezTo>
                    <a:pt x="49" y="0"/>
                    <a:pt x="80" y="12"/>
                    <a:pt x="110" y="15"/>
                  </a:cubicBezTo>
                  <a:cubicBezTo>
                    <a:pt x="128" y="72"/>
                    <a:pt x="101" y="137"/>
                    <a:pt x="147" y="180"/>
                  </a:cubicBezTo>
                  <a:cubicBezTo>
                    <a:pt x="168" y="177"/>
                    <a:pt x="190" y="177"/>
                    <a:pt x="211" y="171"/>
                  </a:cubicBezTo>
                  <a:cubicBezTo>
                    <a:pt x="221" y="168"/>
                    <a:pt x="238" y="153"/>
                    <a:pt x="238" y="1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6" name="Freeform 100">
              <a:extLst>
                <a:ext uri="{FF2B5EF4-FFF2-40B4-BE49-F238E27FC236}">
                  <a16:creationId xmlns:a16="http://schemas.microsoft.com/office/drawing/2014/main" id="{C4B85FBE-1540-4AC0-8A03-A9887A67C759}"/>
                </a:ext>
              </a:extLst>
            </p:cNvPr>
            <p:cNvSpPr>
              <a:spLocks/>
            </p:cNvSpPr>
            <p:nvPr/>
          </p:nvSpPr>
          <p:spPr bwMode="auto">
            <a:xfrm>
              <a:off x="2378" y="1930"/>
              <a:ext cx="188" cy="173"/>
            </a:xfrm>
            <a:custGeom>
              <a:avLst/>
              <a:gdLst>
                <a:gd name="T0" fmla="*/ 33 w 188"/>
                <a:gd name="T1" fmla="*/ 173 h 173"/>
                <a:gd name="T2" fmla="*/ 14 w 188"/>
                <a:gd name="T3" fmla="*/ 45 h 173"/>
                <a:gd name="T4" fmla="*/ 5 w 188"/>
                <a:gd name="T5" fmla="*/ 9 h 173"/>
                <a:gd name="T6" fmla="*/ 33 w 188"/>
                <a:gd name="T7" fmla="*/ 0 h 173"/>
                <a:gd name="T8" fmla="*/ 124 w 188"/>
                <a:gd name="T9" fmla="*/ 27 h 173"/>
                <a:gd name="T10" fmla="*/ 188 w 188"/>
                <a:gd name="T11" fmla="*/ 36 h 173"/>
                <a:gd name="T12" fmla="*/ 179 w 188"/>
                <a:gd name="T13" fmla="*/ 137 h 173"/>
              </a:gdLst>
              <a:ahLst/>
              <a:cxnLst>
                <a:cxn ang="0">
                  <a:pos x="T0" y="T1"/>
                </a:cxn>
                <a:cxn ang="0">
                  <a:pos x="T2" y="T3"/>
                </a:cxn>
                <a:cxn ang="0">
                  <a:pos x="T4" y="T5"/>
                </a:cxn>
                <a:cxn ang="0">
                  <a:pos x="T6" y="T7"/>
                </a:cxn>
                <a:cxn ang="0">
                  <a:pos x="T8" y="T9"/>
                </a:cxn>
                <a:cxn ang="0">
                  <a:pos x="T10" y="T11"/>
                </a:cxn>
                <a:cxn ang="0">
                  <a:pos x="T12" y="T13"/>
                </a:cxn>
              </a:cxnLst>
              <a:rect l="0" t="0" r="r" b="b"/>
              <a:pathLst>
                <a:path w="188" h="173">
                  <a:moveTo>
                    <a:pt x="33" y="173"/>
                  </a:moveTo>
                  <a:cubicBezTo>
                    <a:pt x="48" y="127"/>
                    <a:pt x="50" y="81"/>
                    <a:pt x="14" y="45"/>
                  </a:cubicBezTo>
                  <a:cubicBezTo>
                    <a:pt x="11" y="33"/>
                    <a:pt x="0" y="20"/>
                    <a:pt x="5" y="9"/>
                  </a:cubicBezTo>
                  <a:cubicBezTo>
                    <a:pt x="9" y="0"/>
                    <a:pt x="23" y="0"/>
                    <a:pt x="33" y="0"/>
                  </a:cubicBezTo>
                  <a:cubicBezTo>
                    <a:pt x="47" y="0"/>
                    <a:pt x="120" y="26"/>
                    <a:pt x="124" y="27"/>
                  </a:cubicBezTo>
                  <a:cubicBezTo>
                    <a:pt x="145" y="30"/>
                    <a:pt x="167" y="33"/>
                    <a:pt x="188" y="36"/>
                  </a:cubicBezTo>
                  <a:cubicBezTo>
                    <a:pt x="178" y="118"/>
                    <a:pt x="179" y="84"/>
                    <a:pt x="179" y="13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7" name="Freeform 101">
              <a:extLst>
                <a:ext uri="{FF2B5EF4-FFF2-40B4-BE49-F238E27FC236}">
                  <a16:creationId xmlns:a16="http://schemas.microsoft.com/office/drawing/2014/main" id="{F696F409-C71A-41EB-8E0E-9268297742E5}"/>
                </a:ext>
              </a:extLst>
            </p:cNvPr>
            <p:cNvSpPr>
              <a:spLocks/>
            </p:cNvSpPr>
            <p:nvPr/>
          </p:nvSpPr>
          <p:spPr bwMode="auto">
            <a:xfrm>
              <a:off x="2634" y="1859"/>
              <a:ext cx="219" cy="171"/>
            </a:xfrm>
            <a:custGeom>
              <a:avLst/>
              <a:gdLst>
                <a:gd name="T0" fmla="*/ 69 w 219"/>
                <a:gd name="T1" fmla="*/ 171 h 171"/>
                <a:gd name="T2" fmla="*/ 24 w 219"/>
                <a:gd name="T3" fmla="*/ 80 h 171"/>
                <a:gd name="T4" fmla="*/ 60 w 219"/>
                <a:gd name="T5" fmla="*/ 25 h 171"/>
                <a:gd name="T6" fmla="*/ 142 w 219"/>
                <a:gd name="T7" fmla="*/ 52 h 171"/>
                <a:gd name="T8" fmla="*/ 188 w 219"/>
                <a:gd name="T9" fmla="*/ 144 h 171"/>
                <a:gd name="T10" fmla="*/ 216 w 219"/>
                <a:gd name="T11" fmla="*/ 162 h 171"/>
                <a:gd name="T12" fmla="*/ 216 w 219"/>
                <a:gd name="T13" fmla="*/ 153 h 171"/>
              </a:gdLst>
              <a:ahLst/>
              <a:cxnLst>
                <a:cxn ang="0">
                  <a:pos x="T0" y="T1"/>
                </a:cxn>
                <a:cxn ang="0">
                  <a:pos x="T2" y="T3"/>
                </a:cxn>
                <a:cxn ang="0">
                  <a:pos x="T4" y="T5"/>
                </a:cxn>
                <a:cxn ang="0">
                  <a:pos x="T6" y="T7"/>
                </a:cxn>
                <a:cxn ang="0">
                  <a:pos x="T8" y="T9"/>
                </a:cxn>
                <a:cxn ang="0">
                  <a:pos x="T10" y="T11"/>
                </a:cxn>
                <a:cxn ang="0">
                  <a:pos x="T12" y="T13"/>
                </a:cxn>
              </a:cxnLst>
              <a:rect l="0" t="0" r="r" b="b"/>
              <a:pathLst>
                <a:path w="219" h="171">
                  <a:moveTo>
                    <a:pt x="69" y="171"/>
                  </a:moveTo>
                  <a:cubicBezTo>
                    <a:pt x="60" y="125"/>
                    <a:pt x="63" y="106"/>
                    <a:pt x="24" y="80"/>
                  </a:cubicBezTo>
                  <a:cubicBezTo>
                    <a:pt x="14" y="33"/>
                    <a:pt x="0" y="5"/>
                    <a:pt x="60" y="25"/>
                  </a:cubicBezTo>
                  <a:cubicBezTo>
                    <a:pt x="81" y="87"/>
                    <a:pt x="90" y="71"/>
                    <a:pt x="142" y="52"/>
                  </a:cubicBezTo>
                  <a:cubicBezTo>
                    <a:pt x="197" y="0"/>
                    <a:pt x="179" y="119"/>
                    <a:pt x="188" y="144"/>
                  </a:cubicBezTo>
                  <a:cubicBezTo>
                    <a:pt x="192" y="154"/>
                    <a:pt x="205" y="159"/>
                    <a:pt x="216" y="162"/>
                  </a:cubicBezTo>
                  <a:cubicBezTo>
                    <a:pt x="219" y="163"/>
                    <a:pt x="216" y="156"/>
                    <a:pt x="216" y="15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8" name="Freeform 102">
              <a:extLst>
                <a:ext uri="{FF2B5EF4-FFF2-40B4-BE49-F238E27FC236}">
                  <a16:creationId xmlns:a16="http://schemas.microsoft.com/office/drawing/2014/main" id="{164E3152-FD38-44CA-96F5-FAC5C7E1708E}"/>
                </a:ext>
              </a:extLst>
            </p:cNvPr>
            <p:cNvSpPr>
              <a:spLocks/>
            </p:cNvSpPr>
            <p:nvPr/>
          </p:nvSpPr>
          <p:spPr bwMode="auto">
            <a:xfrm>
              <a:off x="2922" y="1820"/>
              <a:ext cx="231" cy="155"/>
            </a:xfrm>
            <a:custGeom>
              <a:avLst/>
              <a:gdLst>
                <a:gd name="T0" fmla="*/ 56 w 231"/>
                <a:gd name="T1" fmla="*/ 155 h 155"/>
                <a:gd name="T2" fmla="*/ 10 w 231"/>
                <a:gd name="T3" fmla="*/ 91 h 155"/>
                <a:gd name="T4" fmla="*/ 19 w 231"/>
                <a:gd name="T5" fmla="*/ 27 h 155"/>
                <a:gd name="T6" fmla="*/ 110 w 231"/>
                <a:gd name="T7" fmla="*/ 37 h 155"/>
                <a:gd name="T8" fmla="*/ 129 w 231"/>
                <a:gd name="T9" fmla="*/ 18 h 155"/>
                <a:gd name="T10" fmla="*/ 202 w 231"/>
                <a:gd name="T11" fmla="*/ 110 h 155"/>
                <a:gd name="T12" fmla="*/ 193 w 231"/>
                <a:gd name="T13" fmla="*/ 128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56" y="155"/>
                  </a:moveTo>
                  <a:cubicBezTo>
                    <a:pt x="34" y="134"/>
                    <a:pt x="31" y="113"/>
                    <a:pt x="10" y="91"/>
                  </a:cubicBezTo>
                  <a:cubicBezTo>
                    <a:pt x="13" y="70"/>
                    <a:pt x="0" y="37"/>
                    <a:pt x="19" y="27"/>
                  </a:cubicBezTo>
                  <a:cubicBezTo>
                    <a:pt x="46" y="13"/>
                    <a:pt x="80" y="39"/>
                    <a:pt x="110" y="37"/>
                  </a:cubicBezTo>
                  <a:cubicBezTo>
                    <a:pt x="119" y="36"/>
                    <a:pt x="123" y="24"/>
                    <a:pt x="129" y="18"/>
                  </a:cubicBezTo>
                  <a:cubicBezTo>
                    <a:pt x="231" y="29"/>
                    <a:pt x="222" y="0"/>
                    <a:pt x="202" y="110"/>
                  </a:cubicBezTo>
                  <a:cubicBezTo>
                    <a:pt x="201" y="117"/>
                    <a:pt x="196" y="122"/>
                    <a:pt x="193" y="12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19" name="Freeform 103">
              <a:extLst>
                <a:ext uri="{FF2B5EF4-FFF2-40B4-BE49-F238E27FC236}">
                  <a16:creationId xmlns:a16="http://schemas.microsoft.com/office/drawing/2014/main" id="{4752427E-B799-404A-B1D4-5148C0C0458F}"/>
                </a:ext>
              </a:extLst>
            </p:cNvPr>
            <p:cNvSpPr>
              <a:spLocks/>
            </p:cNvSpPr>
            <p:nvPr/>
          </p:nvSpPr>
          <p:spPr bwMode="auto">
            <a:xfrm>
              <a:off x="3215" y="1752"/>
              <a:ext cx="191" cy="169"/>
            </a:xfrm>
            <a:custGeom>
              <a:avLst/>
              <a:gdLst>
                <a:gd name="T0" fmla="*/ 46 w 191"/>
                <a:gd name="T1" fmla="*/ 169 h 169"/>
                <a:gd name="T2" fmla="*/ 0 w 191"/>
                <a:gd name="T3" fmla="*/ 86 h 169"/>
                <a:gd name="T4" fmla="*/ 9 w 191"/>
                <a:gd name="T5" fmla="*/ 31 h 169"/>
                <a:gd name="T6" fmla="*/ 19 w 191"/>
                <a:gd name="T7" fmla="*/ 4 h 169"/>
                <a:gd name="T8" fmla="*/ 46 w 191"/>
                <a:gd name="T9" fmla="*/ 13 h 169"/>
                <a:gd name="T10" fmla="*/ 55 w 191"/>
                <a:gd name="T11" fmla="*/ 86 h 169"/>
                <a:gd name="T12" fmla="*/ 119 w 191"/>
                <a:gd name="T13" fmla="*/ 31 h 169"/>
                <a:gd name="T14" fmla="*/ 156 w 191"/>
                <a:gd name="T15" fmla="*/ 15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69">
                  <a:moveTo>
                    <a:pt x="46" y="169"/>
                  </a:moveTo>
                  <a:cubicBezTo>
                    <a:pt x="15" y="136"/>
                    <a:pt x="10" y="136"/>
                    <a:pt x="0" y="86"/>
                  </a:cubicBezTo>
                  <a:cubicBezTo>
                    <a:pt x="3" y="68"/>
                    <a:pt x="5" y="49"/>
                    <a:pt x="9" y="31"/>
                  </a:cubicBezTo>
                  <a:cubicBezTo>
                    <a:pt x="11" y="22"/>
                    <a:pt x="10" y="8"/>
                    <a:pt x="19" y="4"/>
                  </a:cubicBezTo>
                  <a:cubicBezTo>
                    <a:pt x="28" y="0"/>
                    <a:pt x="37" y="10"/>
                    <a:pt x="46" y="13"/>
                  </a:cubicBezTo>
                  <a:cubicBezTo>
                    <a:pt x="49" y="37"/>
                    <a:pt x="38" y="69"/>
                    <a:pt x="55" y="86"/>
                  </a:cubicBezTo>
                  <a:cubicBezTo>
                    <a:pt x="112" y="143"/>
                    <a:pt x="118" y="38"/>
                    <a:pt x="119" y="31"/>
                  </a:cubicBezTo>
                  <a:cubicBezTo>
                    <a:pt x="191" y="50"/>
                    <a:pt x="156" y="28"/>
                    <a:pt x="156" y="15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0" name="Freeform 104">
              <a:extLst>
                <a:ext uri="{FF2B5EF4-FFF2-40B4-BE49-F238E27FC236}">
                  <a16:creationId xmlns:a16="http://schemas.microsoft.com/office/drawing/2014/main" id="{C621578F-CCE5-42DE-9E23-13DC5C43D143}"/>
                </a:ext>
              </a:extLst>
            </p:cNvPr>
            <p:cNvSpPr>
              <a:spLocks/>
            </p:cNvSpPr>
            <p:nvPr/>
          </p:nvSpPr>
          <p:spPr bwMode="auto">
            <a:xfrm>
              <a:off x="3506" y="1699"/>
              <a:ext cx="217" cy="176"/>
            </a:xfrm>
            <a:custGeom>
              <a:avLst/>
              <a:gdLst>
                <a:gd name="T0" fmla="*/ 11 w 217"/>
                <a:gd name="T1" fmla="*/ 176 h 176"/>
                <a:gd name="T2" fmla="*/ 38 w 217"/>
                <a:gd name="T3" fmla="*/ 20 h 176"/>
                <a:gd name="T4" fmla="*/ 121 w 217"/>
                <a:gd name="T5" fmla="*/ 30 h 176"/>
                <a:gd name="T6" fmla="*/ 194 w 217"/>
                <a:gd name="T7" fmla="*/ 57 h 176"/>
                <a:gd name="T8" fmla="*/ 212 w 217"/>
                <a:gd name="T9" fmla="*/ 2 h 176"/>
              </a:gdLst>
              <a:ahLst/>
              <a:cxnLst>
                <a:cxn ang="0">
                  <a:pos x="T0" y="T1"/>
                </a:cxn>
                <a:cxn ang="0">
                  <a:pos x="T2" y="T3"/>
                </a:cxn>
                <a:cxn ang="0">
                  <a:pos x="T4" y="T5"/>
                </a:cxn>
                <a:cxn ang="0">
                  <a:pos x="T6" y="T7"/>
                </a:cxn>
                <a:cxn ang="0">
                  <a:pos x="T8" y="T9"/>
                </a:cxn>
              </a:cxnLst>
              <a:rect l="0" t="0" r="r" b="b"/>
              <a:pathLst>
                <a:path w="217" h="176">
                  <a:moveTo>
                    <a:pt x="11" y="176"/>
                  </a:moveTo>
                  <a:cubicBezTo>
                    <a:pt x="21" y="124"/>
                    <a:pt x="0" y="57"/>
                    <a:pt x="38" y="20"/>
                  </a:cubicBezTo>
                  <a:cubicBezTo>
                    <a:pt x="58" y="0"/>
                    <a:pt x="93" y="27"/>
                    <a:pt x="121" y="30"/>
                  </a:cubicBezTo>
                  <a:cubicBezTo>
                    <a:pt x="146" y="104"/>
                    <a:pt x="135" y="95"/>
                    <a:pt x="194" y="57"/>
                  </a:cubicBezTo>
                  <a:cubicBezTo>
                    <a:pt x="217" y="22"/>
                    <a:pt x="212" y="41"/>
                    <a:pt x="212" y="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1" name="Freeform 105">
              <a:extLst>
                <a:ext uri="{FF2B5EF4-FFF2-40B4-BE49-F238E27FC236}">
                  <a16:creationId xmlns:a16="http://schemas.microsoft.com/office/drawing/2014/main" id="{EA96EA69-18F3-4A67-BE4D-25B168A46374}"/>
                </a:ext>
              </a:extLst>
            </p:cNvPr>
            <p:cNvSpPr>
              <a:spLocks/>
            </p:cNvSpPr>
            <p:nvPr/>
          </p:nvSpPr>
          <p:spPr bwMode="auto">
            <a:xfrm>
              <a:off x="2273" y="1720"/>
              <a:ext cx="210" cy="219"/>
            </a:xfrm>
            <a:custGeom>
              <a:avLst/>
              <a:gdLst>
                <a:gd name="T0" fmla="*/ 10 w 210"/>
                <a:gd name="T1" fmla="*/ 219 h 219"/>
                <a:gd name="T2" fmla="*/ 46 w 210"/>
                <a:gd name="T3" fmla="*/ 9 h 219"/>
                <a:gd name="T4" fmla="*/ 147 w 210"/>
                <a:gd name="T5" fmla="*/ 36 h 219"/>
                <a:gd name="T6" fmla="*/ 183 w 210"/>
                <a:gd name="T7" fmla="*/ 45 h 219"/>
                <a:gd name="T8" fmla="*/ 183 w 210"/>
                <a:gd name="T9" fmla="*/ 201 h 219"/>
              </a:gdLst>
              <a:ahLst/>
              <a:cxnLst>
                <a:cxn ang="0">
                  <a:pos x="T0" y="T1"/>
                </a:cxn>
                <a:cxn ang="0">
                  <a:pos x="T2" y="T3"/>
                </a:cxn>
                <a:cxn ang="0">
                  <a:pos x="T4" y="T5"/>
                </a:cxn>
                <a:cxn ang="0">
                  <a:pos x="T6" y="T7"/>
                </a:cxn>
                <a:cxn ang="0">
                  <a:pos x="T8" y="T9"/>
                </a:cxn>
              </a:cxnLst>
              <a:rect l="0" t="0" r="r" b="b"/>
              <a:pathLst>
                <a:path w="210" h="219">
                  <a:moveTo>
                    <a:pt x="10" y="219"/>
                  </a:moveTo>
                  <a:cubicBezTo>
                    <a:pt x="103" y="188"/>
                    <a:pt x="0" y="101"/>
                    <a:pt x="46" y="9"/>
                  </a:cubicBezTo>
                  <a:cubicBezTo>
                    <a:pt x="210" y="29"/>
                    <a:pt x="62" y="0"/>
                    <a:pt x="147" y="36"/>
                  </a:cubicBezTo>
                  <a:cubicBezTo>
                    <a:pt x="158" y="41"/>
                    <a:pt x="180" y="33"/>
                    <a:pt x="183" y="45"/>
                  </a:cubicBezTo>
                  <a:cubicBezTo>
                    <a:pt x="194" y="96"/>
                    <a:pt x="183" y="149"/>
                    <a:pt x="183" y="20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2" name="Freeform 106">
              <a:extLst>
                <a:ext uri="{FF2B5EF4-FFF2-40B4-BE49-F238E27FC236}">
                  <a16:creationId xmlns:a16="http://schemas.microsoft.com/office/drawing/2014/main" id="{2BC41878-3C13-4B08-AC05-D4CABCA1BFB7}"/>
                </a:ext>
              </a:extLst>
            </p:cNvPr>
            <p:cNvSpPr>
              <a:spLocks/>
            </p:cNvSpPr>
            <p:nvPr/>
          </p:nvSpPr>
          <p:spPr bwMode="auto">
            <a:xfrm>
              <a:off x="2587" y="1683"/>
              <a:ext cx="153" cy="183"/>
            </a:xfrm>
            <a:custGeom>
              <a:avLst/>
              <a:gdLst>
                <a:gd name="T0" fmla="*/ 7 w 153"/>
                <a:gd name="T1" fmla="*/ 183 h 183"/>
                <a:gd name="T2" fmla="*/ 16 w 153"/>
                <a:gd name="T3" fmla="*/ 36 h 183"/>
                <a:gd name="T4" fmla="*/ 71 w 153"/>
                <a:gd name="T5" fmla="*/ 0 h 183"/>
                <a:gd name="T6" fmla="*/ 135 w 153"/>
                <a:gd name="T7" fmla="*/ 55 h 183"/>
                <a:gd name="T8" fmla="*/ 153 w 153"/>
                <a:gd name="T9" fmla="*/ 155 h 183"/>
              </a:gdLst>
              <a:ahLst/>
              <a:cxnLst>
                <a:cxn ang="0">
                  <a:pos x="T0" y="T1"/>
                </a:cxn>
                <a:cxn ang="0">
                  <a:pos x="T2" y="T3"/>
                </a:cxn>
                <a:cxn ang="0">
                  <a:pos x="T4" y="T5"/>
                </a:cxn>
                <a:cxn ang="0">
                  <a:pos x="T6" y="T7"/>
                </a:cxn>
                <a:cxn ang="0">
                  <a:pos x="T8" y="T9"/>
                </a:cxn>
              </a:cxnLst>
              <a:rect l="0" t="0" r="r" b="b"/>
              <a:pathLst>
                <a:path w="153" h="183">
                  <a:moveTo>
                    <a:pt x="7" y="183"/>
                  </a:moveTo>
                  <a:cubicBezTo>
                    <a:pt x="10" y="134"/>
                    <a:pt x="0" y="82"/>
                    <a:pt x="16" y="36"/>
                  </a:cubicBezTo>
                  <a:cubicBezTo>
                    <a:pt x="23" y="15"/>
                    <a:pt x="71" y="0"/>
                    <a:pt x="71" y="0"/>
                  </a:cubicBezTo>
                  <a:cubicBezTo>
                    <a:pt x="92" y="31"/>
                    <a:pt x="99" y="43"/>
                    <a:pt x="135" y="55"/>
                  </a:cubicBezTo>
                  <a:cubicBezTo>
                    <a:pt x="146" y="87"/>
                    <a:pt x="153" y="155"/>
                    <a:pt x="153" y="15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3" name="Freeform 107">
              <a:extLst>
                <a:ext uri="{FF2B5EF4-FFF2-40B4-BE49-F238E27FC236}">
                  <a16:creationId xmlns:a16="http://schemas.microsoft.com/office/drawing/2014/main" id="{4CD043B1-E80C-4AEE-933B-83028027F7AD}"/>
                </a:ext>
              </a:extLst>
            </p:cNvPr>
            <p:cNvSpPr>
              <a:spLocks/>
            </p:cNvSpPr>
            <p:nvPr/>
          </p:nvSpPr>
          <p:spPr bwMode="auto">
            <a:xfrm>
              <a:off x="2824" y="1607"/>
              <a:ext cx="201" cy="176"/>
            </a:xfrm>
            <a:custGeom>
              <a:avLst/>
              <a:gdLst>
                <a:gd name="T0" fmla="*/ 53 w 201"/>
                <a:gd name="T1" fmla="*/ 176 h 176"/>
                <a:gd name="T2" fmla="*/ 7 w 201"/>
                <a:gd name="T3" fmla="*/ 103 h 176"/>
                <a:gd name="T4" fmla="*/ 16 w 201"/>
                <a:gd name="T5" fmla="*/ 39 h 176"/>
                <a:gd name="T6" fmla="*/ 90 w 201"/>
                <a:gd name="T7" fmla="*/ 76 h 176"/>
                <a:gd name="T8" fmla="*/ 117 w 201"/>
                <a:gd name="T9" fmla="*/ 85 h 176"/>
                <a:gd name="T10" fmla="*/ 154 w 201"/>
                <a:gd name="T11" fmla="*/ 48 h 176"/>
                <a:gd name="T12" fmla="*/ 181 w 201"/>
                <a:gd name="T13" fmla="*/ 30 h 176"/>
                <a:gd name="T14" fmla="*/ 199 w 201"/>
                <a:gd name="T15" fmla="*/ 58 h 176"/>
                <a:gd name="T16" fmla="*/ 181 w 201"/>
                <a:gd name="T17" fmla="*/ 122 h 176"/>
                <a:gd name="T18" fmla="*/ 181 w 20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76">
                  <a:moveTo>
                    <a:pt x="53" y="176"/>
                  </a:moveTo>
                  <a:cubicBezTo>
                    <a:pt x="35" y="148"/>
                    <a:pt x="17" y="135"/>
                    <a:pt x="7" y="103"/>
                  </a:cubicBezTo>
                  <a:cubicBezTo>
                    <a:pt x="10" y="82"/>
                    <a:pt x="0" y="53"/>
                    <a:pt x="16" y="39"/>
                  </a:cubicBezTo>
                  <a:cubicBezTo>
                    <a:pt x="61" y="0"/>
                    <a:pt x="73" y="63"/>
                    <a:pt x="90" y="76"/>
                  </a:cubicBezTo>
                  <a:cubicBezTo>
                    <a:pt x="97" y="82"/>
                    <a:pt x="108" y="82"/>
                    <a:pt x="117" y="85"/>
                  </a:cubicBezTo>
                  <a:cubicBezTo>
                    <a:pt x="175" y="66"/>
                    <a:pt x="118" y="92"/>
                    <a:pt x="154" y="48"/>
                  </a:cubicBezTo>
                  <a:cubicBezTo>
                    <a:pt x="161" y="40"/>
                    <a:pt x="172" y="36"/>
                    <a:pt x="181" y="30"/>
                  </a:cubicBezTo>
                  <a:cubicBezTo>
                    <a:pt x="187" y="39"/>
                    <a:pt x="197" y="47"/>
                    <a:pt x="199" y="58"/>
                  </a:cubicBezTo>
                  <a:cubicBezTo>
                    <a:pt x="201" y="75"/>
                    <a:pt x="183" y="105"/>
                    <a:pt x="181" y="122"/>
                  </a:cubicBezTo>
                  <a:cubicBezTo>
                    <a:pt x="179" y="140"/>
                    <a:pt x="181" y="158"/>
                    <a:pt x="181" y="17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4" name="Freeform 108">
              <a:extLst>
                <a:ext uri="{FF2B5EF4-FFF2-40B4-BE49-F238E27FC236}">
                  <a16:creationId xmlns:a16="http://schemas.microsoft.com/office/drawing/2014/main" id="{55BEB441-E432-471A-8250-69846351F215}"/>
                </a:ext>
              </a:extLst>
            </p:cNvPr>
            <p:cNvSpPr>
              <a:spLocks/>
            </p:cNvSpPr>
            <p:nvPr/>
          </p:nvSpPr>
          <p:spPr bwMode="auto">
            <a:xfrm>
              <a:off x="3100" y="1568"/>
              <a:ext cx="179" cy="197"/>
            </a:xfrm>
            <a:custGeom>
              <a:avLst/>
              <a:gdLst>
                <a:gd name="T0" fmla="*/ 33 w 179"/>
                <a:gd name="T1" fmla="*/ 197 h 197"/>
                <a:gd name="T2" fmla="*/ 88 w 179"/>
                <a:gd name="T3" fmla="*/ 5 h 197"/>
                <a:gd name="T4" fmla="*/ 143 w 179"/>
                <a:gd name="T5" fmla="*/ 14 h 197"/>
                <a:gd name="T6" fmla="*/ 134 w 179"/>
                <a:gd name="T7" fmla="*/ 60 h 197"/>
                <a:gd name="T8" fmla="*/ 179 w 179"/>
                <a:gd name="T9" fmla="*/ 142 h 197"/>
              </a:gdLst>
              <a:ahLst/>
              <a:cxnLst>
                <a:cxn ang="0">
                  <a:pos x="T0" y="T1"/>
                </a:cxn>
                <a:cxn ang="0">
                  <a:pos x="T2" y="T3"/>
                </a:cxn>
                <a:cxn ang="0">
                  <a:pos x="T4" y="T5"/>
                </a:cxn>
                <a:cxn ang="0">
                  <a:pos x="T6" y="T7"/>
                </a:cxn>
                <a:cxn ang="0">
                  <a:pos x="T8" y="T9"/>
                </a:cxn>
              </a:cxnLst>
              <a:rect l="0" t="0" r="r" b="b"/>
              <a:pathLst>
                <a:path w="179" h="197">
                  <a:moveTo>
                    <a:pt x="33" y="197"/>
                  </a:moveTo>
                  <a:cubicBezTo>
                    <a:pt x="55" y="132"/>
                    <a:pt x="0" y="33"/>
                    <a:pt x="88" y="5"/>
                  </a:cubicBezTo>
                  <a:cubicBezTo>
                    <a:pt x="106" y="8"/>
                    <a:pt x="131" y="0"/>
                    <a:pt x="143" y="14"/>
                  </a:cubicBezTo>
                  <a:cubicBezTo>
                    <a:pt x="153" y="26"/>
                    <a:pt x="134" y="44"/>
                    <a:pt x="134" y="60"/>
                  </a:cubicBezTo>
                  <a:cubicBezTo>
                    <a:pt x="134" y="86"/>
                    <a:pt x="139" y="142"/>
                    <a:pt x="179" y="14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5" name="Freeform 109">
              <a:extLst>
                <a:ext uri="{FF2B5EF4-FFF2-40B4-BE49-F238E27FC236}">
                  <a16:creationId xmlns:a16="http://schemas.microsoft.com/office/drawing/2014/main" id="{B52E4EA2-99F3-433D-A4CE-730DC458A4DD}"/>
                </a:ext>
              </a:extLst>
            </p:cNvPr>
            <p:cNvSpPr>
              <a:spLocks/>
            </p:cNvSpPr>
            <p:nvPr/>
          </p:nvSpPr>
          <p:spPr bwMode="auto">
            <a:xfrm>
              <a:off x="3398" y="1555"/>
              <a:ext cx="119" cy="128"/>
            </a:xfrm>
            <a:custGeom>
              <a:avLst/>
              <a:gdLst>
                <a:gd name="T0" fmla="*/ 28 w 119"/>
                <a:gd name="T1" fmla="*/ 128 h 128"/>
                <a:gd name="T2" fmla="*/ 9 w 119"/>
                <a:gd name="T3" fmla="*/ 73 h 128"/>
                <a:gd name="T4" fmla="*/ 0 w 119"/>
                <a:gd name="T5" fmla="*/ 46 h 128"/>
                <a:gd name="T6" fmla="*/ 9 w 119"/>
                <a:gd name="T7" fmla="*/ 18 h 128"/>
                <a:gd name="T8" fmla="*/ 64 w 119"/>
                <a:gd name="T9" fmla="*/ 0 h 128"/>
                <a:gd name="T10" fmla="*/ 101 w 119"/>
                <a:gd name="T11" fmla="*/ 55 h 128"/>
                <a:gd name="T12" fmla="*/ 110 w 119"/>
                <a:gd name="T13" fmla="*/ 100 h 128"/>
                <a:gd name="T14" fmla="*/ 119 w 119"/>
                <a:gd name="T15" fmla="*/ 11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8">
                  <a:moveTo>
                    <a:pt x="28" y="128"/>
                  </a:moveTo>
                  <a:cubicBezTo>
                    <a:pt x="22" y="110"/>
                    <a:pt x="15" y="91"/>
                    <a:pt x="9" y="73"/>
                  </a:cubicBezTo>
                  <a:cubicBezTo>
                    <a:pt x="6" y="64"/>
                    <a:pt x="0" y="46"/>
                    <a:pt x="0" y="46"/>
                  </a:cubicBezTo>
                  <a:cubicBezTo>
                    <a:pt x="3" y="37"/>
                    <a:pt x="1" y="24"/>
                    <a:pt x="9" y="18"/>
                  </a:cubicBezTo>
                  <a:cubicBezTo>
                    <a:pt x="25" y="7"/>
                    <a:pt x="64" y="0"/>
                    <a:pt x="64" y="0"/>
                  </a:cubicBezTo>
                  <a:cubicBezTo>
                    <a:pt x="76" y="18"/>
                    <a:pt x="89" y="37"/>
                    <a:pt x="101" y="55"/>
                  </a:cubicBezTo>
                  <a:cubicBezTo>
                    <a:pt x="110" y="68"/>
                    <a:pt x="105" y="85"/>
                    <a:pt x="110" y="100"/>
                  </a:cubicBezTo>
                  <a:cubicBezTo>
                    <a:pt x="111" y="104"/>
                    <a:pt x="116" y="107"/>
                    <a:pt x="119" y="11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6" name="Freeform 110">
              <a:extLst>
                <a:ext uri="{FF2B5EF4-FFF2-40B4-BE49-F238E27FC236}">
                  <a16:creationId xmlns:a16="http://schemas.microsoft.com/office/drawing/2014/main" id="{3A43232A-03C0-49CD-B762-0CAB3B3F6B48}"/>
                </a:ext>
              </a:extLst>
            </p:cNvPr>
            <p:cNvSpPr>
              <a:spLocks/>
            </p:cNvSpPr>
            <p:nvPr/>
          </p:nvSpPr>
          <p:spPr bwMode="auto">
            <a:xfrm>
              <a:off x="2126" y="1479"/>
              <a:ext cx="221" cy="268"/>
            </a:xfrm>
            <a:custGeom>
              <a:avLst/>
              <a:gdLst>
                <a:gd name="T0" fmla="*/ 56 w 221"/>
                <a:gd name="T1" fmla="*/ 268 h 268"/>
                <a:gd name="T2" fmla="*/ 93 w 221"/>
                <a:gd name="T3" fmla="*/ 30 h 268"/>
                <a:gd name="T4" fmla="*/ 129 w 221"/>
                <a:gd name="T5" fmla="*/ 85 h 268"/>
                <a:gd name="T6" fmla="*/ 148 w 221"/>
                <a:gd name="T7" fmla="*/ 176 h 268"/>
                <a:gd name="T8" fmla="*/ 221 w 221"/>
                <a:gd name="T9" fmla="*/ 186 h 268"/>
              </a:gdLst>
              <a:ahLst/>
              <a:cxnLst>
                <a:cxn ang="0">
                  <a:pos x="T0" y="T1"/>
                </a:cxn>
                <a:cxn ang="0">
                  <a:pos x="T2" y="T3"/>
                </a:cxn>
                <a:cxn ang="0">
                  <a:pos x="T4" y="T5"/>
                </a:cxn>
                <a:cxn ang="0">
                  <a:pos x="T6" y="T7"/>
                </a:cxn>
                <a:cxn ang="0">
                  <a:pos x="T8" y="T9"/>
                </a:cxn>
              </a:cxnLst>
              <a:rect l="0" t="0" r="r" b="b"/>
              <a:pathLst>
                <a:path w="221" h="268">
                  <a:moveTo>
                    <a:pt x="56" y="268"/>
                  </a:moveTo>
                  <a:cubicBezTo>
                    <a:pt x="52" y="219"/>
                    <a:pt x="0" y="0"/>
                    <a:pt x="93" y="30"/>
                  </a:cubicBezTo>
                  <a:cubicBezTo>
                    <a:pt x="117" y="55"/>
                    <a:pt x="123" y="53"/>
                    <a:pt x="129" y="85"/>
                  </a:cubicBezTo>
                  <a:cubicBezTo>
                    <a:pt x="135" y="115"/>
                    <a:pt x="126" y="154"/>
                    <a:pt x="148" y="176"/>
                  </a:cubicBezTo>
                  <a:cubicBezTo>
                    <a:pt x="163" y="191"/>
                    <a:pt x="207" y="186"/>
                    <a:pt x="221" y="18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7" name="Freeform 111">
              <a:extLst>
                <a:ext uri="{FF2B5EF4-FFF2-40B4-BE49-F238E27FC236}">
                  <a16:creationId xmlns:a16="http://schemas.microsoft.com/office/drawing/2014/main" id="{36EE3C89-511E-4B9A-B991-3C2F831572B7}"/>
                </a:ext>
              </a:extLst>
            </p:cNvPr>
            <p:cNvSpPr>
              <a:spLocks/>
            </p:cNvSpPr>
            <p:nvPr/>
          </p:nvSpPr>
          <p:spPr bwMode="auto">
            <a:xfrm>
              <a:off x="2363" y="1485"/>
              <a:ext cx="310" cy="198"/>
            </a:xfrm>
            <a:custGeom>
              <a:avLst/>
              <a:gdLst>
                <a:gd name="T0" fmla="*/ 130 w 310"/>
                <a:gd name="T1" fmla="*/ 198 h 198"/>
                <a:gd name="T2" fmla="*/ 121 w 310"/>
                <a:gd name="T3" fmla="*/ 152 h 198"/>
                <a:gd name="T4" fmla="*/ 29 w 310"/>
                <a:gd name="T5" fmla="*/ 116 h 198"/>
                <a:gd name="T6" fmla="*/ 29 w 310"/>
                <a:gd name="T7" fmla="*/ 15 h 198"/>
                <a:gd name="T8" fmla="*/ 103 w 310"/>
                <a:gd name="T9" fmla="*/ 24 h 198"/>
                <a:gd name="T10" fmla="*/ 249 w 310"/>
                <a:gd name="T11" fmla="*/ 106 h 198"/>
                <a:gd name="T12" fmla="*/ 267 w 310"/>
                <a:gd name="T13" fmla="*/ 125 h 198"/>
                <a:gd name="T14" fmla="*/ 285 w 310"/>
                <a:gd name="T15" fmla="*/ 134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198">
                  <a:moveTo>
                    <a:pt x="130" y="198"/>
                  </a:moveTo>
                  <a:cubicBezTo>
                    <a:pt x="127" y="183"/>
                    <a:pt x="129" y="166"/>
                    <a:pt x="121" y="152"/>
                  </a:cubicBezTo>
                  <a:cubicBezTo>
                    <a:pt x="107" y="127"/>
                    <a:pt x="53" y="124"/>
                    <a:pt x="29" y="116"/>
                  </a:cubicBezTo>
                  <a:cubicBezTo>
                    <a:pt x="20" y="89"/>
                    <a:pt x="0" y="38"/>
                    <a:pt x="29" y="15"/>
                  </a:cubicBezTo>
                  <a:cubicBezTo>
                    <a:pt x="49" y="0"/>
                    <a:pt x="78" y="21"/>
                    <a:pt x="103" y="24"/>
                  </a:cubicBezTo>
                  <a:cubicBezTo>
                    <a:pt x="157" y="108"/>
                    <a:pt x="123" y="94"/>
                    <a:pt x="249" y="106"/>
                  </a:cubicBezTo>
                  <a:cubicBezTo>
                    <a:pt x="255" y="112"/>
                    <a:pt x="260" y="120"/>
                    <a:pt x="267" y="125"/>
                  </a:cubicBezTo>
                  <a:cubicBezTo>
                    <a:pt x="283" y="135"/>
                    <a:pt x="310" y="134"/>
                    <a:pt x="285" y="13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8" name="Freeform 112">
              <a:extLst>
                <a:ext uri="{FF2B5EF4-FFF2-40B4-BE49-F238E27FC236}">
                  <a16:creationId xmlns:a16="http://schemas.microsoft.com/office/drawing/2014/main" id="{DD1486C0-215A-4426-992C-0ECA8A7B532C}"/>
                </a:ext>
              </a:extLst>
            </p:cNvPr>
            <p:cNvSpPr>
              <a:spLocks/>
            </p:cNvSpPr>
            <p:nvPr/>
          </p:nvSpPr>
          <p:spPr bwMode="auto">
            <a:xfrm>
              <a:off x="2698" y="1317"/>
              <a:ext cx="197" cy="293"/>
            </a:xfrm>
            <a:custGeom>
              <a:avLst/>
              <a:gdLst>
                <a:gd name="T0" fmla="*/ 51 w 197"/>
                <a:gd name="T1" fmla="*/ 293 h 293"/>
                <a:gd name="T2" fmla="*/ 5 w 197"/>
                <a:gd name="T3" fmla="*/ 192 h 293"/>
                <a:gd name="T4" fmla="*/ 24 w 197"/>
                <a:gd name="T5" fmla="*/ 128 h 293"/>
                <a:gd name="T6" fmla="*/ 60 w 197"/>
                <a:gd name="T7" fmla="*/ 0 h 293"/>
                <a:gd name="T8" fmla="*/ 161 w 197"/>
                <a:gd name="T9" fmla="*/ 73 h 293"/>
                <a:gd name="T10" fmla="*/ 179 w 197"/>
                <a:gd name="T11" fmla="*/ 210 h 293"/>
                <a:gd name="T12" fmla="*/ 197 w 197"/>
                <a:gd name="T13" fmla="*/ 284 h 293"/>
              </a:gdLst>
              <a:ahLst/>
              <a:cxnLst>
                <a:cxn ang="0">
                  <a:pos x="T0" y="T1"/>
                </a:cxn>
                <a:cxn ang="0">
                  <a:pos x="T2" y="T3"/>
                </a:cxn>
                <a:cxn ang="0">
                  <a:pos x="T4" y="T5"/>
                </a:cxn>
                <a:cxn ang="0">
                  <a:pos x="T6" y="T7"/>
                </a:cxn>
                <a:cxn ang="0">
                  <a:pos x="T8" y="T9"/>
                </a:cxn>
                <a:cxn ang="0">
                  <a:pos x="T10" y="T11"/>
                </a:cxn>
                <a:cxn ang="0">
                  <a:pos x="T12" y="T13"/>
                </a:cxn>
              </a:cxnLst>
              <a:rect l="0" t="0" r="r" b="b"/>
              <a:pathLst>
                <a:path w="197" h="293">
                  <a:moveTo>
                    <a:pt x="51" y="293"/>
                  </a:moveTo>
                  <a:cubicBezTo>
                    <a:pt x="43" y="250"/>
                    <a:pt x="37" y="222"/>
                    <a:pt x="5" y="192"/>
                  </a:cubicBezTo>
                  <a:cubicBezTo>
                    <a:pt x="10" y="170"/>
                    <a:pt x="21" y="150"/>
                    <a:pt x="24" y="128"/>
                  </a:cubicBezTo>
                  <a:cubicBezTo>
                    <a:pt x="41" y="2"/>
                    <a:pt x="0" y="40"/>
                    <a:pt x="60" y="0"/>
                  </a:cubicBezTo>
                  <a:cubicBezTo>
                    <a:pt x="95" y="22"/>
                    <a:pt x="161" y="73"/>
                    <a:pt x="161" y="73"/>
                  </a:cubicBezTo>
                  <a:cubicBezTo>
                    <a:pt x="184" y="144"/>
                    <a:pt x="159" y="61"/>
                    <a:pt x="179" y="210"/>
                  </a:cubicBezTo>
                  <a:cubicBezTo>
                    <a:pt x="182" y="235"/>
                    <a:pt x="197" y="284"/>
                    <a:pt x="197" y="28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29" name="Freeform 113">
              <a:extLst>
                <a:ext uri="{FF2B5EF4-FFF2-40B4-BE49-F238E27FC236}">
                  <a16:creationId xmlns:a16="http://schemas.microsoft.com/office/drawing/2014/main" id="{51E7841F-2C5D-44FA-9225-3A35E6FA857D}"/>
                </a:ext>
              </a:extLst>
            </p:cNvPr>
            <p:cNvSpPr>
              <a:spLocks/>
            </p:cNvSpPr>
            <p:nvPr/>
          </p:nvSpPr>
          <p:spPr bwMode="auto">
            <a:xfrm>
              <a:off x="3031" y="1304"/>
              <a:ext cx="203" cy="260"/>
            </a:xfrm>
            <a:custGeom>
              <a:avLst/>
              <a:gdLst>
                <a:gd name="T0" fmla="*/ 1 w 203"/>
                <a:gd name="T1" fmla="*/ 260 h 260"/>
                <a:gd name="T2" fmla="*/ 11 w 203"/>
                <a:gd name="T3" fmla="*/ 77 h 260"/>
                <a:gd name="T4" fmla="*/ 38 w 203"/>
                <a:gd name="T5" fmla="*/ 59 h 260"/>
                <a:gd name="T6" fmla="*/ 47 w 203"/>
                <a:gd name="T7" fmla="*/ 31 h 260"/>
                <a:gd name="T8" fmla="*/ 111 w 203"/>
                <a:gd name="T9" fmla="*/ 4 h 260"/>
                <a:gd name="T10" fmla="*/ 175 w 203"/>
                <a:gd name="T11" fmla="*/ 13 h 260"/>
                <a:gd name="T12" fmla="*/ 193 w 203"/>
                <a:gd name="T13" fmla="*/ 68 h 260"/>
                <a:gd name="T14" fmla="*/ 203 w 203"/>
                <a:gd name="T15" fmla="*/ 95 h 260"/>
                <a:gd name="T16" fmla="*/ 120 w 203"/>
                <a:gd name="T17" fmla="*/ 23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60">
                  <a:moveTo>
                    <a:pt x="1" y="260"/>
                  </a:moveTo>
                  <a:cubicBezTo>
                    <a:pt x="4" y="199"/>
                    <a:pt x="0" y="137"/>
                    <a:pt x="11" y="77"/>
                  </a:cubicBezTo>
                  <a:cubicBezTo>
                    <a:pt x="13" y="66"/>
                    <a:pt x="31" y="68"/>
                    <a:pt x="38" y="59"/>
                  </a:cubicBezTo>
                  <a:cubicBezTo>
                    <a:pt x="44" y="51"/>
                    <a:pt x="40" y="38"/>
                    <a:pt x="47" y="31"/>
                  </a:cubicBezTo>
                  <a:cubicBezTo>
                    <a:pt x="57" y="21"/>
                    <a:pt x="95" y="9"/>
                    <a:pt x="111" y="4"/>
                  </a:cubicBezTo>
                  <a:cubicBezTo>
                    <a:pt x="132" y="7"/>
                    <a:pt x="158" y="0"/>
                    <a:pt x="175" y="13"/>
                  </a:cubicBezTo>
                  <a:cubicBezTo>
                    <a:pt x="190" y="25"/>
                    <a:pt x="187" y="50"/>
                    <a:pt x="193" y="68"/>
                  </a:cubicBezTo>
                  <a:cubicBezTo>
                    <a:pt x="196" y="77"/>
                    <a:pt x="203" y="95"/>
                    <a:pt x="203" y="95"/>
                  </a:cubicBezTo>
                  <a:cubicBezTo>
                    <a:pt x="187" y="140"/>
                    <a:pt x="120" y="199"/>
                    <a:pt x="120" y="23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7330" name="Freeform 114">
              <a:extLst>
                <a:ext uri="{FF2B5EF4-FFF2-40B4-BE49-F238E27FC236}">
                  <a16:creationId xmlns:a16="http://schemas.microsoft.com/office/drawing/2014/main" id="{0CBC00DD-72E3-4D8F-BA6B-4EA7CF2E5B1C}"/>
                </a:ext>
              </a:extLst>
            </p:cNvPr>
            <p:cNvSpPr>
              <a:spLocks/>
            </p:cNvSpPr>
            <p:nvPr/>
          </p:nvSpPr>
          <p:spPr bwMode="auto">
            <a:xfrm>
              <a:off x="3307" y="1354"/>
              <a:ext cx="219" cy="146"/>
            </a:xfrm>
            <a:custGeom>
              <a:avLst/>
              <a:gdLst>
                <a:gd name="T0" fmla="*/ 0 w 219"/>
                <a:gd name="T1" fmla="*/ 146 h 146"/>
                <a:gd name="T2" fmla="*/ 36 w 219"/>
                <a:gd name="T3" fmla="*/ 0 h 146"/>
                <a:gd name="T4" fmla="*/ 164 w 219"/>
                <a:gd name="T5" fmla="*/ 64 h 146"/>
                <a:gd name="T6" fmla="*/ 219 w 219"/>
                <a:gd name="T7" fmla="*/ 137 h 146"/>
              </a:gdLst>
              <a:ahLst/>
              <a:cxnLst>
                <a:cxn ang="0">
                  <a:pos x="T0" y="T1"/>
                </a:cxn>
                <a:cxn ang="0">
                  <a:pos x="T2" y="T3"/>
                </a:cxn>
                <a:cxn ang="0">
                  <a:pos x="T4" y="T5"/>
                </a:cxn>
                <a:cxn ang="0">
                  <a:pos x="T6" y="T7"/>
                </a:cxn>
              </a:cxnLst>
              <a:rect l="0" t="0" r="r" b="b"/>
              <a:pathLst>
                <a:path w="219" h="146">
                  <a:moveTo>
                    <a:pt x="0" y="146"/>
                  </a:moveTo>
                  <a:cubicBezTo>
                    <a:pt x="34" y="95"/>
                    <a:pt x="29" y="68"/>
                    <a:pt x="36" y="0"/>
                  </a:cubicBezTo>
                  <a:cubicBezTo>
                    <a:pt x="88" y="10"/>
                    <a:pt x="127" y="25"/>
                    <a:pt x="164" y="64"/>
                  </a:cubicBezTo>
                  <a:cubicBezTo>
                    <a:pt x="149" y="124"/>
                    <a:pt x="153" y="137"/>
                    <a:pt x="219" y="13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77334" name="Picture 118" descr="图片3">
            <a:extLst>
              <a:ext uri="{FF2B5EF4-FFF2-40B4-BE49-F238E27FC236}">
                <a16:creationId xmlns:a16="http://schemas.microsoft.com/office/drawing/2014/main" id="{7BD8D4DE-543B-4E49-934A-BED9D6A06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429000"/>
            <a:ext cx="714375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406C9CF1-C531-495B-B7B2-7C1EAA80DF50}"/>
              </a:ext>
            </a:extLst>
          </p:cNvPr>
          <p:cNvSpPr>
            <a:spLocks noGrp="1"/>
          </p:cNvSpPr>
          <p:nvPr>
            <p:ph type="sldNum" sz="quarter" idx="12"/>
          </p:nvPr>
        </p:nvSpPr>
        <p:spPr/>
        <p:txBody>
          <a:bodyPr/>
          <a:lstStyle/>
          <a:p>
            <a:fld id="{B0DBB9C3-10BF-41EE-90AB-F038874B9151}" type="slidenum">
              <a:rPr lang="en-US" altLang="zh-CN"/>
              <a:pPr/>
              <a:t>67</a:t>
            </a:fld>
            <a:endParaRPr lang="en-US" altLang="zh-CN"/>
          </a:p>
        </p:txBody>
      </p:sp>
      <p:sp>
        <p:nvSpPr>
          <p:cNvPr id="778242" name="Rectangle 2">
            <a:extLst>
              <a:ext uri="{FF2B5EF4-FFF2-40B4-BE49-F238E27FC236}">
                <a16:creationId xmlns:a16="http://schemas.microsoft.com/office/drawing/2014/main" id="{4F5D5148-5B56-4619-898A-379BADC60742}"/>
              </a:ext>
            </a:extLst>
          </p:cNvPr>
          <p:cNvSpPr>
            <a:spLocks noGrp="1" noChangeArrowheads="1"/>
          </p:cNvSpPr>
          <p:nvPr>
            <p:ph type="title"/>
          </p:nvPr>
        </p:nvSpPr>
        <p:spPr>
          <a:xfrm>
            <a:off x="395288" y="549275"/>
            <a:ext cx="6624637" cy="581025"/>
          </a:xfrm>
        </p:spPr>
        <p:txBody>
          <a:bodyPr/>
          <a:lstStyle/>
          <a:p>
            <a:r>
              <a:rPr kumimoji="1" lang="zh-CN" altLang="en-US" sz="3600" b="1" dirty="0">
                <a:solidFill>
                  <a:srgbClr val="FF0000"/>
                </a:solidFill>
                <a:latin typeface="楷体_GB2312" pitchFamily="1" charset="-122"/>
                <a:ea typeface="楷体_GB2312" pitchFamily="1" charset="-122"/>
              </a:rPr>
              <a:t>隧道</a:t>
            </a:r>
            <a:r>
              <a:rPr kumimoji="1" lang="en-US" altLang="zh-CN" sz="3600" b="1" dirty="0">
                <a:solidFill>
                  <a:srgbClr val="FF0000"/>
                </a:solidFill>
                <a:latin typeface="楷体_GB2312" pitchFamily="1" charset="-122"/>
                <a:ea typeface="楷体_GB2312" pitchFamily="1" charset="-122"/>
              </a:rPr>
              <a:t>-</a:t>
            </a:r>
            <a:r>
              <a:rPr kumimoji="1" lang="zh-CN" altLang="en-US" sz="3600" b="1" dirty="0">
                <a:solidFill>
                  <a:srgbClr val="FF0000"/>
                </a:solidFill>
                <a:latin typeface="楷体_GB2312" pitchFamily="1" charset="-122"/>
                <a:ea typeface="楷体_GB2312" pitchFamily="1" charset="-122"/>
              </a:rPr>
              <a:t>折叠链模型</a:t>
            </a:r>
          </a:p>
        </p:txBody>
      </p:sp>
      <p:sp>
        <p:nvSpPr>
          <p:cNvPr id="778243" name="Rectangle 3">
            <a:extLst>
              <a:ext uri="{FF2B5EF4-FFF2-40B4-BE49-F238E27FC236}">
                <a16:creationId xmlns:a16="http://schemas.microsoft.com/office/drawing/2014/main" id="{5F04218D-CE7C-4064-AB89-3CC3CBB1EE4F}"/>
              </a:ext>
            </a:extLst>
          </p:cNvPr>
          <p:cNvSpPr>
            <a:spLocks noChangeArrowheads="1"/>
          </p:cNvSpPr>
          <p:nvPr/>
        </p:nvSpPr>
        <p:spPr bwMode="blackWhite">
          <a:xfrm>
            <a:off x="468313" y="1279525"/>
            <a:ext cx="8207375" cy="987425"/>
          </a:xfrm>
          <a:prstGeom prst="rect">
            <a:avLst/>
          </a:prstGeom>
          <a:solidFill>
            <a:schemeClr val="bg1"/>
          </a:solidFill>
          <a:ln w="412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t>综合了在高聚物晶态结构中可能存在的各种形态，特别适用于描述半结晶聚合物中复杂的结构形态 </a:t>
            </a:r>
          </a:p>
        </p:txBody>
      </p:sp>
      <p:pic>
        <p:nvPicPr>
          <p:cNvPr id="778312" name="Picture 72" descr="隧道—折叠链模型">
            <a:extLst>
              <a:ext uri="{FF2B5EF4-FFF2-40B4-BE49-F238E27FC236}">
                <a16:creationId xmlns:a16="http://schemas.microsoft.com/office/drawing/2014/main" id="{4DE96533-65A0-4C8A-A30C-D0048FE8F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360613"/>
            <a:ext cx="7921625" cy="449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5">
            <a:extLst>
              <a:ext uri="{FF2B5EF4-FFF2-40B4-BE49-F238E27FC236}">
                <a16:creationId xmlns:a16="http://schemas.microsoft.com/office/drawing/2014/main" id="{F1898CA2-FCBA-4926-8719-5287ACC504AC}"/>
              </a:ext>
            </a:extLst>
          </p:cNvPr>
          <p:cNvSpPr>
            <a:spLocks noGrp="1"/>
          </p:cNvSpPr>
          <p:nvPr>
            <p:ph type="sldNum" sz="quarter" idx="12"/>
          </p:nvPr>
        </p:nvSpPr>
        <p:spPr/>
        <p:txBody>
          <a:bodyPr/>
          <a:lstStyle/>
          <a:p>
            <a:fld id="{CDC19FB1-40A7-412E-B185-EF4A92EDD192}" type="slidenum">
              <a:rPr lang="en-US" altLang="zh-CN"/>
              <a:pPr/>
              <a:t>68</a:t>
            </a:fld>
            <a:endParaRPr lang="en-US" altLang="zh-CN"/>
          </a:p>
        </p:txBody>
      </p:sp>
      <p:sp>
        <p:nvSpPr>
          <p:cNvPr id="482306" name="Rectangle 2">
            <a:extLst>
              <a:ext uri="{FF2B5EF4-FFF2-40B4-BE49-F238E27FC236}">
                <a16:creationId xmlns:a16="http://schemas.microsoft.com/office/drawing/2014/main" id="{D9832C38-8E14-4256-9B10-4D922AFC1074}"/>
              </a:ext>
            </a:extLst>
          </p:cNvPr>
          <p:cNvSpPr>
            <a:spLocks noGrp="1" noChangeArrowheads="1"/>
          </p:cNvSpPr>
          <p:nvPr>
            <p:ph type="title"/>
          </p:nvPr>
        </p:nvSpPr>
        <p:spPr>
          <a:xfrm>
            <a:off x="323850" y="692150"/>
            <a:ext cx="7056438" cy="725488"/>
          </a:xfrm>
        </p:spPr>
        <p:txBody>
          <a:bodyPr/>
          <a:lstStyle/>
          <a:p>
            <a:r>
              <a:rPr kumimoji="1" lang="zh-CN" altLang="en-US" sz="4000" b="1" dirty="0">
                <a:solidFill>
                  <a:srgbClr val="FF0000"/>
                </a:solidFill>
                <a:latin typeface="楷体_GB2312" pitchFamily="1" charset="-122"/>
                <a:ea typeface="楷体_GB2312" pitchFamily="1" charset="-122"/>
              </a:rPr>
              <a:t>插线板模型</a:t>
            </a:r>
            <a:r>
              <a:rPr kumimoji="1" lang="en-US" altLang="zh-CN" sz="4000" b="1" dirty="0">
                <a:solidFill>
                  <a:srgbClr val="FF0000"/>
                </a:solidFill>
                <a:latin typeface="楷体_GB2312" pitchFamily="1" charset="-122"/>
                <a:ea typeface="楷体_GB2312" pitchFamily="1" charset="-122"/>
              </a:rPr>
              <a:t>--</a:t>
            </a:r>
            <a:r>
              <a:rPr kumimoji="1" lang="zh-CN" altLang="en-US" sz="4000" b="1" dirty="0">
                <a:solidFill>
                  <a:srgbClr val="000099"/>
                </a:solidFill>
                <a:latin typeface="楷体_GB2312" pitchFamily="1" charset="-122"/>
                <a:ea typeface="楷体_GB2312" pitchFamily="1" charset="-122"/>
              </a:rPr>
              <a:t>无规连接</a:t>
            </a:r>
          </a:p>
        </p:txBody>
      </p:sp>
      <p:sp>
        <p:nvSpPr>
          <p:cNvPr id="482313" name="Rectangle 9">
            <a:extLst>
              <a:ext uri="{FF2B5EF4-FFF2-40B4-BE49-F238E27FC236}">
                <a16:creationId xmlns:a16="http://schemas.microsoft.com/office/drawing/2014/main" id="{D297580F-2C04-4E91-9AE2-C1B65A99AB61}"/>
              </a:ext>
            </a:extLst>
          </p:cNvPr>
          <p:cNvSpPr>
            <a:spLocks noChangeArrowheads="1"/>
          </p:cNvSpPr>
          <p:nvPr/>
        </p:nvSpPr>
        <p:spPr bwMode="blackWhite">
          <a:xfrm>
            <a:off x="539750" y="1573213"/>
            <a:ext cx="8353425" cy="188595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50000"/>
              </a:spcBef>
            </a:pPr>
            <a:r>
              <a:rPr lang="zh-CN" altLang="en-US" sz="2400"/>
              <a:t>一个片晶出来的</a:t>
            </a:r>
            <a:r>
              <a:rPr kumimoji="0" lang="zh-CN" altLang="en-US" sz="2400">
                <a:latin typeface="Times New Roman" panose="02020603050405020304" pitchFamily="18" charset="0"/>
              </a:rPr>
              <a:t>分子链并不在其邻位处回折到同一</a:t>
            </a:r>
            <a:r>
              <a:rPr lang="zh-CN" altLang="en-US" sz="2400"/>
              <a:t>晶片，是在进入非晶区后以无规方式回到同一片晶</a:t>
            </a:r>
            <a:r>
              <a:rPr kumimoji="0" lang="zh-CN" altLang="en-US" sz="2400">
                <a:latin typeface="Times New Roman" panose="02020603050405020304" pitchFamily="18" charset="0"/>
              </a:rPr>
              <a:t>，或</a:t>
            </a:r>
            <a:r>
              <a:rPr lang="zh-CN" altLang="en-US" sz="2400"/>
              <a:t>进入另一片晶中去；晶片表面上的分子链就象插头电线一样，毫无规则，也不紧凑，构成非晶区。所以称为插线板模型。  </a:t>
            </a:r>
          </a:p>
        </p:txBody>
      </p:sp>
      <p:grpSp>
        <p:nvGrpSpPr>
          <p:cNvPr id="482315" name="Group 11">
            <a:extLst>
              <a:ext uri="{FF2B5EF4-FFF2-40B4-BE49-F238E27FC236}">
                <a16:creationId xmlns:a16="http://schemas.microsoft.com/office/drawing/2014/main" id="{B731CD27-42E3-4D35-BDBD-848D10553DD6}"/>
              </a:ext>
            </a:extLst>
          </p:cNvPr>
          <p:cNvGrpSpPr>
            <a:grpSpLocks/>
          </p:cNvGrpSpPr>
          <p:nvPr/>
        </p:nvGrpSpPr>
        <p:grpSpPr bwMode="auto">
          <a:xfrm>
            <a:off x="971550" y="3933825"/>
            <a:ext cx="2663825" cy="2374900"/>
            <a:chOff x="3919" y="1463"/>
            <a:chExt cx="1740" cy="2095"/>
          </a:xfrm>
        </p:grpSpPr>
        <p:sp>
          <p:nvSpPr>
            <p:cNvPr id="482316" name="Line 12">
              <a:extLst>
                <a:ext uri="{FF2B5EF4-FFF2-40B4-BE49-F238E27FC236}">
                  <a16:creationId xmlns:a16="http://schemas.microsoft.com/office/drawing/2014/main" id="{C1C14FFA-BDA9-4DDE-B476-606F0A4127DE}"/>
                </a:ext>
              </a:extLst>
            </p:cNvPr>
            <p:cNvSpPr>
              <a:spLocks noChangeShapeType="1"/>
            </p:cNvSpPr>
            <p:nvPr/>
          </p:nvSpPr>
          <p:spPr bwMode="auto">
            <a:xfrm flipV="1">
              <a:off x="4435" y="2196"/>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17" name="Line 13">
              <a:extLst>
                <a:ext uri="{FF2B5EF4-FFF2-40B4-BE49-F238E27FC236}">
                  <a16:creationId xmlns:a16="http://schemas.microsoft.com/office/drawing/2014/main" id="{AA5F0202-EA69-4CD2-9651-30156EA82E6E}"/>
                </a:ext>
              </a:extLst>
            </p:cNvPr>
            <p:cNvSpPr>
              <a:spLocks noChangeShapeType="1"/>
            </p:cNvSpPr>
            <p:nvPr/>
          </p:nvSpPr>
          <p:spPr bwMode="auto">
            <a:xfrm flipH="1" flipV="1">
              <a:off x="4072" y="1833"/>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18" name="Line 14">
              <a:extLst>
                <a:ext uri="{FF2B5EF4-FFF2-40B4-BE49-F238E27FC236}">
                  <a16:creationId xmlns:a16="http://schemas.microsoft.com/office/drawing/2014/main" id="{0B9A9306-9AFC-42D9-9E25-B83108387CDC}"/>
                </a:ext>
              </a:extLst>
            </p:cNvPr>
            <p:cNvSpPr>
              <a:spLocks noChangeShapeType="1"/>
            </p:cNvSpPr>
            <p:nvPr/>
          </p:nvSpPr>
          <p:spPr bwMode="auto">
            <a:xfrm flipH="1" flipV="1">
              <a:off x="4072" y="2967"/>
              <a:ext cx="363" cy="59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19" name="Line 15">
              <a:extLst>
                <a:ext uri="{FF2B5EF4-FFF2-40B4-BE49-F238E27FC236}">
                  <a16:creationId xmlns:a16="http://schemas.microsoft.com/office/drawing/2014/main" id="{B34E3831-B4C7-4AD0-B8EE-B418959101D1}"/>
                </a:ext>
              </a:extLst>
            </p:cNvPr>
            <p:cNvSpPr>
              <a:spLocks noChangeShapeType="1"/>
            </p:cNvSpPr>
            <p:nvPr/>
          </p:nvSpPr>
          <p:spPr bwMode="auto">
            <a:xfrm flipV="1">
              <a:off x="4435" y="3331"/>
              <a:ext cx="1089" cy="2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0" name="Line 16">
              <a:extLst>
                <a:ext uri="{FF2B5EF4-FFF2-40B4-BE49-F238E27FC236}">
                  <a16:creationId xmlns:a16="http://schemas.microsoft.com/office/drawing/2014/main" id="{6E1215D5-8B7B-4AF8-A482-10454F161513}"/>
                </a:ext>
              </a:extLst>
            </p:cNvPr>
            <p:cNvSpPr>
              <a:spLocks noChangeShapeType="1"/>
            </p:cNvSpPr>
            <p:nvPr/>
          </p:nvSpPr>
          <p:spPr bwMode="auto">
            <a:xfrm>
              <a:off x="4435" y="2423"/>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1" name="Line 17">
              <a:extLst>
                <a:ext uri="{FF2B5EF4-FFF2-40B4-BE49-F238E27FC236}">
                  <a16:creationId xmlns:a16="http://schemas.microsoft.com/office/drawing/2014/main" id="{C85F2FB2-1E7D-469F-9B43-7EF9162D4ED6}"/>
                </a:ext>
              </a:extLst>
            </p:cNvPr>
            <p:cNvSpPr>
              <a:spLocks noChangeShapeType="1"/>
            </p:cNvSpPr>
            <p:nvPr/>
          </p:nvSpPr>
          <p:spPr bwMode="auto">
            <a:xfrm>
              <a:off x="4571" y="2396"/>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2" name="Line 18">
              <a:extLst>
                <a:ext uri="{FF2B5EF4-FFF2-40B4-BE49-F238E27FC236}">
                  <a16:creationId xmlns:a16="http://schemas.microsoft.com/office/drawing/2014/main" id="{05F17BD2-2ED9-4075-B9C8-2FF2B31277D1}"/>
                </a:ext>
              </a:extLst>
            </p:cNvPr>
            <p:cNvSpPr>
              <a:spLocks noChangeShapeType="1"/>
            </p:cNvSpPr>
            <p:nvPr/>
          </p:nvSpPr>
          <p:spPr bwMode="auto">
            <a:xfrm>
              <a:off x="4708" y="2368"/>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3" name="Line 19">
              <a:extLst>
                <a:ext uri="{FF2B5EF4-FFF2-40B4-BE49-F238E27FC236}">
                  <a16:creationId xmlns:a16="http://schemas.microsoft.com/office/drawing/2014/main" id="{1CF9C425-851B-4024-80CF-27A2C15755D6}"/>
                </a:ext>
              </a:extLst>
            </p:cNvPr>
            <p:cNvSpPr>
              <a:spLocks noChangeShapeType="1"/>
            </p:cNvSpPr>
            <p:nvPr/>
          </p:nvSpPr>
          <p:spPr bwMode="auto">
            <a:xfrm>
              <a:off x="4844" y="2341"/>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4" name="Line 20">
              <a:extLst>
                <a:ext uri="{FF2B5EF4-FFF2-40B4-BE49-F238E27FC236}">
                  <a16:creationId xmlns:a16="http://schemas.microsoft.com/office/drawing/2014/main" id="{27B3CAD2-92CB-476B-A90A-E03FBEF8A773}"/>
                </a:ext>
              </a:extLst>
            </p:cNvPr>
            <p:cNvSpPr>
              <a:spLocks noChangeShapeType="1"/>
            </p:cNvSpPr>
            <p:nvPr/>
          </p:nvSpPr>
          <p:spPr bwMode="auto">
            <a:xfrm>
              <a:off x="4980" y="2314"/>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5" name="Line 21">
              <a:extLst>
                <a:ext uri="{FF2B5EF4-FFF2-40B4-BE49-F238E27FC236}">
                  <a16:creationId xmlns:a16="http://schemas.microsoft.com/office/drawing/2014/main" id="{BBF7B96E-A47B-493C-82FE-6FD62D4B2B21}"/>
                </a:ext>
              </a:extLst>
            </p:cNvPr>
            <p:cNvSpPr>
              <a:spLocks noChangeShapeType="1"/>
            </p:cNvSpPr>
            <p:nvPr/>
          </p:nvSpPr>
          <p:spPr bwMode="auto">
            <a:xfrm>
              <a:off x="5116" y="2287"/>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6" name="Line 22">
              <a:extLst>
                <a:ext uri="{FF2B5EF4-FFF2-40B4-BE49-F238E27FC236}">
                  <a16:creationId xmlns:a16="http://schemas.microsoft.com/office/drawing/2014/main" id="{717517C6-B19C-4633-9101-80516528425B}"/>
                </a:ext>
              </a:extLst>
            </p:cNvPr>
            <p:cNvSpPr>
              <a:spLocks noChangeShapeType="1"/>
            </p:cNvSpPr>
            <p:nvPr/>
          </p:nvSpPr>
          <p:spPr bwMode="auto">
            <a:xfrm>
              <a:off x="5252" y="2259"/>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7" name="Line 23">
              <a:extLst>
                <a:ext uri="{FF2B5EF4-FFF2-40B4-BE49-F238E27FC236}">
                  <a16:creationId xmlns:a16="http://schemas.microsoft.com/office/drawing/2014/main" id="{D8055B8D-6D23-4617-B1F6-BD6B1CA962AA}"/>
                </a:ext>
              </a:extLst>
            </p:cNvPr>
            <p:cNvSpPr>
              <a:spLocks noChangeShapeType="1"/>
            </p:cNvSpPr>
            <p:nvPr/>
          </p:nvSpPr>
          <p:spPr bwMode="auto">
            <a:xfrm>
              <a:off x="5388" y="2232"/>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8" name="Line 24">
              <a:extLst>
                <a:ext uri="{FF2B5EF4-FFF2-40B4-BE49-F238E27FC236}">
                  <a16:creationId xmlns:a16="http://schemas.microsoft.com/office/drawing/2014/main" id="{C8632DFB-6D50-4815-AA1D-8219D49AC5CB}"/>
                </a:ext>
              </a:extLst>
            </p:cNvPr>
            <p:cNvSpPr>
              <a:spLocks noChangeShapeType="1"/>
            </p:cNvSpPr>
            <p:nvPr/>
          </p:nvSpPr>
          <p:spPr bwMode="auto">
            <a:xfrm>
              <a:off x="5524" y="2196"/>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29" name="Line 25">
              <a:extLst>
                <a:ext uri="{FF2B5EF4-FFF2-40B4-BE49-F238E27FC236}">
                  <a16:creationId xmlns:a16="http://schemas.microsoft.com/office/drawing/2014/main" id="{106699A5-7402-4515-880C-08C629DAB840}"/>
                </a:ext>
              </a:extLst>
            </p:cNvPr>
            <p:cNvSpPr>
              <a:spLocks noChangeShapeType="1"/>
            </p:cNvSpPr>
            <p:nvPr/>
          </p:nvSpPr>
          <p:spPr bwMode="auto">
            <a:xfrm>
              <a:off x="4317" y="2232"/>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30" name="Line 26">
              <a:extLst>
                <a:ext uri="{FF2B5EF4-FFF2-40B4-BE49-F238E27FC236}">
                  <a16:creationId xmlns:a16="http://schemas.microsoft.com/office/drawing/2014/main" id="{62875B84-DEB4-45ED-A115-FF936236616C}"/>
                </a:ext>
              </a:extLst>
            </p:cNvPr>
            <p:cNvSpPr>
              <a:spLocks noChangeShapeType="1"/>
            </p:cNvSpPr>
            <p:nvPr/>
          </p:nvSpPr>
          <p:spPr bwMode="auto">
            <a:xfrm>
              <a:off x="4200" y="2051"/>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31" name="Line 27">
              <a:extLst>
                <a:ext uri="{FF2B5EF4-FFF2-40B4-BE49-F238E27FC236}">
                  <a16:creationId xmlns:a16="http://schemas.microsoft.com/office/drawing/2014/main" id="{11E340F9-95DA-4067-A9A0-A1F22F1BAD6E}"/>
                </a:ext>
              </a:extLst>
            </p:cNvPr>
            <p:cNvSpPr>
              <a:spLocks noChangeShapeType="1"/>
            </p:cNvSpPr>
            <p:nvPr/>
          </p:nvSpPr>
          <p:spPr bwMode="auto">
            <a:xfrm>
              <a:off x="4090" y="1870"/>
              <a:ext cx="0" cy="1134"/>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32" name="Oval 28">
              <a:extLst>
                <a:ext uri="{FF2B5EF4-FFF2-40B4-BE49-F238E27FC236}">
                  <a16:creationId xmlns:a16="http://schemas.microsoft.com/office/drawing/2014/main" id="{53980B1C-D2D3-4B79-B779-4870EB0BC0D2}"/>
                </a:ext>
              </a:extLst>
            </p:cNvPr>
            <p:cNvSpPr>
              <a:spLocks noChangeArrowheads="1"/>
            </p:cNvSpPr>
            <p:nvPr/>
          </p:nvSpPr>
          <p:spPr bwMode="auto">
            <a:xfrm>
              <a:off x="4444" y="2178"/>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3" name="Oval 29">
              <a:extLst>
                <a:ext uri="{FF2B5EF4-FFF2-40B4-BE49-F238E27FC236}">
                  <a16:creationId xmlns:a16="http://schemas.microsoft.com/office/drawing/2014/main" id="{92FAB97C-D8DD-4849-A809-CA59304E29AD}"/>
                </a:ext>
              </a:extLst>
            </p:cNvPr>
            <p:cNvSpPr>
              <a:spLocks noChangeArrowheads="1"/>
            </p:cNvSpPr>
            <p:nvPr/>
          </p:nvSpPr>
          <p:spPr bwMode="auto">
            <a:xfrm>
              <a:off x="4589" y="2150"/>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4" name="Oval 30">
              <a:extLst>
                <a:ext uri="{FF2B5EF4-FFF2-40B4-BE49-F238E27FC236}">
                  <a16:creationId xmlns:a16="http://schemas.microsoft.com/office/drawing/2014/main" id="{B67C124D-DF93-48A7-9718-97205C537E83}"/>
                </a:ext>
              </a:extLst>
            </p:cNvPr>
            <p:cNvSpPr>
              <a:spLocks noChangeArrowheads="1"/>
            </p:cNvSpPr>
            <p:nvPr/>
          </p:nvSpPr>
          <p:spPr bwMode="auto">
            <a:xfrm>
              <a:off x="4725" y="2123"/>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5" name="Oval 31">
              <a:extLst>
                <a:ext uri="{FF2B5EF4-FFF2-40B4-BE49-F238E27FC236}">
                  <a16:creationId xmlns:a16="http://schemas.microsoft.com/office/drawing/2014/main" id="{03C335B7-5E0C-44C2-8B11-596EA2D33109}"/>
                </a:ext>
              </a:extLst>
            </p:cNvPr>
            <p:cNvSpPr>
              <a:spLocks noChangeArrowheads="1"/>
            </p:cNvSpPr>
            <p:nvPr/>
          </p:nvSpPr>
          <p:spPr bwMode="auto">
            <a:xfrm>
              <a:off x="4852" y="2096"/>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6" name="Oval 32">
              <a:extLst>
                <a:ext uri="{FF2B5EF4-FFF2-40B4-BE49-F238E27FC236}">
                  <a16:creationId xmlns:a16="http://schemas.microsoft.com/office/drawing/2014/main" id="{6077EE0F-2469-4FEB-B378-E8224967DD09}"/>
                </a:ext>
              </a:extLst>
            </p:cNvPr>
            <p:cNvSpPr>
              <a:spLocks noChangeArrowheads="1"/>
            </p:cNvSpPr>
            <p:nvPr/>
          </p:nvSpPr>
          <p:spPr bwMode="auto">
            <a:xfrm>
              <a:off x="4997" y="2068"/>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7" name="Oval 33">
              <a:extLst>
                <a:ext uri="{FF2B5EF4-FFF2-40B4-BE49-F238E27FC236}">
                  <a16:creationId xmlns:a16="http://schemas.microsoft.com/office/drawing/2014/main" id="{88A95C5B-603A-442C-B7A4-A232F4E8237E}"/>
                </a:ext>
              </a:extLst>
            </p:cNvPr>
            <p:cNvSpPr>
              <a:spLocks noChangeArrowheads="1"/>
            </p:cNvSpPr>
            <p:nvPr/>
          </p:nvSpPr>
          <p:spPr bwMode="auto">
            <a:xfrm>
              <a:off x="5133" y="2041"/>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8" name="Oval 34">
              <a:extLst>
                <a:ext uri="{FF2B5EF4-FFF2-40B4-BE49-F238E27FC236}">
                  <a16:creationId xmlns:a16="http://schemas.microsoft.com/office/drawing/2014/main" id="{6A2D8333-2A98-4015-8641-0E496CFF7B22}"/>
                </a:ext>
              </a:extLst>
            </p:cNvPr>
            <p:cNvSpPr>
              <a:spLocks noChangeArrowheads="1"/>
            </p:cNvSpPr>
            <p:nvPr/>
          </p:nvSpPr>
          <p:spPr bwMode="auto">
            <a:xfrm>
              <a:off x="5260" y="2015"/>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39" name="Oval 35">
              <a:extLst>
                <a:ext uri="{FF2B5EF4-FFF2-40B4-BE49-F238E27FC236}">
                  <a16:creationId xmlns:a16="http://schemas.microsoft.com/office/drawing/2014/main" id="{430569E2-05F1-4DBA-B3D3-914F7D0F07F1}"/>
                </a:ext>
              </a:extLst>
            </p:cNvPr>
            <p:cNvSpPr>
              <a:spLocks noChangeArrowheads="1"/>
            </p:cNvSpPr>
            <p:nvPr/>
          </p:nvSpPr>
          <p:spPr bwMode="auto">
            <a:xfrm>
              <a:off x="5405" y="198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0" name="Oval 36">
              <a:extLst>
                <a:ext uri="{FF2B5EF4-FFF2-40B4-BE49-F238E27FC236}">
                  <a16:creationId xmlns:a16="http://schemas.microsoft.com/office/drawing/2014/main" id="{7DB9063D-6106-4F68-8ED4-6F29E4C1E4A3}"/>
                </a:ext>
              </a:extLst>
            </p:cNvPr>
            <p:cNvSpPr>
              <a:spLocks noChangeArrowheads="1"/>
            </p:cNvSpPr>
            <p:nvPr/>
          </p:nvSpPr>
          <p:spPr bwMode="auto">
            <a:xfrm>
              <a:off x="4345" y="199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1" name="Oval 37">
              <a:extLst>
                <a:ext uri="{FF2B5EF4-FFF2-40B4-BE49-F238E27FC236}">
                  <a16:creationId xmlns:a16="http://schemas.microsoft.com/office/drawing/2014/main" id="{B3E9DF7E-5C4B-4D17-AE9A-77BC7F2AA239}"/>
                </a:ext>
              </a:extLst>
            </p:cNvPr>
            <p:cNvSpPr>
              <a:spLocks noChangeArrowheads="1"/>
            </p:cNvSpPr>
            <p:nvPr/>
          </p:nvSpPr>
          <p:spPr bwMode="auto">
            <a:xfrm>
              <a:off x="4490" y="1969"/>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2" name="Oval 38">
              <a:extLst>
                <a:ext uri="{FF2B5EF4-FFF2-40B4-BE49-F238E27FC236}">
                  <a16:creationId xmlns:a16="http://schemas.microsoft.com/office/drawing/2014/main" id="{632046BE-587F-47E6-AF52-B3B5183CD461}"/>
                </a:ext>
              </a:extLst>
            </p:cNvPr>
            <p:cNvSpPr>
              <a:spLocks noChangeArrowheads="1"/>
            </p:cNvSpPr>
            <p:nvPr/>
          </p:nvSpPr>
          <p:spPr bwMode="auto">
            <a:xfrm>
              <a:off x="4626" y="1942"/>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3" name="Oval 39">
              <a:extLst>
                <a:ext uri="{FF2B5EF4-FFF2-40B4-BE49-F238E27FC236}">
                  <a16:creationId xmlns:a16="http://schemas.microsoft.com/office/drawing/2014/main" id="{0CE823B0-5208-4CE0-90B1-7DA56A6F52C4}"/>
                </a:ext>
              </a:extLst>
            </p:cNvPr>
            <p:cNvSpPr>
              <a:spLocks noChangeArrowheads="1"/>
            </p:cNvSpPr>
            <p:nvPr/>
          </p:nvSpPr>
          <p:spPr bwMode="auto">
            <a:xfrm>
              <a:off x="4753" y="1915"/>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4" name="Oval 40">
              <a:extLst>
                <a:ext uri="{FF2B5EF4-FFF2-40B4-BE49-F238E27FC236}">
                  <a16:creationId xmlns:a16="http://schemas.microsoft.com/office/drawing/2014/main" id="{5BA8B18F-18BC-485E-BFE1-2D53572C7E22}"/>
                </a:ext>
              </a:extLst>
            </p:cNvPr>
            <p:cNvSpPr>
              <a:spLocks noChangeArrowheads="1"/>
            </p:cNvSpPr>
            <p:nvPr/>
          </p:nvSpPr>
          <p:spPr bwMode="auto">
            <a:xfrm>
              <a:off x="4898" y="188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5" name="Oval 41">
              <a:extLst>
                <a:ext uri="{FF2B5EF4-FFF2-40B4-BE49-F238E27FC236}">
                  <a16:creationId xmlns:a16="http://schemas.microsoft.com/office/drawing/2014/main" id="{B7151E84-AF7D-42A0-B1D8-FE12B0AA5123}"/>
                </a:ext>
              </a:extLst>
            </p:cNvPr>
            <p:cNvSpPr>
              <a:spLocks noChangeArrowheads="1"/>
            </p:cNvSpPr>
            <p:nvPr/>
          </p:nvSpPr>
          <p:spPr bwMode="auto">
            <a:xfrm>
              <a:off x="5034" y="1860"/>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6" name="Oval 42">
              <a:extLst>
                <a:ext uri="{FF2B5EF4-FFF2-40B4-BE49-F238E27FC236}">
                  <a16:creationId xmlns:a16="http://schemas.microsoft.com/office/drawing/2014/main" id="{1F0F2B95-8A92-44A8-86F2-E2465B68B429}"/>
                </a:ext>
              </a:extLst>
            </p:cNvPr>
            <p:cNvSpPr>
              <a:spLocks noChangeArrowheads="1"/>
            </p:cNvSpPr>
            <p:nvPr/>
          </p:nvSpPr>
          <p:spPr bwMode="auto">
            <a:xfrm>
              <a:off x="5161" y="1834"/>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7" name="Oval 43">
              <a:extLst>
                <a:ext uri="{FF2B5EF4-FFF2-40B4-BE49-F238E27FC236}">
                  <a16:creationId xmlns:a16="http://schemas.microsoft.com/office/drawing/2014/main" id="{6DC92712-75EA-4F67-BAED-550C946CA3D4}"/>
                </a:ext>
              </a:extLst>
            </p:cNvPr>
            <p:cNvSpPr>
              <a:spLocks noChangeArrowheads="1"/>
            </p:cNvSpPr>
            <p:nvPr/>
          </p:nvSpPr>
          <p:spPr bwMode="auto">
            <a:xfrm>
              <a:off x="5306" y="1806"/>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8" name="Oval 44">
              <a:extLst>
                <a:ext uri="{FF2B5EF4-FFF2-40B4-BE49-F238E27FC236}">
                  <a16:creationId xmlns:a16="http://schemas.microsoft.com/office/drawing/2014/main" id="{C7DBA074-FF2F-4C04-866C-10E70DE6861B}"/>
                </a:ext>
              </a:extLst>
            </p:cNvPr>
            <p:cNvSpPr>
              <a:spLocks noChangeArrowheads="1"/>
            </p:cNvSpPr>
            <p:nvPr/>
          </p:nvSpPr>
          <p:spPr bwMode="auto">
            <a:xfrm>
              <a:off x="4235" y="1815"/>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49" name="Oval 45">
              <a:extLst>
                <a:ext uri="{FF2B5EF4-FFF2-40B4-BE49-F238E27FC236}">
                  <a16:creationId xmlns:a16="http://schemas.microsoft.com/office/drawing/2014/main" id="{2B3B5E25-675A-4546-9D23-F83994DBB5BB}"/>
                </a:ext>
              </a:extLst>
            </p:cNvPr>
            <p:cNvSpPr>
              <a:spLocks noChangeArrowheads="1"/>
            </p:cNvSpPr>
            <p:nvPr/>
          </p:nvSpPr>
          <p:spPr bwMode="auto">
            <a:xfrm>
              <a:off x="4380" y="1787"/>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0" name="Oval 46">
              <a:extLst>
                <a:ext uri="{FF2B5EF4-FFF2-40B4-BE49-F238E27FC236}">
                  <a16:creationId xmlns:a16="http://schemas.microsoft.com/office/drawing/2014/main" id="{4DC03E37-C810-4E81-A8F0-88F7D4FE470A}"/>
                </a:ext>
              </a:extLst>
            </p:cNvPr>
            <p:cNvSpPr>
              <a:spLocks noChangeArrowheads="1"/>
            </p:cNvSpPr>
            <p:nvPr/>
          </p:nvSpPr>
          <p:spPr bwMode="auto">
            <a:xfrm>
              <a:off x="4516" y="1760"/>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1" name="Oval 47">
              <a:extLst>
                <a:ext uri="{FF2B5EF4-FFF2-40B4-BE49-F238E27FC236}">
                  <a16:creationId xmlns:a16="http://schemas.microsoft.com/office/drawing/2014/main" id="{EB81BF8C-AE55-49B4-9097-B149AEA8351F}"/>
                </a:ext>
              </a:extLst>
            </p:cNvPr>
            <p:cNvSpPr>
              <a:spLocks noChangeArrowheads="1"/>
            </p:cNvSpPr>
            <p:nvPr/>
          </p:nvSpPr>
          <p:spPr bwMode="auto">
            <a:xfrm>
              <a:off x="4643" y="1733"/>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2" name="Oval 48">
              <a:extLst>
                <a:ext uri="{FF2B5EF4-FFF2-40B4-BE49-F238E27FC236}">
                  <a16:creationId xmlns:a16="http://schemas.microsoft.com/office/drawing/2014/main" id="{AE5CB22B-3A07-4264-AB2D-9E647AB47F6A}"/>
                </a:ext>
              </a:extLst>
            </p:cNvPr>
            <p:cNvSpPr>
              <a:spLocks noChangeArrowheads="1"/>
            </p:cNvSpPr>
            <p:nvPr/>
          </p:nvSpPr>
          <p:spPr bwMode="auto">
            <a:xfrm>
              <a:off x="4788" y="1705"/>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3" name="Oval 49">
              <a:extLst>
                <a:ext uri="{FF2B5EF4-FFF2-40B4-BE49-F238E27FC236}">
                  <a16:creationId xmlns:a16="http://schemas.microsoft.com/office/drawing/2014/main" id="{AEE9885C-81F7-49FD-8F5E-4C4E9B763FED}"/>
                </a:ext>
              </a:extLst>
            </p:cNvPr>
            <p:cNvSpPr>
              <a:spLocks noChangeArrowheads="1"/>
            </p:cNvSpPr>
            <p:nvPr/>
          </p:nvSpPr>
          <p:spPr bwMode="auto">
            <a:xfrm>
              <a:off x="4924" y="1678"/>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4" name="Oval 50">
              <a:extLst>
                <a:ext uri="{FF2B5EF4-FFF2-40B4-BE49-F238E27FC236}">
                  <a16:creationId xmlns:a16="http://schemas.microsoft.com/office/drawing/2014/main" id="{CFFD48E7-4989-4498-AA9B-F07DB88392B2}"/>
                </a:ext>
              </a:extLst>
            </p:cNvPr>
            <p:cNvSpPr>
              <a:spLocks noChangeArrowheads="1"/>
            </p:cNvSpPr>
            <p:nvPr/>
          </p:nvSpPr>
          <p:spPr bwMode="auto">
            <a:xfrm>
              <a:off x="5051" y="1652"/>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5" name="Oval 51">
              <a:extLst>
                <a:ext uri="{FF2B5EF4-FFF2-40B4-BE49-F238E27FC236}">
                  <a16:creationId xmlns:a16="http://schemas.microsoft.com/office/drawing/2014/main" id="{375D1DB5-4CED-4336-9005-F1A10438B330}"/>
                </a:ext>
              </a:extLst>
            </p:cNvPr>
            <p:cNvSpPr>
              <a:spLocks noChangeArrowheads="1"/>
            </p:cNvSpPr>
            <p:nvPr/>
          </p:nvSpPr>
          <p:spPr bwMode="auto">
            <a:xfrm>
              <a:off x="5196" y="1624"/>
              <a:ext cx="45" cy="45"/>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356" name="Freeform 52">
              <a:extLst>
                <a:ext uri="{FF2B5EF4-FFF2-40B4-BE49-F238E27FC236}">
                  <a16:creationId xmlns:a16="http://schemas.microsoft.com/office/drawing/2014/main" id="{2749DD21-93CC-4F7D-82BE-6C9A34EDA47C}"/>
                </a:ext>
              </a:extLst>
            </p:cNvPr>
            <p:cNvSpPr>
              <a:spLocks/>
            </p:cNvSpPr>
            <p:nvPr/>
          </p:nvSpPr>
          <p:spPr bwMode="auto">
            <a:xfrm>
              <a:off x="4425" y="2103"/>
              <a:ext cx="196" cy="329"/>
            </a:xfrm>
            <a:custGeom>
              <a:avLst/>
              <a:gdLst>
                <a:gd name="T0" fmla="*/ 0 w 196"/>
                <a:gd name="T1" fmla="*/ 329 h 329"/>
                <a:gd name="T2" fmla="*/ 101 w 196"/>
                <a:gd name="T3" fmla="*/ 256 h 329"/>
                <a:gd name="T4" fmla="*/ 119 w 196"/>
                <a:gd name="T5" fmla="*/ 27 h 329"/>
                <a:gd name="T6" fmla="*/ 174 w 196"/>
                <a:gd name="T7" fmla="*/ 0 h 329"/>
                <a:gd name="T8" fmla="*/ 192 w 196"/>
                <a:gd name="T9" fmla="*/ 46 h 329"/>
              </a:gdLst>
              <a:ahLst/>
              <a:cxnLst>
                <a:cxn ang="0">
                  <a:pos x="T0" y="T1"/>
                </a:cxn>
                <a:cxn ang="0">
                  <a:pos x="T2" y="T3"/>
                </a:cxn>
                <a:cxn ang="0">
                  <a:pos x="T4" y="T5"/>
                </a:cxn>
                <a:cxn ang="0">
                  <a:pos x="T6" y="T7"/>
                </a:cxn>
                <a:cxn ang="0">
                  <a:pos x="T8" y="T9"/>
                </a:cxn>
              </a:cxnLst>
              <a:rect l="0" t="0" r="r" b="b"/>
              <a:pathLst>
                <a:path w="196" h="329">
                  <a:moveTo>
                    <a:pt x="0" y="329"/>
                  </a:moveTo>
                  <a:cubicBezTo>
                    <a:pt x="50" y="317"/>
                    <a:pt x="72" y="298"/>
                    <a:pt x="101" y="256"/>
                  </a:cubicBezTo>
                  <a:cubicBezTo>
                    <a:pt x="105" y="180"/>
                    <a:pt x="85" y="96"/>
                    <a:pt x="119" y="27"/>
                  </a:cubicBezTo>
                  <a:cubicBezTo>
                    <a:pt x="126" y="13"/>
                    <a:pt x="161" y="4"/>
                    <a:pt x="174" y="0"/>
                  </a:cubicBezTo>
                  <a:cubicBezTo>
                    <a:pt x="196" y="32"/>
                    <a:pt x="192" y="16"/>
                    <a:pt x="192" y="4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57" name="Freeform 53">
              <a:extLst>
                <a:ext uri="{FF2B5EF4-FFF2-40B4-BE49-F238E27FC236}">
                  <a16:creationId xmlns:a16="http://schemas.microsoft.com/office/drawing/2014/main" id="{ECDC6467-32C0-4C48-9A19-93E5D8EEBC98}"/>
                </a:ext>
              </a:extLst>
            </p:cNvPr>
            <p:cNvSpPr>
              <a:spLocks/>
            </p:cNvSpPr>
            <p:nvPr/>
          </p:nvSpPr>
          <p:spPr bwMode="auto">
            <a:xfrm>
              <a:off x="4195" y="2310"/>
              <a:ext cx="404" cy="235"/>
            </a:xfrm>
            <a:custGeom>
              <a:avLst/>
              <a:gdLst>
                <a:gd name="T0" fmla="*/ 613 w 613"/>
                <a:gd name="T1" fmla="*/ 85 h 235"/>
                <a:gd name="T2" fmla="*/ 540 w 613"/>
                <a:gd name="T3" fmla="*/ 3 h 235"/>
                <a:gd name="T4" fmla="*/ 366 w 613"/>
                <a:gd name="T5" fmla="*/ 21 h 235"/>
                <a:gd name="T6" fmla="*/ 302 w 613"/>
                <a:gd name="T7" fmla="*/ 85 h 235"/>
                <a:gd name="T8" fmla="*/ 284 w 613"/>
                <a:gd name="T9" fmla="*/ 140 h 235"/>
                <a:gd name="T10" fmla="*/ 0 w 613"/>
                <a:gd name="T11" fmla="*/ 223 h 235"/>
              </a:gdLst>
              <a:ahLst/>
              <a:cxnLst>
                <a:cxn ang="0">
                  <a:pos x="T0" y="T1"/>
                </a:cxn>
                <a:cxn ang="0">
                  <a:pos x="T2" y="T3"/>
                </a:cxn>
                <a:cxn ang="0">
                  <a:pos x="T4" y="T5"/>
                </a:cxn>
                <a:cxn ang="0">
                  <a:pos x="T6" y="T7"/>
                </a:cxn>
                <a:cxn ang="0">
                  <a:pos x="T8" y="T9"/>
                </a:cxn>
                <a:cxn ang="0">
                  <a:pos x="T10" y="T11"/>
                </a:cxn>
              </a:cxnLst>
              <a:rect l="0" t="0" r="r" b="b"/>
              <a:pathLst>
                <a:path w="613" h="235">
                  <a:moveTo>
                    <a:pt x="613" y="85"/>
                  </a:moveTo>
                  <a:cubicBezTo>
                    <a:pt x="602" y="42"/>
                    <a:pt x="583" y="17"/>
                    <a:pt x="540" y="3"/>
                  </a:cubicBezTo>
                  <a:cubicBezTo>
                    <a:pt x="482" y="7"/>
                    <a:pt x="420" y="0"/>
                    <a:pt x="366" y="21"/>
                  </a:cubicBezTo>
                  <a:cubicBezTo>
                    <a:pt x="338" y="32"/>
                    <a:pt x="302" y="85"/>
                    <a:pt x="302" y="85"/>
                  </a:cubicBezTo>
                  <a:cubicBezTo>
                    <a:pt x="296" y="103"/>
                    <a:pt x="290" y="122"/>
                    <a:pt x="284" y="140"/>
                  </a:cubicBezTo>
                  <a:cubicBezTo>
                    <a:pt x="253" y="235"/>
                    <a:pt x="55" y="223"/>
                    <a:pt x="0" y="22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58" name="Freeform 54">
              <a:extLst>
                <a:ext uri="{FF2B5EF4-FFF2-40B4-BE49-F238E27FC236}">
                  <a16:creationId xmlns:a16="http://schemas.microsoft.com/office/drawing/2014/main" id="{053ACBB6-A6B4-484B-9498-1AABD9B29CD5}"/>
                </a:ext>
              </a:extLst>
            </p:cNvPr>
            <p:cNvSpPr>
              <a:spLocks/>
            </p:cNvSpPr>
            <p:nvPr/>
          </p:nvSpPr>
          <p:spPr bwMode="auto">
            <a:xfrm>
              <a:off x="4699" y="2011"/>
              <a:ext cx="320" cy="366"/>
            </a:xfrm>
            <a:custGeom>
              <a:avLst/>
              <a:gdLst>
                <a:gd name="T0" fmla="*/ 0 w 320"/>
                <a:gd name="T1" fmla="*/ 366 h 366"/>
                <a:gd name="T2" fmla="*/ 46 w 320"/>
                <a:gd name="T3" fmla="*/ 330 h 366"/>
                <a:gd name="T4" fmla="*/ 101 w 320"/>
                <a:gd name="T5" fmla="*/ 192 h 366"/>
                <a:gd name="T6" fmla="*/ 74 w 320"/>
                <a:gd name="T7" fmla="*/ 284 h 366"/>
                <a:gd name="T8" fmla="*/ 138 w 320"/>
                <a:gd name="T9" fmla="*/ 74 h 366"/>
                <a:gd name="T10" fmla="*/ 165 w 320"/>
                <a:gd name="T11" fmla="*/ 19 h 366"/>
                <a:gd name="T12" fmla="*/ 220 w 320"/>
                <a:gd name="T13" fmla="*/ 0 h 366"/>
                <a:gd name="T14" fmla="*/ 284 w 320"/>
                <a:gd name="T15" fmla="*/ 10 h 366"/>
                <a:gd name="T16" fmla="*/ 293 w 320"/>
                <a:gd name="T17" fmla="*/ 37 h 366"/>
                <a:gd name="T18" fmla="*/ 320 w 320"/>
                <a:gd name="T19" fmla="*/ 5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366">
                  <a:moveTo>
                    <a:pt x="0" y="366"/>
                  </a:moveTo>
                  <a:cubicBezTo>
                    <a:pt x="14" y="353"/>
                    <a:pt x="34" y="345"/>
                    <a:pt x="46" y="330"/>
                  </a:cubicBezTo>
                  <a:cubicBezTo>
                    <a:pt x="52" y="322"/>
                    <a:pt x="96" y="200"/>
                    <a:pt x="101" y="192"/>
                  </a:cubicBezTo>
                  <a:cubicBezTo>
                    <a:pt x="106" y="185"/>
                    <a:pt x="68" y="290"/>
                    <a:pt x="74" y="284"/>
                  </a:cubicBezTo>
                  <a:cubicBezTo>
                    <a:pt x="98" y="210"/>
                    <a:pt x="119" y="101"/>
                    <a:pt x="138" y="74"/>
                  </a:cubicBezTo>
                  <a:cubicBezTo>
                    <a:pt x="149" y="57"/>
                    <a:pt x="147" y="29"/>
                    <a:pt x="165" y="19"/>
                  </a:cubicBezTo>
                  <a:cubicBezTo>
                    <a:pt x="182" y="10"/>
                    <a:pt x="220" y="0"/>
                    <a:pt x="220" y="0"/>
                  </a:cubicBezTo>
                  <a:cubicBezTo>
                    <a:pt x="241" y="3"/>
                    <a:pt x="265" y="0"/>
                    <a:pt x="284" y="10"/>
                  </a:cubicBezTo>
                  <a:cubicBezTo>
                    <a:pt x="292" y="14"/>
                    <a:pt x="287" y="30"/>
                    <a:pt x="293" y="37"/>
                  </a:cubicBezTo>
                  <a:cubicBezTo>
                    <a:pt x="300" y="45"/>
                    <a:pt x="320" y="55"/>
                    <a:pt x="320" y="5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59" name="Freeform 55">
              <a:extLst>
                <a:ext uri="{FF2B5EF4-FFF2-40B4-BE49-F238E27FC236}">
                  <a16:creationId xmlns:a16="http://schemas.microsoft.com/office/drawing/2014/main" id="{FADA075A-C0A7-4B70-BDCD-59283DC1992D}"/>
                </a:ext>
              </a:extLst>
            </p:cNvPr>
            <p:cNvSpPr>
              <a:spLocks/>
            </p:cNvSpPr>
            <p:nvPr/>
          </p:nvSpPr>
          <p:spPr bwMode="auto">
            <a:xfrm>
              <a:off x="4461" y="1834"/>
              <a:ext cx="467" cy="516"/>
            </a:xfrm>
            <a:custGeom>
              <a:avLst/>
              <a:gdLst>
                <a:gd name="T0" fmla="*/ 376 w 467"/>
                <a:gd name="T1" fmla="*/ 516 h 516"/>
                <a:gd name="T2" fmla="*/ 339 w 467"/>
                <a:gd name="T3" fmla="*/ 324 h 516"/>
                <a:gd name="T4" fmla="*/ 184 w 467"/>
                <a:gd name="T5" fmla="*/ 40 h 516"/>
                <a:gd name="T6" fmla="*/ 37 w 467"/>
                <a:gd name="T7" fmla="*/ 159 h 516"/>
              </a:gdLst>
              <a:ahLst/>
              <a:cxnLst>
                <a:cxn ang="0">
                  <a:pos x="T0" y="T1"/>
                </a:cxn>
                <a:cxn ang="0">
                  <a:pos x="T2" y="T3"/>
                </a:cxn>
                <a:cxn ang="0">
                  <a:pos x="T4" y="T5"/>
                </a:cxn>
                <a:cxn ang="0">
                  <a:pos x="T6" y="T7"/>
                </a:cxn>
              </a:cxnLst>
              <a:rect l="0" t="0" r="r" b="b"/>
              <a:pathLst>
                <a:path w="467" h="516">
                  <a:moveTo>
                    <a:pt x="376" y="516"/>
                  </a:moveTo>
                  <a:cubicBezTo>
                    <a:pt x="467" y="452"/>
                    <a:pt x="376" y="379"/>
                    <a:pt x="339" y="324"/>
                  </a:cubicBezTo>
                  <a:cubicBezTo>
                    <a:pt x="309" y="232"/>
                    <a:pt x="296" y="77"/>
                    <a:pt x="184" y="40"/>
                  </a:cubicBezTo>
                  <a:cubicBezTo>
                    <a:pt x="0" y="51"/>
                    <a:pt x="37" y="0"/>
                    <a:pt x="37" y="15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0" name="Freeform 56">
              <a:extLst>
                <a:ext uri="{FF2B5EF4-FFF2-40B4-BE49-F238E27FC236}">
                  <a16:creationId xmlns:a16="http://schemas.microsoft.com/office/drawing/2014/main" id="{90E3B830-3408-4FE5-A54B-201A083021AD}"/>
                </a:ext>
              </a:extLst>
            </p:cNvPr>
            <p:cNvSpPr>
              <a:spLocks/>
            </p:cNvSpPr>
            <p:nvPr/>
          </p:nvSpPr>
          <p:spPr bwMode="auto">
            <a:xfrm>
              <a:off x="4905" y="1765"/>
              <a:ext cx="152" cy="557"/>
            </a:xfrm>
            <a:custGeom>
              <a:avLst/>
              <a:gdLst>
                <a:gd name="T0" fmla="*/ 78 w 152"/>
                <a:gd name="T1" fmla="*/ 557 h 557"/>
                <a:gd name="T2" fmla="*/ 50 w 152"/>
                <a:gd name="T3" fmla="*/ 274 h 557"/>
                <a:gd name="T4" fmla="*/ 114 w 152"/>
                <a:gd name="T5" fmla="*/ 0 h 557"/>
                <a:gd name="T6" fmla="*/ 142 w 152"/>
                <a:gd name="T7" fmla="*/ 118 h 557"/>
              </a:gdLst>
              <a:ahLst/>
              <a:cxnLst>
                <a:cxn ang="0">
                  <a:pos x="T0" y="T1"/>
                </a:cxn>
                <a:cxn ang="0">
                  <a:pos x="T2" y="T3"/>
                </a:cxn>
                <a:cxn ang="0">
                  <a:pos x="T4" y="T5"/>
                </a:cxn>
                <a:cxn ang="0">
                  <a:pos x="T6" y="T7"/>
                </a:cxn>
              </a:cxnLst>
              <a:rect l="0" t="0" r="r" b="b"/>
              <a:pathLst>
                <a:path w="152" h="557">
                  <a:moveTo>
                    <a:pt x="78" y="557"/>
                  </a:moveTo>
                  <a:cubicBezTo>
                    <a:pt x="74" y="467"/>
                    <a:pt x="83" y="362"/>
                    <a:pt x="50" y="274"/>
                  </a:cubicBezTo>
                  <a:cubicBezTo>
                    <a:pt x="55" y="153"/>
                    <a:pt x="0" y="38"/>
                    <a:pt x="114" y="0"/>
                  </a:cubicBezTo>
                  <a:cubicBezTo>
                    <a:pt x="152" y="36"/>
                    <a:pt x="142" y="62"/>
                    <a:pt x="142" y="1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1" name="Freeform 57">
              <a:extLst>
                <a:ext uri="{FF2B5EF4-FFF2-40B4-BE49-F238E27FC236}">
                  <a16:creationId xmlns:a16="http://schemas.microsoft.com/office/drawing/2014/main" id="{48965A0F-6C87-432F-A75C-C959D2946907}"/>
                </a:ext>
              </a:extLst>
            </p:cNvPr>
            <p:cNvSpPr>
              <a:spLocks/>
            </p:cNvSpPr>
            <p:nvPr/>
          </p:nvSpPr>
          <p:spPr bwMode="auto">
            <a:xfrm>
              <a:off x="4937" y="1893"/>
              <a:ext cx="183" cy="393"/>
            </a:xfrm>
            <a:custGeom>
              <a:avLst/>
              <a:gdLst>
                <a:gd name="T0" fmla="*/ 183 w 183"/>
                <a:gd name="T1" fmla="*/ 393 h 393"/>
                <a:gd name="T2" fmla="*/ 174 w 183"/>
                <a:gd name="T3" fmla="*/ 265 h 393"/>
                <a:gd name="T4" fmla="*/ 156 w 183"/>
                <a:gd name="T5" fmla="*/ 210 h 393"/>
                <a:gd name="T6" fmla="*/ 146 w 183"/>
                <a:gd name="T7" fmla="*/ 182 h 393"/>
                <a:gd name="T8" fmla="*/ 137 w 183"/>
                <a:gd name="T9" fmla="*/ 82 h 393"/>
                <a:gd name="T10" fmla="*/ 82 w 183"/>
                <a:gd name="T11" fmla="*/ 64 h 393"/>
                <a:gd name="T12" fmla="*/ 0 w 183"/>
                <a:gd name="T13" fmla="*/ 0 h 393"/>
              </a:gdLst>
              <a:ahLst/>
              <a:cxnLst>
                <a:cxn ang="0">
                  <a:pos x="T0" y="T1"/>
                </a:cxn>
                <a:cxn ang="0">
                  <a:pos x="T2" y="T3"/>
                </a:cxn>
                <a:cxn ang="0">
                  <a:pos x="T4" y="T5"/>
                </a:cxn>
                <a:cxn ang="0">
                  <a:pos x="T6" y="T7"/>
                </a:cxn>
                <a:cxn ang="0">
                  <a:pos x="T8" y="T9"/>
                </a:cxn>
                <a:cxn ang="0">
                  <a:pos x="T10" y="T11"/>
                </a:cxn>
                <a:cxn ang="0">
                  <a:pos x="T12" y="T13"/>
                </a:cxn>
              </a:cxnLst>
              <a:rect l="0" t="0" r="r" b="b"/>
              <a:pathLst>
                <a:path w="183" h="393">
                  <a:moveTo>
                    <a:pt x="183" y="393"/>
                  </a:moveTo>
                  <a:cubicBezTo>
                    <a:pt x="180" y="350"/>
                    <a:pt x="180" y="307"/>
                    <a:pt x="174" y="265"/>
                  </a:cubicBezTo>
                  <a:cubicBezTo>
                    <a:pt x="171" y="246"/>
                    <a:pt x="162" y="228"/>
                    <a:pt x="156" y="210"/>
                  </a:cubicBezTo>
                  <a:cubicBezTo>
                    <a:pt x="153" y="201"/>
                    <a:pt x="146" y="182"/>
                    <a:pt x="146" y="182"/>
                  </a:cubicBezTo>
                  <a:cubicBezTo>
                    <a:pt x="143" y="149"/>
                    <a:pt x="153" y="111"/>
                    <a:pt x="137" y="82"/>
                  </a:cubicBezTo>
                  <a:cubicBezTo>
                    <a:pt x="128" y="65"/>
                    <a:pt x="82" y="64"/>
                    <a:pt x="82" y="64"/>
                  </a:cubicBezTo>
                  <a:cubicBezTo>
                    <a:pt x="57" y="39"/>
                    <a:pt x="37" y="0"/>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2" name="Freeform 58">
              <a:extLst>
                <a:ext uri="{FF2B5EF4-FFF2-40B4-BE49-F238E27FC236}">
                  <a16:creationId xmlns:a16="http://schemas.microsoft.com/office/drawing/2014/main" id="{2FC39113-5FB7-4942-9BBA-6674052C4CEA}"/>
                </a:ext>
              </a:extLst>
            </p:cNvPr>
            <p:cNvSpPr>
              <a:spLocks/>
            </p:cNvSpPr>
            <p:nvPr/>
          </p:nvSpPr>
          <p:spPr bwMode="auto">
            <a:xfrm>
              <a:off x="4734" y="1719"/>
              <a:ext cx="523" cy="548"/>
            </a:xfrm>
            <a:custGeom>
              <a:avLst/>
              <a:gdLst>
                <a:gd name="T0" fmla="*/ 523 w 523"/>
                <a:gd name="T1" fmla="*/ 548 h 548"/>
                <a:gd name="T2" fmla="*/ 514 w 523"/>
                <a:gd name="T3" fmla="*/ 356 h 548"/>
                <a:gd name="T4" fmla="*/ 413 w 523"/>
                <a:gd name="T5" fmla="*/ 210 h 548"/>
                <a:gd name="T6" fmla="*/ 368 w 523"/>
                <a:gd name="T7" fmla="*/ 91 h 548"/>
                <a:gd name="T8" fmla="*/ 295 w 523"/>
                <a:gd name="T9" fmla="*/ 0 h 548"/>
                <a:gd name="T10" fmla="*/ 221 w 523"/>
                <a:gd name="T11" fmla="*/ 46 h 548"/>
                <a:gd name="T12" fmla="*/ 20 w 523"/>
                <a:gd name="T13" fmla="*/ 119 h 548"/>
                <a:gd name="T14" fmla="*/ 20 w 523"/>
                <a:gd name="T15" fmla="*/ 201 h 548"/>
                <a:gd name="T16" fmla="*/ 66 w 523"/>
                <a:gd name="T17" fmla="*/ 247 h 548"/>
                <a:gd name="T18" fmla="*/ 48 w 523"/>
                <a:gd name="T19" fmla="*/ 21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48">
                  <a:moveTo>
                    <a:pt x="523" y="548"/>
                  </a:moveTo>
                  <a:cubicBezTo>
                    <a:pt x="520" y="484"/>
                    <a:pt x="519" y="420"/>
                    <a:pt x="514" y="356"/>
                  </a:cubicBezTo>
                  <a:cubicBezTo>
                    <a:pt x="510" y="300"/>
                    <a:pt x="443" y="255"/>
                    <a:pt x="413" y="210"/>
                  </a:cubicBezTo>
                  <a:cubicBezTo>
                    <a:pt x="399" y="167"/>
                    <a:pt x="400" y="124"/>
                    <a:pt x="368" y="91"/>
                  </a:cubicBezTo>
                  <a:cubicBezTo>
                    <a:pt x="353" y="47"/>
                    <a:pt x="339" y="15"/>
                    <a:pt x="295" y="0"/>
                  </a:cubicBezTo>
                  <a:cubicBezTo>
                    <a:pt x="263" y="10"/>
                    <a:pt x="244" y="23"/>
                    <a:pt x="221" y="46"/>
                  </a:cubicBezTo>
                  <a:cubicBezTo>
                    <a:pt x="192" y="133"/>
                    <a:pt x="100" y="114"/>
                    <a:pt x="20" y="119"/>
                  </a:cubicBezTo>
                  <a:cubicBezTo>
                    <a:pt x="10" y="149"/>
                    <a:pt x="0" y="165"/>
                    <a:pt x="20" y="201"/>
                  </a:cubicBezTo>
                  <a:cubicBezTo>
                    <a:pt x="30" y="220"/>
                    <a:pt x="66" y="247"/>
                    <a:pt x="66" y="247"/>
                  </a:cubicBezTo>
                  <a:cubicBezTo>
                    <a:pt x="56" y="215"/>
                    <a:pt x="64" y="226"/>
                    <a:pt x="48" y="21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3" name="Freeform 59">
              <a:extLst>
                <a:ext uri="{FF2B5EF4-FFF2-40B4-BE49-F238E27FC236}">
                  <a16:creationId xmlns:a16="http://schemas.microsoft.com/office/drawing/2014/main" id="{C551ADF7-5A9D-4111-A913-28B21BADAE04}"/>
                </a:ext>
              </a:extLst>
            </p:cNvPr>
            <p:cNvSpPr>
              <a:spLocks/>
            </p:cNvSpPr>
            <p:nvPr/>
          </p:nvSpPr>
          <p:spPr bwMode="auto">
            <a:xfrm>
              <a:off x="5331" y="1856"/>
              <a:ext cx="264" cy="393"/>
            </a:xfrm>
            <a:custGeom>
              <a:avLst/>
              <a:gdLst>
                <a:gd name="T0" fmla="*/ 54 w 264"/>
                <a:gd name="T1" fmla="*/ 393 h 393"/>
                <a:gd name="T2" fmla="*/ 18 w 264"/>
                <a:gd name="T3" fmla="*/ 256 h 393"/>
                <a:gd name="T4" fmla="*/ 18 w 264"/>
                <a:gd name="T5" fmla="*/ 82 h 393"/>
                <a:gd name="T6" fmla="*/ 27 w 264"/>
                <a:gd name="T7" fmla="*/ 55 h 393"/>
                <a:gd name="T8" fmla="*/ 82 w 264"/>
                <a:gd name="T9" fmla="*/ 37 h 393"/>
                <a:gd name="T10" fmla="*/ 264 w 264"/>
                <a:gd name="T11" fmla="*/ 0 h 393"/>
              </a:gdLst>
              <a:ahLst/>
              <a:cxnLst>
                <a:cxn ang="0">
                  <a:pos x="T0" y="T1"/>
                </a:cxn>
                <a:cxn ang="0">
                  <a:pos x="T2" y="T3"/>
                </a:cxn>
                <a:cxn ang="0">
                  <a:pos x="T4" y="T5"/>
                </a:cxn>
                <a:cxn ang="0">
                  <a:pos x="T6" y="T7"/>
                </a:cxn>
                <a:cxn ang="0">
                  <a:pos x="T8" y="T9"/>
                </a:cxn>
                <a:cxn ang="0">
                  <a:pos x="T10" y="T11"/>
                </a:cxn>
              </a:cxnLst>
              <a:rect l="0" t="0" r="r" b="b"/>
              <a:pathLst>
                <a:path w="264" h="393">
                  <a:moveTo>
                    <a:pt x="54" y="393"/>
                  </a:moveTo>
                  <a:cubicBezTo>
                    <a:pt x="47" y="330"/>
                    <a:pt x="50" y="304"/>
                    <a:pt x="18" y="256"/>
                  </a:cubicBezTo>
                  <a:cubicBezTo>
                    <a:pt x="0" y="175"/>
                    <a:pt x="3" y="207"/>
                    <a:pt x="18" y="82"/>
                  </a:cubicBezTo>
                  <a:cubicBezTo>
                    <a:pt x="19" y="73"/>
                    <a:pt x="19" y="60"/>
                    <a:pt x="27" y="55"/>
                  </a:cubicBezTo>
                  <a:cubicBezTo>
                    <a:pt x="43" y="44"/>
                    <a:pt x="64" y="44"/>
                    <a:pt x="82" y="37"/>
                  </a:cubicBezTo>
                  <a:cubicBezTo>
                    <a:pt x="136" y="17"/>
                    <a:pt x="206" y="0"/>
                    <a:pt x="26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4" name="Freeform 60">
              <a:extLst>
                <a:ext uri="{FF2B5EF4-FFF2-40B4-BE49-F238E27FC236}">
                  <a16:creationId xmlns:a16="http://schemas.microsoft.com/office/drawing/2014/main" id="{971BE3AE-92F6-475C-9BA8-229BA4061566}"/>
                </a:ext>
              </a:extLst>
            </p:cNvPr>
            <p:cNvSpPr>
              <a:spLocks/>
            </p:cNvSpPr>
            <p:nvPr/>
          </p:nvSpPr>
          <p:spPr bwMode="auto">
            <a:xfrm>
              <a:off x="5505" y="1993"/>
              <a:ext cx="154" cy="220"/>
            </a:xfrm>
            <a:custGeom>
              <a:avLst/>
              <a:gdLst>
                <a:gd name="T0" fmla="*/ 26 w 154"/>
                <a:gd name="T1" fmla="*/ 220 h 220"/>
                <a:gd name="T2" fmla="*/ 36 w 154"/>
                <a:gd name="T3" fmla="*/ 37 h 220"/>
                <a:gd name="T4" fmla="*/ 90 w 154"/>
                <a:gd name="T5" fmla="*/ 0 h 220"/>
                <a:gd name="T6" fmla="*/ 127 w 154"/>
                <a:gd name="T7" fmla="*/ 9 h 220"/>
                <a:gd name="T8" fmla="*/ 154 w 154"/>
                <a:gd name="T9" fmla="*/ 28 h 220"/>
              </a:gdLst>
              <a:ahLst/>
              <a:cxnLst>
                <a:cxn ang="0">
                  <a:pos x="T0" y="T1"/>
                </a:cxn>
                <a:cxn ang="0">
                  <a:pos x="T2" y="T3"/>
                </a:cxn>
                <a:cxn ang="0">
                  <a:pos x="T4" y="T5"/>
                </a:cxn>
                <a:cxn ang="0">
                  <a:pos x="T6" y="T7"/>
                </a:cxn>
                <a:cxn ang="0">
                  <a:pos x="T8" y="T9"/>
                </a:cxn>
              </a:cxnLst>
              <a:rect l="0" t="0" r="r" b="b"/>
              <a:pathLst>
                <a:path w="154" h="220">
                  <a:moveTo>
                    <a:pt x="26" y="220"/>
                  </a:moveTo>
                  <a:cubicBezTo>
                    <a:pt x="10" y="171"/>
                    <a:pt x="0" y="73"/>
                    <a:pt x="36" y="37"/>
                  </a:cubicBezTo>
                  <a:cubicBezTo>
                    <a:pt x="51" y="22"/>
                    <a:pt x="90" y="0"/>
                    <a:pt x="90" y="0"/>
                  </a:cubicBezTo>
                  <a:cubicBezTo>
                    <a:pt x="102" y="3"/>
                    <a:pt x="115" y="4"/>
                    <a:pt x="127" y="9"/>
                  </a:cubicBezTo>
                  <a:cubicBezTo>
                    <a:pt x="137" y="13"/>
                    <a:pt x="154" y="28"/>
                    <a:pt x="154" y="2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5" name="Freeform 61">
              <a:extLst>
                <a:ext uri="{FF2B5EF4-FFF2-40B4-BE49-F238E27FC236}">
                  <a16:creationId xmlns:a16="http://schemas.microsoft.com/office/drawing/2014/main" id="{41C1C1F3-0844-436E-817C-C13889CD21E0}"/>
                </a:ext>
              </a:extLst>
            </p:cNvPr>
            <p:cNvSpPr>
              <a:spLocks/>
            </p:cNvSpPr>
            <p:nvPr/>
          </p:nvSpPr>
          <p:spPr bwMode="auto">
            <a:xfrm>
              <a:off x="4032" y="2106"/>
              <a:ext cx="296" cy="136"/>
            </a:xfrm>
            <a:custGeom>
              <a:avLst/>
              <a:gdLst>
                <a:gd name="T0" fmla="*/ 283 w 296"/>
                <a:gd name="T1" fmla="*/ 125 h 136"/>
                <a:gd name="T2" fmla="*/ 183 w 296"/>
                <a:gd name="T3" fmla="*/ 24 h 136"/>
                <a:gd name="T4" fmla="*/ 128 w 296"/>
                <a:gd name="T5" fmla="*/ 70 h 136"/>
                <a:gd name="T6" fmla="*/ 82 w 296"/>
                <a:gd name="T7" fmla="*/ 134 h 136"/>
                <a:gd name="T8" fmla="*/ 0 w 296"/>
                <a:gd name="T9" fmla="*/ 134 h 136"/>
              </a:gdLst>
              <a:ahLst/>
              <a:cxnLst>
                <a:cxn ang="0">
                  <a:pos x="T0" y="T1"/>
                </a:cxn>
                <a:cxn ang="0">
                  <a:pos x="T2" y="T3"/>
                </a:cxn>
                <a:cxn ang="0">
                  <a:pos x="T4" y="T5"/>
                </a:cxn>
                <a:cxn ang="0">
                  <a:pos x="T6" y="T7"/>
                </a:cxn>
                <a:cxn ang="0">
                  <a:pos x="T8" y="T9"/>
                </a:cxn>
              </a:cxnLst>
              <a:rect l="0" t="0" r="r" b="b"/>
              <a:pathLst>
                <a:path w="296" h="136">
                  <a:moveTo>
                    <a:pt x="283" y="125"/>
                  </a:moveTo>
                  <a:cubicBezTo>
                    <a:pt x="272" y="0"/>
                    <a:pt x="296" y="8"/>
                    <a:pt x="183" y="24"/>
                  </a:cubicBezTo>
                  <a:cubicBezTo>
                    <a:pt x="167" y="35"/>
                    <a:pt x="138" y="52"/>
                    <a:pt x="128" y="70"/>
                  </a:cubicBezTo>
                  <a:cubicBezTo>
                    <a:pt x="105" y="113"/>
                    <a:pt x="130" y="130"/>
                    <a:pt x="82" y="134"/>
                  </a:cubicBezTo>
                  <a:cubicBezTo>
                    <a:pt x="55" y="136"/>
                    <a:pt x="27" y="134"/>
                    <a:pt x="0" y="13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6" name="Freeform 62">
              <a:extLst>
                <a:ext uri="{FF2B5EF4-FFF2-40B4-BE49-F238E27FC236}">
                  <a16:creationId xmlns:a16="http://schemas.microsoft.com/office/drawing/2014/main" id="{6F79EA69-24D5-4E03-8488-9306B15BD038}"/>
                </a:ext>
              </a:extLst>
            </p:cNvPr>
            <p:cNvSpPr>
              <a:spLocks/>
            </p:cNvSpPr>
            <p:nvPr/>
          </p:nvSpPr>
          <p:spPr bwMode="auto">
            <a:xfrm>
              <a:off x="4453" y="1834"/>
              <a:ext cx="182" cy="388"/>
            </a:xfrm>
            <a:custGeom>
              <a:avLst/>
              <a:gdLst>
                <a:gd name="T0" fmla="*/ 9 w 182"/>
                <a:gd name="T1" fmla="*/ 388 h 388"/>
                <a:gd name="T2" fmla="*/ 0 w 182"/>
                <a:gd name="T3" fmla="*/ 360 h 388"/>
                <a:gd name="T4" fmla="*/ 9 w 182"/>
                <a:gd name="T5" fmla="*/ 141 h 388"/>
                <a:gd name="T6" fmla="*/ 18 w 182"/>
                <a:gd name="T7" fmla="*/ 22 h 388"/>
                <a:gd name="T8" fmla="*/ 45 w 182"/>
                <a:gd name="T9" fmla="*/ 13 h 388"/>
                <a:gd name="T10" fmla="*/ 146 w 182"/>
                <a:gd name="T11" fmla="*/ 22 h 388"/>
                <a:gd name="T12" fmla="*/ 155 w 182"/>
                <a:gd name="T13" fmla="*/ 104 h 388"/>
                <a:gd name="T14" fmla="*/ 182 w 182"/>
                <a:gd name="T15" fmla="*/ 113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88">
                  <a:moveTo>
                    <a:pt x="9" y="388"/>
                  </a:moveTo>
                  <a:cubicBezTo>
                    <a:pt x="6" y="379"/>
                    <a:pt x="0" y="370"/>
                    <a:pt x="0" y="360"/>
                  </a:cubicBezTo>
                  <a:cubicBezTo>
                    <a:pt x="0" y="287"/>
                    <a:pt x="5" y="214"/>
                    <a:pt x="9" y="141"/>
                  </a:cubicBezTo>
                  <a:cubicBezTo>
                    <a:pt x="11" y="101"/>
                    <a:pt x="7" y="60"/>
                    <a:pt x="18" y="22"/>
                  </a:cubicBezTo>
                  <a:cubicBezTo>
                    <a:pt x="21" y="13"/>
                    <a:pt x="36" y="16"/>
                    <a:pt x="45" y="13"/>
                  </a:cubicBezTo>
                  <a:cubicBezTo>
                    <a:pt x="79" y="16"/>
                    <a:pt x="120" y="0"/>
                    <a:pt x="146" y="22"/>
                  </a:cubicBezTo>
                  <a:cubicBezTo>
                    <a:pt x="167" y="40"/>
                    <a:pt x="145" y="78"/>
                    <a:pt x="155" y="104"/>
                  </a:cubicBezTo>
                  <a:cubicBezTo>
                    <a:pt x="158" y="113"/>
                    <a:pt x="182" y="113"/>
                    <a:pt x="182" y="113"/>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7" name="Freeform 63">
              <a:extLst>
                <a:ext uri="{FF2B5EF4-FFF2-40B4-BE49-F238E27FC236}">
                  <a16:creationId xmlns:a16="http://schemas.microsoft.com/office/drawing/2014/main" id="{FB5F7AE3-D4F9-491D-A9E3-FF152B4E0106}"/>
                </a:ext>
              </a:extLst>
            </p:cNvPr>
            <p:cNvSpPr>
              <a:spLocks/>
            </p:cNvSpPr>
            <p:nvPr/>
          </p:nvSpPr>
          <p:spPr bwMode="auto">
            <a:xfrm>
              <a:off x="4656" y="1781"/>
              <a:ext cx="281" cy="349"/>
            </a:xfrm>
            <a:custGeom>
              <a:avLst/>
              <a:gdLst>
                <a:gd name="T0" fmla="*/ 98 w 281"/>
                <a:gd name="T1" fmla="*/ 349 h 349"/>
                <a:gd name="T2" fmla="*/ 34 w 281"/>
                <a:gd name="T3" fmla="*/ 240 h 349"/>
                <a:gd name="T4" fmla="*/ 80 w 281"/>
                <a:gd name="T5" fmla="*/ 11 h 349"/>
                <a:gd name="T6" fmla="*/ 226 w 281"/>
                <a:gd name="T7" fmla="*/ 38 h 349"/>
                <a:gd name="T8" fmla="*/ 281 w 281"/>
                <a:gd name="T9" fmla="*/ 121 h 349"/>
              </a:gdLst>
              <a:ahLst/>
              <a:cxnLst>
                <a:cxn ang="0">
                  <a:pos x="T0" y="T1"/>
                </a:cxn>
                <a:cxn ang="0">
                  <a:pos x="T2" y="T3"/>
                </a:cxn>
                <a:cxn ang="0">
                  <a:pos x="T4" y="T5"/>
                </a:cxn>
                <a:cxn ang="0">
                  <a:pos x="T6" y="T7"/>
                </a:cxn>
                <a:cxn ang="0">
                  <a:pos x="T8" y="T9"/>
                </a:cxn>
              </a:cxnLst>
              <a:rect l="0" t="0" r="r" b="b"/>
              <a:pathLst>
                <a:path w="281" h="349">
                  <a:moveTo>
                    <a:pt x="98" y="349"/>
                  </a:moveTo>
                  <a:cubicBezTo>
                    <a:pt x="64" y="315"/>
                    <a:pt x="49" y="285"/>
                    <a:pt x="34" y="240"/>
                  </a:cubicBezTo>
                  <a:cubicBezTo>
                    <a:pt x="37" y="186"/>
                    <a:pt x="0" y="38"/>
                    <a:pt x="80" y="11"/>
                  </a:cubicBezTo>
                  <a:cubicBezTo>
                    <a:pt x="97" y="12"/>
                    <a:pt x="196" y="0"/>
                    <a:pt x="226" y="38"/>
                  </a:cubicBezTo>
                  <a:cubicBezTo>
                    <a:pt x="254" y="74"/>
                    <a:pt x="222" y="121"/>
                    <a:pt x="281" y="12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8" name="Freeform 64">
              <a:extLst>
                <a:ext uri="{FF2B5EF4-FFF2-40B4-BE49-F238E27FC236}">
                  <a16:creationId xmlns:a16="http://schemas.microsoft.com/office/drawing/2014/main" id="{E4ED22FA-8033-4ED4-AD72-BEE7C60E1E33}"/>
                </a:ext>
              </a:extLst>
            </p:cNvPr>
            <p:cNvSpPr>
              <a:spLocks/>
            </p:cNvSpPr>
            <p:nvPr/>
          </p:nvSpPr>
          <p:spPr bwMode="auto">
            <a:xfrm>
              <a:off x="4772" y="1563"/>
              <a:ext cx="182" cy="567"/>
            </a:xfrm>
            <a:custGeom>
              <a:avLst/>
              <a:gdLst>
                <a:gd name="T0" fmla="*/ 110 w 182"/>
                <a:gd name="T1" fmla="*/ 567 h 567"/>
                <a:gd name="T2" fmla="*/ 55 w 182"/>
                <a:gd name="T3" fmla="*/ 0 h 567"/>
                <a:gd name="T4" fmla="*/ 1 w 182"/>
                <a:gd name="T5" fmla="*/ 64 h 567"/>
                <a:gd name="T6" fmla="*/ 10 w 182"/>
                <a:gd name="T7" fmla="*/ 138 h 567"/>
                <a:gd name="T8" fmla="*/ 37 w 182"/>
                <a:gd name="T9" fmla="*/ 156 h 567"/>
              </a:gdLst>
              <a:ahLst/>
              <a:cxnLst>
                <a:cxn ang="0">
                  <a:pos x="T0" y="T1"/>
                </a:cxn>
                <a:cxn ang="0">
                  <a:pos x="T2" y="T3"/>
                </a:cxn>
                <a:cxn ang="0">
                  <a:pos x="T4" y="T5"/>
                </a:cxn>
                <a:cxn ang="0">
                  <a:pos x="T6" y="T7"/>
                </a:cxn>
                <a:cxn ang="0">
                  <a:pos x="T8" y="T9"/>
                </a:cxn>
              </a:cxnLst>
              <a:rect l="0" t="0" r="r" b="b"/>
              <a:pathLst>
                <a:path w="182" h="567">
                  <a:moveTo>
                    <a:pt x="110" y="567"/>
                  </a:moveTo>
                  <a:cubicBezTo>
                    <a:pt x="113" y="455"/>
                    <a:pt x="182" y="127"/>
                    <a:pt x="55" y="0"/>
                  </a:cubicBezTo>
                  <a:cubicBezTo>
                    <a:pt x="14" y="15"/>
                    <a:pt x="25" y="28"/>
                    <a:pt x="1" y="64"/>
                  </a:cubicBezTo>
                  <a:cubicBezTo>
                    <a:pt x="4" y="89"/>
                    <a:pt x="0" y="115"/>
                    <a:pt x="10" y="138"/>
                  </a:cubicBezTo>
                  <a:cubicBezTo>
                    <a:pt x="40" y="207"/>
                    <a:pt x="37" y="119"/>
                    <a:pt x="37" y="15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69" name="Freeform 65">
              <a:extLst>
                <a:ext uri="{FF2B5EF4-FFF2-40B4-BE49-F238E27FC236}">
                  <a16:creationId xmlns:a16="http://schemas.microsoft.com/office/drawing/2014/main" id="{43B4C1A9-1740-4D8C-91B7-5015E2B0DECE}"/>
                </a:ext>
              </a:extLst>
            </p:cNvPr>
            <p:cNvSpPr>
              <a:spLocks/>
            </p:cNvSpPr>
            <p:nvPr/>
          </p:nvSpPr>
          <p:spPr bwMode="auto">
            <a:xfrm>
              <a:off x="5125" y="1734"/>
              <a:ext cx="205" cy="323"/>
            </a:xfrm>
            <a:custGeom>
              <a:avLst/>
              <a:gdLst>
                <a:gd name="T0" fmla="*/ 32 w 205"/>
                <a:gd name="T1" fmla="*/ 323 h 323"/>
                <a:gd name="T2" fmla="*/ 22 w 205"/>
                <a:gd name="T3" fmla="*/ 122 h 323"/>
                <a:gd name="T4" fmla="*/ 22 w 205"/>
                <a:gd name="T5" fmla="*/ 49 h 323"/>
                <a:gd name="T6" fmla="*/ 50 w 205"/>
                <a:gd name="T7" fmla="*/ 40 h 323"/>
                <a:gd name="T8" fmla="*/ 196 w 205"/>
                <a:gd name="T9" fmla="*/ 76 h 323"/>
              </a:gdLst>
              <a:ahLst/>
              <a:cxnLst>
                <a:cxn ang="0">
                  <a:pos x="T0" y="T1"/>
                </a:cxn>
                <a:cxn ang="0">
                  <a:pos x="T2" y="T3"/>
                </a:cxn>
                <a:cxn ang="0">
                  <a:pos x="T4" y="T5"/>
                </a:cxn>
                <a:cxn ang="0">
                  <a:pos x="T6" y="T7"/>
                </a:cxn>
                <a:cxn ang="0">
                  <a:pos x="T8" y="T9"/>
                </a:cxn>
              </a:cxnLst>
              <a:rect l="0" t="0" r="r" b="b"/>
              <a:pathLst>
                <a:path w="205" h="323">
                  <a:moveTo>
                    <a:pt x="32" y="323"/>
                  </a:moveTo>
                  <a:cubicBezTo>
                    <a:pt x="29" y="256"/>
                    <a:pt x="27" y="189"/>
                    <a:pt x="22" y="122"/>
                  </a:cubicBezTo>
                  <a:cubicBezTo>
                    <a:pt x="20" y="96"/>
                    <a:pt x="0" y="75"/>
                    <a:pt x="22" y="49"/>
                  </a:cubicBezTo>
                  <a:cubicBezTo>
                    <a:pt x="28" y="41"/>
                    <a:pt x="41" y="43"/>
                    <a:pt x="50" y="40"/>
                  </a:cubicBezTo>
                  <a:cubicBezTo>
                    <a:pt x="205" y="50"/>
                    <a:pt x="196" y="0"/>
                    <a:pt x="196" y="7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0" name="Freeform 66">
              <a:extLst>
                <a:ext uri="{FF2B5EF4-FFF2-40B4-BE49-F238E27FC236}">
                  <a16:creationId xmlns:a16="http://schemas.microsoft.com/office/drawing/2014/main" id="{A4498399-49D6-4195-BECF-28013493A568}"/>
                </a:ext>
              </a:extLst>
            </p:cNvPr>
            <p:cNvSpPr>
              <a:spLocks/>
            </p:cNvSpPr>
            <p:nvPr/>
          </p:nvSpPr>
          <p:spPr bwMode="auto">
            <a:xfrm>
              <a:off x="5274" y="1902"/>
              <a:ext cx="166" cy="128"/>
            </a:xfrm>
            <a:custGeom>
              <a:avLst/>
              <a:gdLst>
                <a:gd name="T0" fmla="*/ 20 w 166"/>
                <a:gd name="T1" fmla="*/ 128 h 128"/>
                <a:gd name="T2" fmla="*/ 20 w 166"/>
                <a:gd name="T3" fmla="*/ 9 h 128"/>
                <a:gd name="T4" fmla="*/ 111 w 166"/>
                <a:gd name="T5" fmla="*/ 18 h 128"/>
                <a:gd name="T6" fmla="*/ 120 w 166"/>
                <a:gd name="T7" fmla="*/ 82 h 128"/>
                <a:gd name="T8" fmla="*/ 166 w 166"/>
                <a:gd name="T9" fmla="*/ 128 h 128"/>
              </a:gdLst>
              <a:ahLst/>
              <a:cxnLst>
                <a:cxn ang="0">
                  <a:pos x="T0" y="T1"/>
                </a:cxn>
                <a:cxn ang="0">
                  <a:pos x="T2" y="T3"/>
                </a:cxn>
                <a:cxn ang="0">
                  <a:pos x="T4" y="T5"/>
                </a:cxn>
                <a:cxn ang="0">
                  <a:pos x="T6" y="T7"/>
                </a:cxn>
                <a:cxn ang="0">
                  <a:pos x="T8" y="T9"/>
                </a:cxn>
              </a:cxnLst>
              <a:rect l="0" t="0" r="r" b="b"/>
              <a:pathLst>
                <a:path w="166" h="128">
                  <a:moveTo>
                    <a:pt x="20" y="128"/>
                  </a:moveTo>
                  <a:cubicBezTo>
                    <a:pt x="2" y="71"/>
                    <a:pt x="0" y="77"/>
                    <a:pt x="20" y="9"/>
                  </a:cubicBezTo>
                  <a:cubicBezTo>
                    <a:pt x="50" y="12"/>
                    <a:pt x="86" y="0"/>
                    <a:pt x="111" y="18"/>
                  </a:cubicBezTo>
                  <a:cubicBezTo>
                    <a:pt x="128" y="31"/>
                    <a:pt x="113" y="62"/>
                    <a:pt x="120" y="82"/>
                  </a:cubicBezTo>
                  <a:cubicBezTo>
                    <a:pt x="124" y="93"/>
                    <a:pt x="157" y="128"/>
                    <a:pt x="166" y="12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1" name="Freeform 67">
              <a:extLst>
                <a:ext uri="{FF2B5EF4-FFF2-40B4-BE49-F238E27FC236}">
                  <a16:creationId xmlns:a16="http://schemas.microsoft.com/office/drawing/2014/main" id="{0AA61616-AF4F-4FF5-9516-B6588B010B24}"/>
                </a:ext>
              </a:extLst>
            </p:cNvPr>
            <p:cNvSpPr>
              <a:spLocks/>
            </p:cNvSpPr>
            <p:nvPr/>
          </p:nvSpPr>
          <p:spPr bwMode="auto">
            <a:xfrm>
              <a:off x="4185" y="1910"/>
              <a:ext cx="185" cy="147"/>
            </a:xfrm>
            <a:custGeom>
              <a:avLst/>
              <a:gdLst>
                <a:gd name="T0" fmla="*/ 12 w 185"/>
                <a:gd name="T1" fmla="*/ 147 h 147"/>
                <a:gd name="T2" fmla="*/ 85 w 185"/>
                <a:gd name="T3" fmla="*/ 1 h 147"/>
                <a:gd name="T4" fmla="*/ 149 w 185"/>
                <a:gd name="T5" fmla="*/ 10 h 147"/>
                <a:gd name="T6" fmla="*/ 167 w 185"/>
                <a:gd name="T7" fmla="*/ 83 h 147"/>
                <a:gd name="T8" fmla="*/ 185 w 185"/>
                <a:gd name="T9" fmla="*/ 111 h 147"/>
              </a:gdLst>
              <a:ahLst/>
              <a:cxnLst>
                <a:cxn ang="0">
                  <a:pos x="T0" y="T1"/>
                </a:cxn>
                <a:cxn ang="0">
                  <a:pos x="T2" y="T3"/>
                </a:cxn>
                <a:cxn ang="0">
                  <a:pos x="T4" y="T5"/>
                </a:cxn>
                <a:cxn ang="0">
                  <a:pos x="T6" y="T7"/>
                </a:cxn>
                <a:cxn ang="0">
                  <a:pos x="T8" y="T9"/>
                </a:cxn>
              </a:cxnLst>
              <a:rect l="0" t="0" r="r" b="b"/>
              <a:pathLst>
                <a:path w="185" h="147">
                  <a:moveTo>
                    <a:pt x="12" y="147"/>
                  </a:moveTo>
                  <a:cubicBezTo>
                    <a:pt x="20" y="54"/>
                    <a:pt x="0" y="22"/>
                    <a:pt x="85" y="1"/>
                  </a:cubicBezTo>
                  <a:cubicBezTo>
                    <a:pt x="106" y="4"/>
                    <a:pt x="130" y="0"/>
                    <a:pt x="149" y="10"/>
                  </a:cubicBezTo>
                  <a:cubicBezTo>
                    <a:pt x="157" y="14"/>
                    <a:pt x="162" y="69"/>
                    <a:pt x="167" y="83"/>
                  </a:cubicBezTo>
                  <a:cubicBezTo>
                    <a:pt x="171" y="93"/>
                    <a:pt x="185" y="111"/>
                    <a:pt x="185" y="11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2" name="Freeform 68">
              <a:extLst>
                <a:ext uri="{FF2B5EF4-FFF2-40B4-BE49-F238E27FC236}">
                  <a16:creationId xmlns:a16="http://schemas.microsoft.com/office/drawing/2014/main" id="{C9AF3631-CAAA-43D7-B197-9F152FE5EBCA}"/>
                </a:ext>
              </a:extLst>
            </p:cNvPr>
            <p:cNvSpPr>
              <a:spLocks/>
            </p:cNvSpPr>
            <p:nvPr/>
          </p:nvSpPr>
          <p:spPr bwMode="auto">
            <a:xfrm>
              <a:off x="5174" y="1554"/>
              <a:ext cx="325" cy="284"/>
            </a:xfrm>
            <a:custGeom>
              <a:avLst/>
              <a:gdLst>
                <a:gd name="T0" fmla="*/ 10 w 325"/>
                <a:gd name="T1" fmla="*/ 284 h 284"/>
                <a:gd name="T2" fmla="*/ 1 w 325"/>
                <a:gd name="T3" fmla="*/ 256 h 284"/>
                <a:gd name="T4" fmla="*/ 120 w 325"/>
                <a:gd name="T5" fmla="*/ 165 h 284"/>
                <a:gd name="T6" fmla="*/ 257 w 325"/>
                <a:gd name="T7" fmla="*/ 119 h 284"/>
                <a:gd name="T8" fmla="*/ 312 w 325"/>
                <a:gd name="T9" fmla="*/ 0 h 284"/>
              </a:gdLst>
              <a:ahLst/>
              <a:cxnLst>
                <a:cxn ang="0">
                  <a:pos x="T0" y="T1"/>
                </a:cxn>
                <a:cxn ang="0">
                  <a:pos x="T2" y="T3"/>
                </a:cxn>
                <a:cxn ang="0">
                  <a:pos x="T4" y="T5"/>
                </a:cxn>
                <a:cxn ang="0">
                  <a:pos x="T6" y="T7"/>
                </a:cxn>
                <a:cxn ang="0">
                  <a:pos x="T8" y="T9"/>
                </a:cxn>
              </a:cxnLst>
              <a:rect l="0" t="0" r="r" b="b"/>
              <a:pathLst>
                <a:path w="325" h="284">
                  <a:moveTo>
                    <a:pt x="10" y="284"/>
                  </a:moveTo>
                  <a:cubicBezTo>
                    <a:pt x="7" y="275"/>
                    <a:pt x="1" y="266"/>
                    <a:pt x="1" y="256"/>
                  </a:cubicBezTo>
                  <a:cubicBezTo>
                    <a:pt x="1" y="138"/>
                    <a:pt x="0" y="175"/>
                    <a:pt x="120" y="165"/>
                  </a:cubicBezTo>
                  <a:cubicBezTo>
                    <a:pt x="167" y="149"/>
                    <a:pt x="209" y="128"/>
                    <a:pt x="257" y="119"/>
                  </a:cubicBezTo>
                  <a:cubicBezTo>
                    <a:pt x="325" y="85"/>
                    <a:pt x="312" y="89"/>
                    <a:pt x="312"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3" name="Freeform 69">
              <a:extLst>
                <a:ext uri="{FF2B5EF4-FFF2-40B4-BE49-F238E27FC236}">
                  <a16:creationId xmlns:a16="http://schemas.microsoft.com/office/drawing/2014/main" id="{8E6DC54A-DE89-455A-97FC-B92114CD423D}"/>
                </a:ext>
              </a:extLst>
            </p:cNvPr>
            <p:cNvSpPr>
              <a:spLocks/>
            </p:cNvSpPr>
            <p:nvPr/>
          </p:nvSpPr>
          <p:spPr bwMode="auto">
            <a:xfrm>
              <a:off x="4077" y="1646"/>
              <a:ext cx="322" cy="237"/>
            </a:xfrm>
            <a:custGeom>
              <a:avLst/>
              <a:gdLst>
                <a:gd name="T0" fmla="*/ 10 w 322"/>
                <a:gd name="T1" fmla="*/ 237 h 237"/>
                <a:gd name="T2" fmla="*/ 138 w 322"/>
                <a:gd name="T3" fmla="*/ 0 h 237"/>
                <a:gd name="T4" fmla="*/ 211 w 322"/>
                <a:gd name="T5" fmla="*/ 9 h 237"/>
                <a:gd name="T6" fmla="*/ 312 w 322"/>
                <a:gd name="T7" fmla="*/ 119 h 237"/>
                <a:gd name="T8" fmla="*/ 321 w 322"/>
                <a:gd name="T9" fmla="*/ 155 h 237"/>
              </a:gdLst>
              <a:ahLst/>
              <a:cxnLst>
                <a:cxn ang="0">
                  <a:pos x="T0" y="T1"/>
                </a:cxn>
                <a:cxn ang="0">
                  <a:pos x="T2" y="T3"/>
                </a:cxn>
                <a:cxn ang="0">
                  <a:pos x="T4" y="T5"/>
                </a:cxn>
                <a:cxn ang="0">
                  <a:pos x="T6" y="T7"/>
                </a:cxn>
                <a:cxn ang="0">
                  <a:pos x="T8" y="T9"/>
                </a:cxn>
              </a:cxnLst>
              <a:rect l="0" t="0" r="r" b="b"/>
              <a:pathLst>
                <a:path w="322" h="237">
                  <a:moveTo>
                    <a:pt x="10" y="237"/>
                  </a:moveTo>
                  <a:cubicBezTo>
                    <a:pt x="19" y="94"/>
                    <a:pt x="0" y="44"/>
                    <a:pt x="138" y="0"/>
                  </a:cubicBezTo>
                  <a:cubicBezTo>
                    <a:pt x="162" y="3"/>
                    <a:pt x="188" y="1"/>
                    <a:pt x="211" y="9"/>
                  </a:cubicBezTo>
                  <a:cubicBezTo>
                    <a:pt x="256" y="24"/>
                    <a:pt x="281" y="88"/>
                    <a:pt x="312" y="119"/>
                  </a:cubicBezTo>
                  <a:cubicBezTo>
                    <a:pt x="322" y="149"/>
                    <a:pt x="321" y="137"/>
                    <a:pt x="321" y="15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4" name="Freeform 70">
              <a:extLst>
                <a:ext uri="{FF2B5EF4-FFF2-40B4-BE49-F238E27FC236}">
                  <a16:creationId xmlns:a16="http://schemas.microsoft.com/office/drawing/2014/main" id="{00579A45-C513-4440-8C77-A5E31F8A6C91}"/>
                </a:ext>
              </a:extLst>
            </p:cNvPr>
            <p:cNvSpPr>
              <a:spLocks/>
            </p:cNvSpPr>
            <p:nvPr/>
          </p:nvSpPr>
          <p:spPr bwMode="auto">
            <a:xfrm>
              <a:off x="3919" y="1719"/>
              <a:ext cx="342" cy="137"/>
            </a:xfrm>
            <a:custGeom>
              <a:avLst/>
              <a:gdLst>
                <a:gd name="T0" fmla="*/ 342 w 342"/>
                <a:gd name="T1" fmla="*/ 110 h 137"/>
                <a:gd name="T2" fmla="*/ 332 w 342"/>
                <a:gd name="T3" fmla="*/ 55 h 137"/>
                <a:gd name="T4" fmla="*/ 296 w 342"/>
                <a:gd name="T5" fmla="*/ 0 h 137"/>
                <a:gd name="T6" fmla="*/ 122 w 342"/>
                <a:gd name="T7" fmla="*/ 9 h 137"/>
                <a:gd name="T8" fmla="*/ 22 w 342"/>
                <a:gd name="T9" fmla="*/ 46 h 137"/>
                <a:gd name="T10" fmla="*/ 3 w 342"/>
                <a:gd name="T11" fmla="*/ 64 h 137"/>
                <a:gd name="T12" fmla="*/ 40 w 342"/>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342" h="137">
                  <a:moveTo>
                    <a:pt x="342" y="110"/>
                  </a:moveTo>
                  <a:cubicBezTo>
                    <a:pt x="339" y="92"/>
                    <a:pt x="339" y="72"/>
                    <a:pt x="332" y="55"/>
                  </a:cubicBezTo>
                  <a:cubicBezTo>
                    <a:pt x="324" y="35"/>
                    <a:pt x="296" y="0"/>
                    <a:pt x="296" y="0"/>
                  </a:cubicBezTo>
                  <a:cubicBezTo>
                    <a:pt x="238" y="3"/>
                    <a:pt x="180" y="2"/>
                    <a:pt x="122" y="9"/>
                  </a:cubicBezTo>
                  <a:cubicBezTo>
                    <a:pt x="96" y="12"/>
                    <a:pt x="50" y="38"/>
                    <a:pt x="22" y="46"/>
                  </a:cubicBezTo>
                  <a:cubicBezTo>
                    <a:pt x="16" y="52"/>
                    <a:pt x="4" y="55"/>
                    <a:pt x="3" y="64"/>
                  </a:cubicBezTo>
                  <a:cubicBezTo>
                    <a:pt x="0" y="82"/>
                    <a:pt x="13" y="137"/>
                    <a:pt x="40" y="13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5" name="Freeform 71">
              <a:extLst>
                <a:ext uri="{FF2B5EF4-FFF2-40B4-BE49-F238E27FC236}">
                  <a16:creationId xmlns:a16="http://schemas.microsoft.com/office/drawing/2014/main" id="{CD108339-0502-48C4-AEEC-4420DFBFDFBB}"/>
                </a:ext>
              </a:extLst>
            </p:cNvPr>
            <p:cNvSpPr>
              <a:spLocks/>
            </p:cNvSpPr>
            <p:nvPr/>
          </p:nvSpPr>
          <p:spPr bwMode="auto">
            <a:xfrm>
              <a:off x="4532" y="1495"/>
              <a:ext cx="594" cy="288"/>
            </a:xfrm>
            <a:custGeom>
              <a:avLst/>
              <a:gdLst>
                <a:gd name="T0" fmla="*/ 3 w 594"/>
                <a:gd name="T1" fmla="*/ 288 h 288"/>
                <a:gd name="T2" fmla="*/ 12 w 594"/>
                <a:gd name="T3" fmla="*/ 151 h 288"/>
                <a:gd name="T4" fmla="*/ 131 w 594"/>
                <a:gd name="T5" fmla="*/ 87 h 288"/>
                <a:gd name="T6" fmla="*/ 259 w 594"/>
                <a:gd name="T7" fmla="*/ 32 h 288"/>
                <a:gd name="T8" fmla="*/ 433 w 594"/>
                <a:gd name="T9" fmla="*/ 41 h 288"/>
                <a:gd name="T10" fmla="*/ 405 w 594"/>
                <a:gd name="T11" fmla="*/ 196 h 288"/>
              </a:gdLst>
              <a:ahLst/>
              <a:cxnLst>
                <a:cxn ang="0">
                  <a:pos x="T0" y="T1"/>
                </a:cxn>
                <a:cxn ang="0">
                  <a:pos x="T2" y="T3"/>
                </a:cxn>
                <a:cxn ang="0">
                  <a:pos x="T4" y="T5"/>
                </a:cxn>
                <a:cxn ang="0">
                  <a:pos x="T6" y="T7"/>
                </a:cxn>
                <a:cxn ang="0">
                  <a:pos x="T8" y="T9"/>
                </a:cxn>
                <a:cxn ang="0">
                  <a:pos x="T10" y="T11"/>
                </a:cxn>
              </a:cxnLst>
              <a:rect l="0" t="0" r="r" b="b"/>
              <a:pathLst>
                <a:path w="594" h="288">
                  <a:moveTo>
                    <a:pt x="3" y="288"/>
                  </a:moveTo>
                  <a:cubicBezTo>
                    <a:pt x="6" y="242"/>
                    <a:pt x="0" y="195"/>
                    <a:pt x="12" y="151"/>
                  </a:cubicBezTo>
                  <a:cubicBezTo>
                    <a:pt x="20" y="121"/>
                    <a:pt x="106" y="99"/>
                    <a:pt x="131" y="87"/>
                  </a:cubicBezTo>
                  <a:cubicBezTo>
                    <a:pt x="159" y="58"/>
                    <a:pt x="220" y="40"/>
                    <a:pt x="259" y="32"/>
                  </a:cubicBezTo>
                  <a:cubicBezTo>
                    <a:pt x="317" y="35"/>
                    <a:pt x="392" y="0"/>
                    <a:pt x="433" y="41"/>
                  </a:cubicBezTo>
                  <a:cubicBezTo>
                    <a:pt x="594" y="202"/>
                    <a:pt x="455" y="196"/>
                    <a:pt x="405" y="196"/>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6" name="Freeform 72">
              <a:extLst>
                <a:ext uri="{FF2B5EF4-FFF2-40B4-BE49-F238E27FC236}">
                  <a16:creationId xmlns:a16="http://schemas.microsoft.com/office/drawing/2014/main" id="{DBEEF9B3-C390-4602-98E8-4961D270CD5B}"/>
                </a:ext>
              </a:extLst>
            </p:cNvPr>
            <p:cNvSpPr>
              <a:spLocks/>
            </p:cNvSpPr>
            <p:nvPr/>
          </p:nvSpPr>
          <p:spPr bwMode="auto">
            <a:xfrm>
              <a:off x="4389" y="1463"/>
              <a:ext cx="302" cy="283"/>
            </a:xfrm>
            <a:custGeom>
              <a:avLst/>
              <a:gdLst>
                <a:gd name="T0" fmla="*/ 274 w 302"/>
                <a:gd name="T1" fmla="*/ 283 h 283"/>
                <a:gd name="T2" fmla="*/ 164 w 302"/>
                <a:gd name="T3" fmla="*/ 0 h 283"/>
                <a:gd name="T4" fmla="*/ 27 w 302"/>
                <a:gd name="T5" fmla="*/ 9 h 283"/>
                <a:gd name="T6" fmla="*/ 0 w 302"/>
                <a:gd name="T7" fmla="*/ 18 h 283"/>
              </a:gdLst>
              <a:ahLst/>
              <a:cxnLst>
                <a:cxn ang="0">
                  <a:pos x="T0" y="T1"/>
                </a:cxn>
                <a:cxn ang="0">
                  <a:pos x="T2" y="T3"/>
                </a:cxn>
                <a:cxn ang="0">
                  <a:pos x="T4" y="T5"/>
                </a:cxn>
                <a:cxn ang="0">
                  <a:pos x="T6" y="T7"/>
                </a:cxn>
              </a:cxnLst>
              <a:rect l="0" t="0" r="r" b="b"/>
              <a:pathLst>
                <a:path w="302" h="283">
                  <a:moveTo>
                    <a:pt x="274" y="283"/>
                  </a:moveTo>
                  <a:cubicBezTo>
                    <a:pt x="268" y="154"/>
                    <a:pt x="302" y="33"/>
                    <a:pt x="164" y="0"/>
                  </a:cubicBezTo>
                  <a:cubicBezTo>
                    <a:pt x="118" y="3"/>
                    <a:pt x="72" y="4"/>
                    <a:pt x="27" y="9"/>
                  </a:cubicBezTo>
                  <a:cubicBezTo>
                    <a:pt x="18" y="10"/>
                    <a:pt x="0" y="18"/>
                    <a:pt x="0" y="1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377" name="Freeform 73">
              <a:extLst>
                <a:ext uri="{FF2B5EF4-FFF2-40B4-BE49-F238E27FC236}">
                  <a16:creationId xmlns:a16="http://schemas.microsoft.com/office/drawing/2014/main" id="{2057042B-4E40-4158-9D21-C237A3B3F6E0}"/>
                </a:ext>
              </a:extLst>
            </p:cNvPr>
            <p:cNvSpPr>
              <a:spLocks/>
            </p:cNvSpPr>
            <p:nvPr/>
          </p:nvSpPr>
          <p:spPr bwMode="auto">
            <a:xfrm>
              <a:off x="5042" y="1518"/>
              <a:ext cx="179" cy="170"/>
            </a:xfrm>
            <a:custGeom>
              <a:avLst/>
              <a:gdLst>
                <a:gd name="T0" fmla="*/ 179 w 179"/>
                <a:gd name="T1" fmla="*/ 146 h 170"/>
                <a:gd name="T2" fmla="*/ 124 w 179"/>
                <a:gd name="T3" fmla="*/ 45 h 170"/>
                <a:gd name="T4" fmla="*/ 78 w 179"/>
                <a:gd name="T5" fmla="*/ 0 h 170"/>
                <a:gd name="T6" fmla="*/ 32 w 179"/>
                <a:gd name="T7" fmla="*/ 9 h 170"/>
                <a:gd name="T8" fmla="*/ 5 w 179"/>
                <a:gd name="T9" fmla="*/ 18 h 170"/>
                <a:gd name="T10" fmla="*/ 14 w 179"/>
                <a:gd name="T11" fmla="*/ 100 h 170"/>
                <a:gd name="T12" fmla="*/ 23 w 179"/>
                <a:gd name="T13" fmla="*/ 164 h 170"/>
                <a:gd name="T14" fmla="*/ 41 w 179"/>
                <a:gd name="T15" fmla="*/ 164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170">
                  <a:moveTo>
                    <a:pt x="179" y="146"/>
                  </a:moveTo>
                  <a:cubicBezTo>
                    <a:pt x="155" y="112"/>
                    <a:pt x="153" y="74"/>
                    <a:pt x="124" y="45"/>
                  </a:cubicBezTo>
                  <a:cubicBezTo>
                    <a:pt x="109" y="30"/>
                    <a:pt x="78" y="0"/>
                    <a:pt x="78" y="0"/>
                  </a:cubicBezTo>
                  <a:cubicBezTo>
                    <a:pt x="63" y="3"/>
                    <a:pt x="47" y="5"/>
                    <a:pt x="32" y="9"/>
                  </a:cubicBezTo>
                  <a:cubicBezTo>
                    <a:pt x="23" y="11"/>
                    <a:pt x="7" y="9"/>
                    <a:pt x="5" y="18"/>
                  </a:cubicBezTo>
                  <a:cubicBezTo>
                    <a:pt x="0" y="45"/>
                    <a:pt x="11" y="73"/>
                    <a:pt x="14" y="100"/>
                  </a:cubicBezTo>
                  <a:cubicBezTo>
                    <a:pt x="17" y="121"/>
                    <a:pt x="15" y="144"/>
                    <a:pt x="23" y="164"/>
                  </a:cubicBezTo>
                  <a:cubicBezTo>
                    <a:pt x="25" y="170"/>
                    <a:pt x="35" y="164"/>
                    <a:pt x="41" y="16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82379" name="Picture 75" descr="d">
            <a:extLst>
              <a:ext uri="{FF2B5EF4-FFF2-40B4-BE49-F238E27FC236}">
                <a16:creationId xmlns:a16="http://schemas.microsoft.com/office/drawing/2014/main" id="{B6699778-904D-4169-89CB-761B95DE5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933825"/>
            <a:ext cx="2952750" cy="2503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a:extLst>
              <a:ext uri="{FF2B5EF4-FFF2-40B4-BE49-F238E27FC236}">
                <a16:creationId xmlns:a16="http://schemas.microsoft.com/office/drawing/2014/main" id="{5D676101-5B71-4F8B-B609-D8B2B8918D04}"/>
              </a:ext>
            </a:extLst>
          </p:cNvPr>
          <p:cNvSpPr>
            <a:spLocks noGrp="1"/>
          </p:cNvSpPr>
          <p:nvPr>
            <p:ph type="sldNum" sz="quarter" idx="12"/>
          </p:nvPr>
        </p:nvSpPr>
        <p:spPr/>
        <p:txBody>
          <a:bodyPr/>
          <a:lstStyle/>
          <a:p>
            <a:fld id="{29627A64-5FA1-4658-B8B3-5099F9564B55}" type="slidenum">
              <a:rPr lang="en-US" altLang="zh-CN"/>
              <a:pPr/>
              <a:t>69</a:t>
            </a:fld>
            <a:endParaRPr lang="en-US" altLang="zh-CN"/>
          </a:p>
        </p:txBody>
      </p:sp>
      <p:sp>
        <p:nvSpPr>
          <p:cNvPr id="483330" name="Rectangle 2">
            <a:extLst>
              <a:ext uri="{FF2B5EF4-FFF2-40B4-BE49-F238E27FC236}">
                <a16:creationId xmlns:a16="http://schemas.microsoft.com/office/drawing/2014/main" id="{51D69C17-B446-4B5D-8BDB-556A3DCA6306}"/>
              </a:ext>
            </a:extLst>
          </p:cNvPr>
          <p:cNvSpPr>
            <a:spLocks noGrp="1" noChangeArrowheads="1"/>
          </p:cNvSpPr>
          <p:nvPr>
            <p:ph type="title"/>
          </p:nvPr>
        </p:nvSpPr>
        <p:spPr>
          <a:xfrm>
            <a:off x="395288" y="620713"/>
            <a:ext cx="8280400" cy="652462"/>
          </a:xfrm>
        </p:spPr>
        <p:txBody>
          <a:bodyPr/>
          <a:lstStyle/>
          <a:p>
            <a:r>
              <a:rPr lang="zh-CN" altLang="en-US" sz="3200" b="1" dirty="0">
                <a:solidFill>
                  <a:srgbClr val="FF0000"/>
                </a:solidFill>
                <a:latin typeface="楷体_GB2312" pitchFamily="1" charset="-122"/>
                <a:ea typeface="楷体_GB2312" pitchFamily="1" charset="-122"/>
              </a:rPr>
              <a:t>高聚物的结晶度及其与工艺和性能的关系</a:t>
            </a:r>
            <a:endParaRPr kumimoji="1" lang="zh-CN" altLang="en-US" sz="3200" b="1" dirty="0">
              <a:solidFill>
                <a:srgbClr val="FF0000"/>
              </a:solidFill>
              <a:latin typeface="楷体_GB2312" pitchFamily="1" charset="-122"/>
              <a:ea typeface="楷体_GB2312" pitchFamily="1" charset="-122"/>
            </a:endParaRPr>
          </a:p>
        </p:txBody>
      </p:sp>
      <p:sp>
        <p:nvSpPr>
          <p:cNvPr id="483331" name="Rectangle 3">
            <a:extLst>
              <a:ext uri="{FF2B5EF4-FFF2-40B4-BE49-F238E27FC236}">
                <a16:creationId xmlns:a16="http://schemas.microsoft.com/office/drawing/2014/main" id="{1926E635-3FD7-4A67-BD1A-37BA49AD3D46}"/>
              </a:ext>
            </a:extLst>
          </p:cNvPr>
          <p:cNvSpPr>
            <a:spLocks noChangeArrowheads="1"/>
          </p:cNvSpPr>
          <p:nvPr/>
        </p:nvSpPr>
        <p:spPr bwMode="blackWhite">
          <a:xfrm>
            <a:off x="468313" y="2060575"/>
            <a:ext cx="8064500" cy="1557338"/>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2400"/>
              <a:t>晶态聚合物中，通常是晶区和非晶区同时存在的</a:t>
            </a:r>
            <a:r>
              <a:rPr lang="zh-CN" altLang="en-US" sz="2400">
                <a:latin typeface="Times New Roman" panose="02020603050405020304" pitchFamily="18" charset="0"/>
              </a:rPr>
              <a:t>。</a:t>
            </a:r>
            <a:r>
              <a:rPr lang="zh-CN" altLang="en-US" sz="2400">
                <a:solidFill>
                  <a:srgbClr val="FF0000"/>
                </a:solidFill>
                <a:latin typeface="Times New Roman" panose="02020603050405020304" pitchFamily="18" charset="0"/>
              </a:rPr>
              <a:t>结晶度</a:t>
            </a:r>
            <a:r>
              <a:rPr lang="zh-CN" altLang="en-US" sz="2400">
                <a:latin typeface="Times New Roman" panose="02020603050405020304" pitchFamily="18" charset="0"/>
              </a:rPr>
              <a:t>即试样中结晶部分所占的质量分数（质量结晶度      ）或者体积分数（体积结晶度      ）  </a:t>
            </a:r>
          </a:p>
        </p:txBody>
      </p:sp>
      <p:sp>
        <p:nvSpPr>
          <p:cNvPr id="483353" name="Text Box 25">
            <a:extLst>
              <a:ext uri="{FF2B5EF4-FFF2-40B4-BE49-F238E27FC236}">
                <a16:creationId xmlns:a16="http://schemas.microsoft.com/office/drawing/2014/main" id="{6698CBD9-4564-4FB4-9DBD-F131F81BC26A}"/>
              </a:ext>
            </a:extLst>
          </p:cNvPr>
          <p:cNvSpPr txBox="1">
            <a:spLocks noChangeArrowheads="1"/>
          </p:cNvSpPr>
          <p:nvPr/>
        </p:nvSpPr>
        <p:spPr bwMode="blackWhite">
          <a:xfrm>
            <a:off x="4284663" y="5300663"/>
            <a:ext cx="4032250" cy="10826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en-US" altLang="zh-CN" sz="2400"/>
              <a:t>W</a:t>
            </a:r>
            <a:r>
              <a:rPr lang="en-US" altLang="zh-CN" sz="2400" baseline="-25000"/>
              <a:t>a</a:t>
            </a:r>
            <a:r>
              <a:rPr lang="zh-CN" altLang="en-US" sz="2400"/>
              <a:t>和</a:t>
            </a:r>
            <a:r>
              <a:rPr lang="en-US" altLang="zh-CN" sz="2400"/>
              <a:t>V</a:t>
            </a:r>
            <a:r>
              <a:rPr lang="en-US" altLang="zh-CN" sz="2400" baseline="-25000"/>
              <a:t>a</a:t>
            </a:r>
            <a:r>
              <a:rPr lang="zh-CN" altLang="en-US" sz="2400"/>
              <a:t>分别表示试样非晶部分的质量和体积。 </a:t>
            </a:r>
          </a:p>
        </p:txBody>
      </p:sp>
      <p:sp>
        <p:nvSpPr>
          <p:cNvPr id="483354" name="Text Box 26">
            <a:extLst>
              <a:ext uri="{FF2B5EF4-FFF2-40B4-BE49-F238E27FC236}">
                <a16:creationId xmlns:a16="http://schemas.microsoft.com/office/drawing/2014/main" id="{B4D3683C-F357-4DD4-9B5A-7453DC35A311}"/>
              </a:ext>
            </a:extLst>
          </p:cNvPr>
          <p:cNvSpPr txBox="1">
            <a:spLocks noChangeArrowheads="1"/>
          </p:cNvSpPr>
          <p:nvPr/>
        </p:nvSpPr>
        <p:spPr bwMode="blackWhite">
          <a:xfrm>
            <a:off x="4284663" y="3933825"/>
            <a:ext cx="4032250" cy="1082675"/>
          </a:xfrm>
          <a:prstGeom prst="rect">
            <a:avLst/>
          </a:prstGeom>
          <a:noFill/>
          <a:ln w="41275" algn="ctr">
            <a:solidFill>
              <a:srgbClr val="00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en-US" altLang="zh-CN" sz="2400"/>
              <a:t>W</a:t>
            </a:r>
            <a:r>
              <a:rPr lang="en-US" altLang="zh-CN" sz="2400" baseline="-25000"/>
              <a:t>c</a:t>
            </a:r>
            <a:r>
              <a:rPr lang="zh-CN" altLang="en-US" sz="2400"/>
              <a:t>和</a:t>
            </a:r>
            <a:r>
              <a:rPr lang="en-US" altLang="zh-CN" sz="2400"/>
              <a:t>V</a:t>
            </a:r>
            <a:r>
              <a:rPr lang="en-US" altLang="zh-CN" sz="2400" baseline="-25000"/>
              <a:t>c</a:t>
            </a:r>
            <a:r>
              <a:rPr lang="zh-CN" altLang="en-US" sz="2400"/>
              <a:t>分别表示试样中结晶部分的质量和体积；</a:t>
            </a:r>
          </a:p>
        </p:txBody>
      </p:sp>
      <p:sp>
        <p:nvSpPr>
          <p:cNvPr id="483355" name="Rectangle 27">
            <a:extLst>
              <a:ext uri="{FF2B5EF4-FFF2-40B4-BE49-F238E27FC236}">
                <a16:creationId xmlns:a16="http://schemas.microsoft.com/office/drawing/2014/main" id="{B2F562EE-2CB6-43AC-A3F4-1E9E81F64BE9}"/>
              </a:ext>
            </a:extLst>
          </p:cNvPr>
          <p:cNvSpPr>
            <a:spLocks noChangeArrowheads="1"/>
          </p:cNvSpPr>
          <p:nvPr/>
        </p:nvSpPr>
        <p:spPr bwMode="blackWhite">
          <a:xfrm>
            <a:off x="468313" y="1412875"/>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zh-CN" altLang="en-US" sz="2800" dirty="0">
                <a:solidFill>
                  <a:srgbClr val="FF0000"/>
                </a:solidFill>
                <a:latin typeface="Times New Roman" panose="02020603050405020304" pitchFamily="18" charset="0"/>
              </a:rPr>
              <a:t>结晶度</a:t>
            </a:r>
          </a:p>
        </p:txBody>
      </p:sp>
      <p:pic>
        <p:nvPicPr>
          <p:cNvPr id="483356" name="Picture 28" descr="图片11">
            <a:extLst>
              <a:ext uri="{FF2B5EF4-FFF2-40B4-BE49-F238E27FC236}">
                <a16:creationId xmlns:a16="http://schemas.microsoft.com/office/drawing/2014/main" id="{DD72E892-3AA9-409D-971D-1918E0E29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2492375"/>
            <a:ext cx="590550" cy="619125"/>
          </a:xfrm>
          <a:prstGeom prst="rect">
            <a:avLst/>
          </a:prstGeom>
          <a:noFill/>
          <a:extLst>
            <a:ext uri="{909E8E84-426E-40DD-AFC4-6F175D3DCCD1}">
              <a14:hiddenFill xmlns:a14="http://schemas.microsoft.com/office/drawing/2010/main">
                <a:solidFill>
                  <a:srgbClr val="FFFFFF"/>
                </a:solidFill>
              </a14:hiddenFill>
            </a:ext>
          </a:extLst>
        </p:spPr>
      </p:pic>
      <p:pic>
        <p:nvPicPr>
          <p:cNvPr id="483357" name="Picture 29" descr="图片7">
            <a:extLst>
              <a:ext uri="{FF2B5EF4-FFF2-40B4-BE49-F238E27FC236}">
                <a16:creationId xmlns:a16="http://schemas.microsoft.com/office/drawing/2014/main" id="{9352849E-6361-4B0A-AEA7-AA7851E65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997200"/>
            <a:ext cx="1081088" cy="571500"/>
          </a:xfrm>
          <a:prstGeom prst="rect">
            <a:avLst/>
          </a:prstGeom>
          <a:noFill/>
          <a:extLst>
            <a:ext uri="{909E8E84-426E-40DD-AFC4-6F175D3DCCD1}">
              <a14:hiddenFill xmlns:a14="http://schemas.microsoft.com/office/drawing/2010/main">
                <a:solidFill>
                  <a:srgbClr val="FFFFFF"/>
                </a:solidFill>
              </a14:hiddenFill>
            </a:ext>
          </a:extLst>
        </p:spPr>
      </p:pic>
      <p:pic>
        <p:nvPicPr>
          <p:cNvPr id="483358" name="Picture 30" descr="图片1">
            <a:extLst>
              <a:ext uri="{FF2B5EF4-FFF2-40B4-BE49-F238E27FC236}">
                <a16:creationId xmlns:a16="http://schemas.microsoft.com/office/drawing/2014/main" id="{DDD91E83-3810-4562-BD88-EA2FC614D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860800"/>
            <a:ext cx="32575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483359" name="Picture 31" descr="图片4">
            <a:extLst>
              <a:ext uri="{FF2B5EF4-FFF2-40B4-BE49-F238E27FC236}">
                <a16:creationId xmlns:a16="http://schemas.microsoft.com/office/drawing/2014/main" id="{A901A881-24ED-4B50-9159-863223859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5157788"/>
            <a:ext cx="3257550" cy="104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B2B92483-F560-4B02-B156-4F87C5B12678}"/>
              </a:ext>
            </a:extLst>
          </p:cNvPr>
          <p:cNvSpPr>
            <a:spLocks noGrp="1"/>
          </p:cNvSpPr>
          <p:nvPr>
            <p:ph type="sldNum" sz="quarter" idx="12"/>
          </p:nvPr>
        </p:nvSpPr>
        <p:spPr/>
        <p:txBody>
          <a:bodyPr/>
          <a:lstStyle/>
          <a:p>
            <a:fld id="{B4C70F20-0D11-4B1D-A1CB-F1DEC6D4EE0D}" type="slidenum">
              <a:rPr lang="en-US" altLang="zh-CN"/>
              <a:pPr/>
              <a:t>7</a:t>
            </a:fld>
            <a:endParaRPr lang="en-US" altLang="zh-CN"/>
          </a:p>
        </p:txBody>
      </p:sp>
      <p:sp>
        <p:nvSpPr>
          <p:cNvPr id="635906" name="Text Box 2">
            <a:extLst>
              <a:ext uri="{FF2B5EF4-FFF2-40B4-BE49-F238E27FC236}">
                <a16:creationId xmlns:a16="http://schemas.microsoft.com/office/drawing/2014/main" id="{0FE1393B-3D28-4A1C-8A8D-CD6505423442}"/>
              </a:ext>
            </a:extLst>
          </p:cNvPr>
          <p:cNvSpPr txBox="1">
            <a:spLocks noChangeArrowheads="1"/>
          </p:cNvSpPr>
          <p:nvPr/>
        </p:nvSpPr>
        <p:spPr bwMode="auto">
          <a:xfrm>
            <a:off x="611188" y="404813"/>
            <a:ext cx="5113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3600" dirty="0">
                <a:solidFill>
                  <a:srgbClr val="FF0000"/>
                </a:solidFill>
              </a:rPr>
              <a:t>高分子间的作用力</a:t>
            </a:r>
          </a:p>
        </p:txBody>
      </p:sp>
      <p:sp>
        <p:nvSpPr>
          <p:cNvPr id="635909" name="Text Box 5">
            <a:extLst>
              <a:ext uri="{FF2B5EF4-FFF2-40B4-BE49-F238E27FC236}">
                <a16:creationId xmlns:a16="http://schemas.microsoft.com/office/drawing/2014/main" id="{65B0BFA4-F3B0-438A-BC11-9C8AC720ED20}"/>
              </a:ext>
            </a:extLst>
          </p:cNvPr>
          <p:cNvSpPr txBox="1">
            <a:spLocks noChangeArrowheads="1"/>
          </p:cNvSpPr>
          <p:nvPr/>
        </p:nvSpPr>
        <p:spPr bwMode="auto">
          <a:xfrm>
            <a:off x="395288" y="1341438"/>
            <a:ext cx="8208962" cy="636587"/>
          </a:xfrm>
          <a:prstGeom prst="rect">
            <a:avLst/>
          </a:prstGeom>
          <a:solidFill>
            <a:srgbClr val="FFFF99"/>
          </a:solidFill>
          <a:ln w="57150" cmpd="thickThin">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0" lang="zh-CN" altLang="en-US" sz="3200">
                <a:solidFill>
                  <a:srgbClr val="000099"/>
                </a:solidFill>
                <a:latin typeface="Arial" panose="020B0604020202020204" pitchFamily="34" charset="0"/>
              </a:rPr>
              <a:t>物质为什么会形成凝聚态？</a:t>
            </a:r>
            <a:r>
              <a:rPr kumimoji="0" lang="en-US" altLang="zh-CN" sz="3200">
                <a:solidFill>
                  <a:srgbClr val="000099"/>
                </a:solidFill>
                <a:latin typeface="Arial" panose="020B0604020202020204" pitchFamily="34" charset="0"/>
              </a:rPr>
              <a:t>---</a:t>
            </a:r>
            <a:r>
              <a:rPr kumimoji="0" lang="zh-CN" altLang="en-US" sz="3200">
                <a:solidFill>
                  <a:srgbClr val="000099"/>
                </a:solidFill>
              </a:rPr>
              <a:t>分子间作用力</a:t>
            </a:r>
          </a:p>
        </p:txBody>
      </p:sp>
      <p:sp>
        <p:nvSpPr>
          <p:cNvPr id="635911" name="Rectangle 7">
            <a:extLst>
              <a:ext uri="{FF2B5EF4-FFF2-40B4-BE49-F238E27FC236}">
                <a16:creationId xmlns:a16="http://schemas.microsoft.com/office/drawing/2014/main" id="{660B280E-C7B2-4AC6-B8D6-05DB11A2BBC2}"/>
              </a:ext>
            </a:extLst>
          </p:cNvPr>
          <p:cNvSpPr>
            <a:spLocks noChangeArrowheads="1"/>
          </p:cNvSpPr>
          <p:nvPr/>
        </p:nvSpPr>
        <p:spPr bwMode="blackWhite">
          <a:xfrm>
            <a:off x="468313" y="2153950"/>
            <a:ext cx="30572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3200" dirty="0">
                <a:solidFill>
                  <a:srgbClr val="FF0000"/>
                </a:solidFill>
              </a:rPr>
              <a:t>范德华力和氢键</a:t>
            </a:r>
          </a:p>
        </p:txBody>
      </p:sp>
      <p:sp>
        <p:nvSpPr>
          <p:cNvPr id="635914" name="Rectangle 10">
            <a:extLst>
              <a:ext uri="{FF2B5EF4-FFF2-40B4-BE49-F238E27FC236}">
                <a16:creationId xmlns:a16="http://schemas.microsoft.com/office/drawing/2014/main" id="{602CDA1D-F450-4033-A3C9-17AD4104AC2B}"/>
              </a:ext>
            </a:extLst>
          </p:cNvPr>
          <p:cNvSpPr>
            <a:spLocks noChangeArrowheads="1"/>
          </p:cNvSpPr>
          <p:nvPr/>
        </p:nvSpPr>
        <p:spPr bwMode="blackWhite">
          <a:xfrm>
            <a:off x="468313" y="2781300"/>
            <a:ext cx="8135937" cy="133357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dirty="0">
                <a:solidFill>
                  <a:srgbClr val="FF0000"/>
                </a:solidFill>
              </a:rPr>
              <a:t>高分子间的作用力也叫次价键力，</a:t>
            </a:r>
            <a:r>
              <a:rPr kumimoji="0" lang="zh-CN" altLang="en-US" sz="2400" dirty="0"/>
              <a:t>（主价键力是</a:t>
            </a:r>
            <a:r>
              <a:rPr lang="zh-CN" altLang="en-US" sz="2400" dirty="0"/>
              <a:t>化学键力，有共价键、金属键、离子键），</a:t>
            </a:r>
            <a:r>
              <a:rPr lang="zh-CN" altLang="en-US" sz="2400" dirty="0">
                <a:solidFill>
                  <a:srgbClr val="FF0000"/>
                </a:solidFill>
              </a:rPr>
              <a:t>是</a:t>
            </a:r>
            <a:r>
              <a:rPr kumimoji="0" lang="zh-CN" altLang="en-US" sz="2400" dirty="0">
                <a:solidFill>
                  <a:srgbClr val="FF0000"/>
                </a:solidFill>
              </a:rPr>
              <a:t>高分子链形成的主要力，</a:t>
            </a:r>
            <a:r>
              <a:rPr kumimoji="0" lang="zh-CN" altLang="en-US" sz="2400" dirty="0"/>
              <a:t>包括</a:t>
            </a:r>
            <a:r>
              <a:rPr kumimoji="0" lang="zh-CN" altLang="en-US" sz="2400" dirty="0">
                <a:solidFill>
                  <a:srgbClr val="FF0000"/>
                </a:solidFill>
              </a:rPr>
              <a:t>范德华力（</a:t>
            </a:r>
            <a:r>
              <a:rPr kumimoji="0" lang="zh-CN" altLang="en-US" sz="2400" dirty="0">
                <a:solidFill>
                  <a:srgbClr val="000099"/>
                </a:solidFill>
              </a:rPr>
              <a:t>静电力、诱导力、色散力</a:t>
            </a:r>
            <a:r>
              <a:rPr kumimoji="0" lang="zh-CN" altLang="en-US" sz="2400" dirty="0">
                <a:solidFill>
                  <a:srgbClr val="FF0000"/>
                </a:solidFill>
              </a:rPr>
              <a:t>）和氢键</a:t>
            </a:r>
          </a:p>
        </p:txBody>
      </p:sp>
      <p:sp>
        <p:nvSpPr>
          <p:cNvPr id="635915" name="Rectangle 11">
            <a:extLst>
              <a:ext uri="{FF2B5EF4-FFF2-40B4-BE49-F238E27FC236}">
                <a16:creationId xmlns:a16="http://schemas.microsoft.com/office/drawing/2014/main" id="{CD4C1D1B-65AB-42DB-ABA9-E0AE5A7997D8}"/>
              </a:ext>
            </a:extLst>
          </p:cNvPr>
          <p:cNvSpPr>
            <a:spLocks noChangeArrowheads="1"/>
          </p:cNvSpPr>
          <p:nvPr/>
        </p:nvSpPr>
        <p:spPr bwMode="blackWhite">
          <a:xfrm>
            <a:off x="468313" y="4508500"/>
            <a:ext cx="8135937" cy="18129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t>这种存在于分子内非键合原子间或者分子之间的吸力，在聚集态结构中起重要作用。因为分子间作用力与分子量有关而高分子的分子量很大，致使分子间作用力加和超过化学键的键能，</a:t>
            </a:r>
            <a:r>
              <a:rPr kumimoji="0" lang="zh-CN" altLang="en-US" sz="2400">
                <a:solidFill>
                  <a:srgbClr val="FF0000"/>
                </a:solidFill>
              </a:rPr>
              <a:t>因此高聚物不存在气态。</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a:extLst>
              <a:ext uri="{FF2B5EF4-FFF2-40B4-BE49-F238E27FC236}">
                <a16:creationId xmlns:a16="http://schemas.microsoft.com/office/drawing/2014/main" id="{DA88AA64-9C88-4FB3-B164-12FB6DC4EA7C}"/>
              </a:ext>
            </a:extLst>
          </p:cNvPr>
          <p:cNvSpPr>
            <a:spLocks noGrp="1"/>
          </p:cNvSpPr>
          <p:nvPr>
            <p:ph type="sldNum" sz="quarter" idx="12"/>
          </p:nvPr>
        </p:nvSpPr>
        <p:spPr/>
        <p:txBody>
          <a:bodyPr/>
          <a:lstStyle/>
          <a:p>
            <a:fld id="{7FBC5B52-F9AC-493E-9DAB-8191A098B775}" type="slidenum">
              <a:rPr lang="en-US" altLang="zh-CN"/>
              <a:pPr/>
              <a:t>70</a:t>
            </a:fld>
            <a:endParaRPr lang="en-US" altLang="zh-CN"/>
          </a:p>
        </p:txBody>
      </p:sp>
      <p:sp>
        <p:nvSpPr>
          <p:cNvPr id="484354" name="Rectangle 2">
            <a:extLst>
              <a:ext uri="{FF2B5EF4-FFF2-40B4-BE49-F238E27FC236}">
                <a16:creationId xmlns:a16="http://schemas.microsoft.com/office/drawing/2014/main" id="{A37AE317-9C20-46CF-8CCB-10220F53E700}"/>
              </a:ext>
            </a:extLst>
          </p:cNvPr>
          <p:cNvSpPr>
            <a:spLocks noGrp="1" noChangeArrowheads="1"/>
          </p:cNvSpPr>
          <p:nvPr>
            <p:ph type="title"/>
          </p:nvPr>
        </p:nvSpPr>
        <p:spPr>
          <a:xfrm>
            <a:off x="5867400" y="366312"/>
            <a:ext cx="2663825" cy="725487"/>
          </a:xfrm>
        </p:spPr>
        <p:txBody>
          <a:bodyPr/>
          <a:lstStyle/>
          <a:p>
            <a:r>
              <a:rPr lang="en-US" altLang="zh-CN" sz="2800" b="1" dirty="0">
                <a:solidFill>
                  <a:srgbClr val="000099"/>
                </a:solidFill>
              </a:rPr>
              <a:t>1. </a:t>
            </a:r>
            <a:r>
              <a:rPr kumimoji="1" lang="zh-CN" altLang="en-US" sz="2800" b="1" dirty="0">
                <a:solidFill>
                  <a:srgbClr val="000099"/>
                </a:solidFill>
                <a:ea typeface="楷体_GB2312" pitchFamily="1" charset="-122"/>
              </a:rPr>
              <a:t>密度法</a:t>
            </a:r>
            <a:r>
              <a:rPr kumimoji="1" lang="zh-CN" altLang="en-US" dirty="0"/>
              <a:t> </a:t>
            </a:r>
          </a:p>
        </p:txBody>
      </p:sp>
      <p:sp>
        <p:nvSpPr>
          <p:cNvPr id="484355" name="Rectangle 3">
            <a:extLst>
              <a:ext uri="{FF2B5EF4-FFF2-40B4-BE49-F238E27FC236}">
                <a16:creationId xmlns:a16="http://schemas.microsoft.com/office/drawing/2014/main" id="{3FD46C58-B2C7-4756-8716-1C99B1038015}"/>
              </a:ext>
            </a:extLst>
          </p:cNvPr>
          <p:cNvSpPr>
            <a:spLocks noChangeArrowheads="1"/>
          </p:cNvSpPr>
          <p:nvPr/>
        </p:nvSpPr>
        <p:spPr bwMode="blackWhite">
          <a:xfrm>
            <a:off x="611188" y="1268413"/>
            <a:ext cx="7993062" cy="1187450"/>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zh-CN" altLang="en-US" sz="2400">
                <a:latin typeface="Times New Roman" panose="02020603050405020304" pitchFamily="18" charset="0"/>
              </a:rPr>
              <a:t>晶区密度（</a:t>
            </a:r>
            <a:r>
              <a:rPr lang="en-US" altLang="zh-CN" sz="2400">
                <a:latin typeface="Times New Roman" panose="02020603050405020304" pitchFamily="18" charset="0"/>
              </a:rPr>
              <a:t>ρ</a:t>
            </a:r>
            <a:r>
              <a:rPr lang="en-US" altLang="zh-CN" sz="2400" baseline="-25000">
                <a:latin typeface="Times New Roman" panose="02020603050405020304" pitchFamily="18" charset="0"/>
              </a:rPr>
              <a:t>c</a:t>
            </a:r>
            <a:r>
              <a:rPr lang="zh-CN" altLang="en-US" sz="2400">
                <a:latin typeface="Times New Roman" panose="02020603050405020304" pitchFamily="18" charset="0"/>
              </a:rPr>
              <a:t>）大于非晶区密度（</a:t>
            </a:r>
            <a:r>
              <a:rPr lang="en-US" altLang="zh-CN" sz="2400">
                <a:latin typeface="Times New Roman" panose="02020603050405020304" pitchFamily="18" charset="0"/>
              </a:rPr>
              <a:t>ρ</a:t>
            </a:r>
            <a:r>
              <a:rPr lang="en-US" altLang="zh-CN" sz="2400" baseline="-25000">
                <a:latin typeface="Times New Roman" panose="02020603050405020304" pitchFamily="18" charset="0"/>
              </a:rPr>
              <a:t>a</a:t>
            </a:r>
            <a:r>
              <a:rPr lang="zh-CN" altLang="en-US" sz="2400">
                <a:latin typeface="Times New Roman" panose="02020603050405020304" pitchFamily="18" charset="0"/>
              </a:rPr>
              <a:t>）。或者说，晶区比体积（</a:t>
            </a:r>
            <a:r>
              <a:rPr lang="en-US" altLang="zh-CN" sz="2400">
                <a:latin typeface="Times New Roman" panose="02020603050405020304" pitchFamily="18" charset="0"/>
              </a:rPr>
              <a:t>ν</a:t>
            </a:r>
            <a:r>
              <a:rPr lang="en-US" altLang="zh-CN" sz="2400" baseline="-25000">
                <a:latin typeface="Times New Roman" panose="02020603050405020304" pitchFamily="18" charset="0"/>
              </a:rPr>
              <a:t>c</a:t>
            </a:r>
            <a:r>
              <a:rPr lang="zh-CN" altLang="en-US" sz="2400">
                <a:latin typeface="Times New Roman" panose="02020603050405020304" pitchFamily="18" charset="0"/>
              </a:rPr>
              <a:t>）（</a:t>
            </a:r>
            <a:r>
              <a:rPr kumimoji="0" lang="zh-CN" altLang="en-US" sz="2400">
                <a:solidFill>
                  <a:srgbClr val="000099"/>
                </a:solidFill>
                <a:latin typeface="Times New Roman" panose="02020603050405020304" pitchFamily="18" charset="0"/>
              </a:rPr>
              <a:t>比容</a:t>
            </a:r>
            <a:r>
              <a:rPr kumimoji="0" lang="en-US" altLang="zh-CN" sz="2400">
                <a:solidFill>
                  <a:srgbClr val="000099"/>
                </a:solidFill>
                <a:latin typeface="Times New Roman" panose="02020603050405020304" pitchFamily="18" charset="0"/>
              </a:rPr>
              <a:t>-</a:t>
            </a:r>
            <a:r>
              <a:rPr kumimoji="0" lang="zh-CN" altLang="en-US" sz="2400">
                <a:solidFill>
                  <a:srgbClr val="000099"/>
                </a:solidFill>
                <a:latin typeface="Times New Roman" panose="02020603050405020304" pitchFamily="18" charset="0"/>
              </a:rPr>
              <a:t>密度的倒数）</a:t>
            </a:r>
            <a:r>
              <a:rPr lang="zh-CN" altLang="en-US" sz="2400">
                <a:latin typeface="Times New Roman" panose="02020603050405020304" pitchFamily="18" charset="0"/>
              </a:rPr>
              <a:t>小于非晶区比体积（</a:t>
            </a:r>
            <a:r>
              <a:rPr lang="en-US" altLang="zh-CN" sz="2400">
                <a:latin typeface="Times New Roman" panose="02020603050405020304" pitchFamily="18" charset="0"/>
              </a:rPr>
              <a:t>ν</a:t>
            </a:r>
            <a:r>
              <a:rPr lang="en-US" altLang="zh-CN" sz="2400" baseline="-25000">
                <a:latin typeface="Times New Roman" panose="02020603050405020304" pitchFamily="18" charset="0"/>
              </a:rPr>
              <a:t>a</a:t>
            </a:r>
            <a:r>
              <a:rPr lang="zh-CN" altLang="en-US" sz="2400">
                <a:latin typeface="Times New Roman" panose="02020603050405020304" pitchFamily="18" charset="0"/>
              </a:rPr>
              <a:t>）。部分结晶聚合物的密度介于</a:t>
            </a:r>
            <a:r>
              <a:rPr lang="en-US" altLang="zh-CN" sz="2400">
                <a:latin typeface="Times New Roman" panose="02020603050405020304" pitchFamily="18" charset="0"/>
              </a:rPr>
              <a:t>ρ</a:t>
            </a:r>
            <a:r>
              <a:rPr lang="en-US" altLang="zh-CN" sz="2400" baseline="-25000">
                <a:latin typeface="Times New Roman" panose="02020603050405020304" pitchFamily="18" charset="0"/>
              </a:rPr>
              <a:t>c</a:t>
            </a:r>
            <a:r>
              <a:rPr lang="zh-CN" altLang="en-US" sz="2400">
                <a:latin typeface="Times New Roman" panose="02020603050405020304" pitchFamily="18" charset="0"/>
              </a:rPr>
              <a:t>和</a:t>
            </a:r>
            <a:r>
              <a:rPr lang="en-US" altLang="zh-CN" sz="2400">
                <a:latin typeface="Times New Roman" panose="02020603050405020304" pitchFamily="18" charset="0"/>
              </a:rPr>
              <a:t>ρ</a:t>
            </a:r>
            <a:r>
              <a:rPr lang="en-US" altLang="zh-CN" sz="2400" baseline="-25000">
                <a:latin typeface="Times New Roman" panose="02020603050405020304" pitchFamily="18" charset="0"/>
              </a:rPr>
              <a:t>a</a:t>
            </a:r>
            <a:r>
              <a:rPr lang="zh-CN" altLang="en-US" sz="2400">
                <a:latin typeface="Times New Roman" panose="02020603050405020304" pitchFamily="18" charset="0"/>
              </a:rPr>
              <a:t>之间。</a:t>
            </a:r>
          </a:p>
        </p:txBody>
      </p:sp>
      <p:sp>
        <p:nvSpPr>
          <p:cNvPr id="484374" name="Rectangle 22">
            <a:extLst>
              <a:ext uri="{FF2B5EF4-FFF2-40B4-BE49-F238E27FC236}">
                <a16:creationId xmlns:a16="http://schemas.microsoft.com/office/drawing/2014/main" id="{CA00C75F-594B-4435-9568-AEA590ABF6D5}"/>
              </a:ext>
            </a:extLst>
          </p:cNvPr>
          <p:cNvSpPr>
            <a:spLocks noChangeArrowheads="1"/>
          </p:cNvSpPr>
          <p:nvPr/>
        </p:nvSpPr>
        <p:spPr bwMode="blackWhite">
          <a:xfrm>
            <a:off x="827088" y="2636838"/>
            <a:ext cx="7272337" cy="498475"/>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zh-CN" altLang="en-US" sz="2400">
                <a:latin typeface="Times New Roman" panose="02020603050405020304" pitchFamily="18" charset="0"/>
              </a:rPr>
              <a:t>试样的比体积</a:t>
            </a:r>
            <a:r>
              <a:rPr lang="en-US" altLang="zh-CN" sz="2400" i="1">
                <a:latin typeface="Times New Roman" panose="02020603050405020304" pitchFamily="18" charset="0"/>
              </a:rPr>
              <a:t>ν</a:t>
            </a:r>
            <a:r>
              <a:rPr lang="zh-CN" altLang="en-US" sz="2400">
                <a:latin typeface="Times New Roman" panose="02020603050405020304" pitchFamily="18" charset="0"/>
              </a:rPr>
              <a:t>等于晶区和非晶区比体积的线性加和</a:t>
            </a:r>
          </a:p>
        </p:txBody>
      </p:sp>
      <p:sp>
        <p:nvSpPr>
          <p:cNvPr id="484377" name="Rectangle 25">
            <a:extLst>
              <a:ext uri="{FF2B5EF4-FFF2-40B4-BE49-F238E27FC236}">
                <a16:creationId xmlns:a16="http://schemas.microsoft.com/office/drawing/2014/main" id="{23C95B44-6057-412E-957F-4483B736FB4A}"/>
              </a:ext>
            </a:extLst>
          </p:cNvPr>
          <p:cNvSpPr>
            <a:spLocks noChangeArrowheads="1"/>
          </p:cNvSpPr>
          <p:nvPr/>
        </p:nvSpPr>
        <p:spPr bwMode="blackWhite">
          <a:xfrm>
            <a:off x="900113" y="4292600"/>
            <a:ext cx="6659562" cy="498475"/>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latin typeface="Times New Roman" panose="02020603050405020304" pitchFamily="18" charset="0"/>
              </a:rPr>
              <a:t>试样的密度</a:t>
            </a:r>
            <a:r>
              <a:rPr lang="en-US" altLang="zh-CN" sz="2400" i="1">
                <a:latin typeface="Times New Roman" panose="02020603050405020304" pitchFamily="18" charset="0"/>
              </a:rPr>
              <a:t>ρ</a:t>
            </a:r>
            <a:r>
              <a:rPr lang="zh-CN" altLang="en-US" sz="2400">
                <a:latin typeface="Times New Roman" panose="02020603050405020304" pitchFamily="18" charset="0"/>
              </a:rPr>
              <a:t>等于晶区和非晶区密度的线性加和</a:t>
            </a:r>
          </a:p>
        </p:txBody>
      </p:sp>
      <p:sp>
        <p:nvSpPr>
          <p:cNvPr id="484380" name="Text Box 28">
            <a:extLst>
              <a:ext uri="{FF2B5EF4-FFF2-40B4-BE49-F238E27FC236}">
                <a16:creationId xmlns:a16="http://schemas.microsoft.com/office/drawing/2014/main" id="{AF887275-0492-436C-9A0F-0033B351223C}"/>
              </a:ext>
            </a:extLst>
          </p:cNvPr>
          <p:cNvSpPr txBox="1">
            <a:spLocks noChangeArrowheads="1"/>
          </p:cNvSpPr>
          <p:nvPr/>
        </p:nvSpPr>
        <p:spPr bwMode="auto">
          <a:xfrm>
            <a:off x="611188" y="5805488"/>
            <a:ext cx="8207375" cy="850900"/>
          </a:xfrm>
          <a:prstGeom prst="rect">
            <a:avLst/>
          </a:prstGeom>
          <a:solidFill>
            <a:schemeClr val="bg1"/>
          </a:solidFill>
          <a:ln w="28575"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晶区</a:t>
            </a:r>
            <a:r>
              <a:rPr kumimoji="0" lang="zh-CN" altLang="en-US" sz="2400"/>
              <a:t>密度即晶胞密度，可由</a:t>
            </a:r>
            <a:r>
              <a:rPr kumimoji="0" lang="en-US" altLang="zh-CN" sz="2400">
                <a:solidFill>
                  <a:srgbClr val="000099"/>
                </a:solidFill>
              </a:rPr>
              <a:t>X-ray</a:t>
            </a:r>
            <a:r>
              <a:rPr kumimoji="0" lang="zh-CN" altLang="en-US" sz="2400">
                <a:solidFill>
                  <a:srgbClr val="000099"/>
                </a:solidFill>
              </a:rPr>
              <a:t>所得</a:t>
            </a:r>
            <a:r>
              <a:rPr kumimoji="0" lang="zh-CN" altLang="en-US" sz="2400"/>
              <a:t>计算。</a:t>
            </a:r>
            <a:r>
              <a:rPr lang="zh-CN" altLang="en-US" sz="2400"/>
              <a:t>非晶区</a:t>
            </a:r>
            <a:r>
              <a:rPr kumimoji="0" lang="zh-CN" altLang="en-US" sz="2400"/>
              <a:t>的密度可以把熔体淬火，以获得完全非结晶的试样后进行实测。 </a:t>
            </a:r>
            <a:r>
              <a:rPr kumimoji="0" lang="zh-CN" altLang="en-US" sz="2400">
                <a:solidFill>
                  <a:srgbClr val="000099"/>
                </a:solidFill>
              </a:rPr>
              <a:t>  </a:t>
            </a:r>
          </a:p>
        </p:txBody>
      </p:sp>
      <p:sp>
        <p:nvSpPr>
          <p:cNvPr id="484381" name="Rectangle 29">
            <a:extLst>
              <a:ext uri="{FF2B5EF4-FFF2-40B4-BE49-F238E27FC236}">
                <a16:creationId xmlns:a16="http://schemas.microsoft.com/office/drawing/2014/main" id="{091324D1-C269-4173-A379-5DD8FB4AA4C5}"/>
              </a:ext>
            </a:extLst>
          </p:cNvPr>
          <p:cNvSpPr>
            <a:spLocks noChangeArrowheads="1"/>
          </p:cNvSpPr>
          <p:nvPr/>
        </p:nvSpPr>
        <p:spPr bwMode="blackWhite">
          <a:xfrm>
            <a:off x="323850" y="476250"/>
            <a:ext cx="4288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zh-CN" altLang="en-US" sz="3200" dirty="0">
                <a:solidFill>
                  <a:srgbClr val="FF0000"/>
                </a:solidFill>
                <a:latin typeface="Times New Roman" panose="02020603050405020304" pitchFamily="18" charset="0"/>
              </a:rPr>
              <a:t>结晶度的主要测试方法</a:t>
            </a:r>
          </a:p>
        </p:txBody>
      </p:sp>
      <p:pic>
        <p:nvPicPr>
          <p:cNvPr id="484382" name="Picture 30" descr="图片1">
            <a:extLst>
              <a:ext uri="{FF2B5EF4-FFF2-40B4-BE49-F238E27FC236}">
                <a16:creationId xmlns:a16="http://schemas.microsoft.com/office/drawing/2014/main" id="{59E6B1C1-FDAC-4540-A96F-89CE9553A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429000"/>
            <a:ext cx="2952750" cy="514350"/>
          </a:xfrm>
          <a:prstGeom prst="rect">
            <a:avLst/>
          </a:prstGeom>
          <a:solidFill>
            <a:srgbClr val="00FFFF"/>
          </a:solidFill>
        </p:spPr>
      </p:pic>
      <p:pic>
        <p:nvPicPr>
          <p:cNvPr id="484383" name="Picture 31" descr="图片11">
            <a:extLst>
              <a:ext uri="{FF2B5EF4-FFF2-40B4-BE49-F238E27FC236}">
                <a16:creationId xmlns:a16="http://schemas.microsoft.com/office/drawing/2014/main" id="{34B97C75-2CF0-468F-A702-DFB75847C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213100"/>
            <a:ext cx="4932363" cy="874713"/>
          </a:xfrm>
          <a:prstGeom prst="rect">
            <a:avLst/>
          </a:prstGeom>
          <a:solidFill>
            <a:srgbClr val="00FFFF"/>
          </a:solidFill>
        </p:spPr>
      </p:pic>
      <p:pic>
        <p:nvPicPr>
          <p:cNvPr id="484384" name="Picture 32" descr="图片1">
            <a:extLst>
              <a:ext uri="{FF2B5EF4-FFF2-40B4-BE49-F238E27FC236}">
                <a16:creationId xmlns:a16="http://schemas.microsoft.com/office/drawing/2014/main" id="{BC6F4C28-A592-47BF-9FA6-E4C082862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013325"/>
            <a:ext cx="4464050" cy="642938"/>
          </a:xfrm>
          <a:prstGeom prst="rect">
            <a:avLst/>
          </a:prstGeom>
          <a:solidFill>
            <a:srgbClr val="00FFFF"/>
          </a:solidFill>
        </p:spPr>
      </p:pic>
      <p:pic>
        <p:nvPicPr>
          <p:cNvPr id="484385" name="Picture 33" descr="图片1">
            <a:extLst>
              <a:ext uri="{FF2B5EF4-FFF2-40B4-BE49-F238E27FC236}">
                <a16:creationId xmlns:a16="http://schemas.microsoft.com/office/drawing/2014/main" id="{0DBA232A-C7AC-48FF-9AC6-5E6824FB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4941888"/>
            <a:ext cx="1944688" cy="760412"/>
          </a:xfrm>
          <a:prstGeom prst="rect">
            <a:avLst/>
          </a:prstGeom>
          <a:solidFill>
            <a:srgbClr val="00FFFF"/>
          </a:solidFill>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灯片编号占位符 4">
            <a:extLst>
              <a:ext uri="{FF2B5EF4-FFF2-40B4-BE49-F238E27FC236}">
                <a16:creationId xmlns:a16="http://schemas.microsoft.com/office/drawing/2014/main" id="{0F2704C0-42D3-47FE-A5C1-417679B14A27}"/>
              </a:ext>
            </a:extLst>
          </p:cNvPr>
          <p:cNvSpPr>
            <a:spLocks noGrp="1"/>
          </p:cNvSpPr>
          <p:nvPr>
            <p:ph type="sldNum" sz="quarter" idx="12"/>
          </p:nvPr>
        </p:nvSpPr>
        <p:spPr/>
        <p:txBody>
          <a:bodyPr/>
          <a:lstStyle/>
          <a:p>
            <a:fld id="{0723589E-9EE0-468F-B7A5-F388CBB08E4B}" type="slidenum">
              <a:rPr lang="en-US" altLang="zh-CN"/>
              <a:pPr/>
              <a:t>71</a:t>
            </a:fld>
            <a:endParaRPr lang="en-US" altLang="zh-CN"/>
          </a:p>
        </p:txBody>
      </p:sp>
      <p:sp>
        <p:nvSpPr>
          <p:cNvPr id="668674" name="Text Box 2">
            <a:extLst>
              <a:ext uri="{FF2B5EF4-FFF2-40B4-BE49-F238E27FC236}">
                <a16:creationId xmlns:a16="http://schemas.microsoft.com/office/drawing/2014/main" id="{2E746B49-7887-4BFD-BF3F-63B210A21AA8}"/>
              </a:ext>
            </a:extLst>
          </p:cNvPr>
          <p:cNvSpPr txBox="1">
            <a:spLocks noChangeArrowheads="1"/>
          </p:cNvSpPr>
          <p:nvPr/>
        </p:nvSpPr>
        <p:spPr bwMode="auto">
          <a:xfrm>
            <a:off x="539750" y="1484313"/>
            <a:ext cx="8135938" cy="457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000099"/>
                </a:solidFill>
              </a:rPr>
              <a:t>总的相干散射强度等于晶区和非晶区相干散射强度之和</a:t>
            </a:r>
          </a:p>
        </p:txBody>
      </p:sp>
      <p:sp>
        <p:nvSpPr>
          <p:cNvPr id="668675" name="Rectangle 3">
            <a:extLst>
              <a:ext uri="{FF2B5EF4-FFF2-40B4-BE49-F238E27FC236}">
                <a16:creationId xmlns:a16="http://schemas.microsoft.com/office/drawing/2014/main" id="{C0975DDB-809A-4ACA-AE50-2E5EAD6403CB}"/>
              </a:ext>
            </a:extLst>
          </p:cNvPr>
          <p:cNvSpPr>
            <a:spLocks noChangeArrowheads="1"/>
          </p:cNvSpPr>
          <p:nvPr/>
        </p:nvSpPr>
        <p:spPr bwMode="blackWhite">
          <a:xfrm>
            <a:off x="611188" y="738188"/>
            <a:ext cx="30155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en-US" altLang="zh-CN" sz="3200" dirty="0">
                <a:solidFill>
                  <a:srgbClr val="000099"/>
                </a:solidFill>
              </a:rPr>
              <a:t>2. X</a:t>
            </a:r>
            <a:r>
              <a:rPr kumimoji="0" lang="zh-CN" altLang="en-US" sz="3200" dirty="0">
                <a:solidFill>
                  <a:srgbClr val="000099"/>
                </a:solidFill>
              </a:rPr>
              <a:t>射线衍射法</a:t>
            </a:r>
          </a:p>
        </p:txBody>
      </p:sp>
      <p:sp>
        <p:nvSpPr>
          <p:cNvPr id="668676" name="Text Box 4">
            <a:extLst>
              <a:ext uri="{FF2B5EF4-FFF2-40B4-BE49-F238E27FC236}">
                <a16:creationId xmlns:a16="http://schemas.microsoft.com/office/drawing/2014/main" id="{383A389E-D697-4EF1-A26C-C20781A579A4}"/>
              </a:ext>
            </a:extLst>
          </p:cNvPr>
          <p:cNvSpPr txBox="1">
            <a:spLocks noChangeArrowheads="1"/>
          </p:cNvSpPr>
          <p:nvPr/>
        </p:nvSpPr>
        <p:spPr bwMode="blackWhite">
          <a:xfrm>
            <a:off x="5148263" y="3429000"/>
            <a:ext cx="3600450" cy="8604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latin typeface="Times New Roman" panose="02020603050405020304" pitchFamily="18" charset="0"/>
              </a:rPr>
              <a:t>A</a:t>
            </a:r>
            <a:r>
              <a:rPr kumimoji="0" lang="en-US" altLang="zh-CN" sz="2400" baseline="-25000">
                <a:latin typeface="Times New Roman" panose="02020603050405020304" pitchFamily="18" charset="0"/>
              </a:rPr>
              <a:t>c</a:t>
            </a:r>
            <a:r>
              <a:rPr kumimoji="0" lang="zh-CN" altLang="en-US" sz="2400">
                <a:latin typeface="Times New Roman" panose="02020603050405020304" pitchFamily="18" charset="0"/>
              </a:rPr>
              <a:t>为衍射曲线下</a:t>
            </a:r>
            <a:r>
              <a:rPr kumimoji="0" lang="zh-CN" altLang="en-US" sz="2400">
                <a:solidFill>
                  <a:srgbClr val="000099"/>
                </a:solidFill>
                <a:latin typeface="Times New Roman" panose="02020603050405020304" pitchFamily="18" charset="0"/>
              </a:rPr>
              <a:t>晶区</a:t>
            </a:r>
            <a:r>
              <a:rPr kumimoji="0" lang="zh-CN" altLang="en-US" sz="2400">
                <a:latin typeface="Times New Roman" panose="02020603050405020304" pitchFamily="18" charset="0"/>
              </a:rPr>
              <a:t>衍射峰的面积</a:t>
            </a:r>
          </a:p>
        </p:txBody>
      </p:sp>
      <p:sp>
        <p:nvSpPr>
          <p:cNvPr id="668677" name="Text Box 5">
            <a:extLst>
              <a:ext uri="{FF2B5EF4-FFF2-40B4-BE49-F238E27FC236}">
                <a16:creationId xmlns:a16="http://schemas.microsoft.com/office/drawing/2014/main" id="{0F468444-FE0B-42FB-9EEF-E43B34EB9913}"/>
              </a:ext>
            </a:extLst>
          </p:cNvPr>
          <p:cNvSpPr txBox="1">
            <a:spLocks noChangeArrowheads="1"/>
          </p:cNvSpPr>
          <p:nvPr/>
        </p:nvSpPr>
        <p:spPr bwMode="blackWhite">
          <a:xfrm>
            <a:off x="5292725" y="5516563"/>
            <a:ext cx="2736850" cy="4953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latin typeface="Times New Roman" panose="02020603050405020304" pitchFamily="18" charset="0"/>
              </a:rPr>
              <a:t>K</a:t>
            </a:r>
            <a:r>
              <a:rPr kumimoji="0" lang="zh-CN" altLang="en-US" sz="2400">
                <a:latin typeface="Times New Roman" panose="02020603050405020304" pitchFamily="18" charset="0"/>
              </a:rPr>
              <a:t>为校正因子</a:t>
            </a:r>
            <a:endParaRPr kumimoji="0" lang="zh-CN" altLang="en-US" sz="2400" baseline="-25000">
              <a:latin typeface="Times New Roman" panose="02020603050405020304" pitchFamily="18" charset="0"/>
            </a:endParaRPr>
          </a:p>
        </p:txBody>
      </p:sp>
      <p:pic>
        <p:nvPicPr>
          <p:cNvPr id="668679" name="Picture 7" descr="image028">
            <a:extLst>
              <a:ext uri="{FF2B5EF4-FFF2-40B4-BE49-F238E27FC236}">
                <a16:creationId xmlns:a16="http://schemas.microsoft.com/office/drawing/2014/main" id="{B6C6E2E0-20DE-47FC-A212-C12998278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213100"/>
            <a:ext cx="3960812" cy="3155950"/>
          </a:xfrm>
          <a:prstGeom prst="rect">
            <a:avLst/>
          </a:prstGeom>
          <a:noFill/>
          <a:extLst>
            <a:ext uri="{909E8E84-426E-40DD-AFC4-6F175D3DCCD1}">
              <a14:hiddenFill xmlns:a14="http://schemas.microsoft.com/office/drawing/2010/main">
                <a:solidFill>
                  <a:srgbClr val="FFFFFF"/>
                </a:solidFill>
              </a14:hiddenFill>
            </a:ext>
          </a:extLst>
        </p:spPr>
      </p:pic>
      <p:sp>
        <p:nvSpPr>
          <p:cNvPr id="668680" name="Text Box 8">
            <a:extLst>
              <a:ext uri="{FF2B5EF4-FFF2-40B4-BE49-F238E27FC236}">
                <a16:creationId xmlns:a16="http://schemas.microsoft.com/office/drawing/2014/main" id="{71D25CF8-43B4-4E48-82F5-5473ACE98B12}"/>
              </a:ext>
            </a:extLst>
          </p:cNvPr>
          <p:cNvSpPr txBox="1">
            <a:spLocks noChangeArrowheads="1"/>
          </p:cNvSpPr>
          <p:nvPr/>
        </p:nvSpPr>
        <p:spPr bwMode="blackWhite">
          <a:xfrm>
            <a:off x="5148263" y="4437063"/>
            <a:ext cx="3600450" cy="8604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latin typeface="Times New Roman" panose="02020603050405020304" pitchFamily="18" charset="0"/>
              </a:rPr>
              <a:t>A</a:t>
            </a:r>
            <a:r>
              <a:rPr kumimoji="0" lang="en-US" altLang="zh-CN" sz="2400" baseline="-25000">
                <a:latin typeface="Times New Roman" panose="02020603050405020304" pitchFamily="18" charset="0"/>
              </a:rPr>
              <a:t>a</a:t>
            </a:r>
            <a:r>
              <a:rPr kumimoji="0" lang="zh-CN" altLang="en-US" sz="2400">
                <a:latin typeface="Times New Roman" panose="02020603050405020304" pitchFamily="18" charset="0"/>
              </a:rPr>
              <a:t>为衍射曲线下非</a:t>
            </a:r>
            <a:r>
              <a:rPr kumimoji="0" lang="zh-CN" altLang="en-US" sz="2400">
                <a:solidFill>
                  <a:srgbClr val="000099"/>
                </a:solidFill>
                <a:latin typeface="Times New Roman" panose="02020603050405020304" pitchFamily="18" charset="0"/>
              </a:rPr>
              <a:t>晶区</a:t>
            </a:r>
            <a:r>
              <a:rPr kumimoji="0" lang="zh-CN" altLang="en-US" sz="2400">
                <a:latin typeface="Times New Roman" panose="02020603050405020304" pitchFamily="18" charset="0"/>
              </a:rPr>
              <a:t>衍射峰的面积</a:t>
            </a:r>
          </a:p>
        </p:txBody>
      </p:sp>
      <p:sp>
        <p:nvSpPr>
          <p:cNvPr id="668686" name="Rectangle 14">
            <a:extLst>
              <a:ext uri="{FF2B5EF4-FFF2-40B4-BE49-F238E27FC236}">
                <a16:creationId xmlns:a16="http://schemas.microsoft.com/office/drawing/2014/main" id="{52D88D1C-66A2-4CE2-88B4-34CECA556AD1}"/>
              </a:ext>
            </a:extLst>
          </p:cNvPr>
          <p:cNvSpPr>
            <a:spLocks noChangeArrowheads="1"/>
          </p:cNvSpPr>
          <p:nvPr/>
        </p:nvSpPr>
        <p:spPr bwMode="blackWhite">
          <a:xfrm>
            <a:off x="1258888" y="2349500"/>
            <a:ext cx="232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0" lang="zh-CN" altLang="en-US" sz="2800">
                <a:solidFill>
                  <a:srgbClr val="FF0000"/>
                </a:solidFill>
              </a:rPr>
              <a:t>则结晶度为：</a:t>
            </a:r>
          </a:p>
        </p:txBody>
      </p:sp>
      <p:sp>
        <p:nvSpPr>
          <p:cNvPr id="668688" name="AutoShape 16">
            <a:extLst>
              <a:ext uri="{FF2B5EF4-FFF2-40B4-BE49-F238E27FC236}">
                <a16:creationId xmlns:a16="http://schemas.microsoft.com/office/drawing/2014/main" id="{157A30BA-DEAA-4C0E-A1DE-56DF44730D6B}"/>
              </a:ext>
            </a:extLst>
          </p:cNvPr>
          <p:cNvSpPr>
            <a:spLocks/>
          </p:cNvSpPr>
          <p:nvPr/>
        </p:nvSpPr>
        <p:spPr bwMode="auto">
          <a:xfrm>
            <a:off x="4500563" y="3644900"/>
            <a:ext cx="503237" cy="2305050"/>
          </a:xfrm>
          <a:prstGeom prst="leftBrace">
            <a:avLst>
              <a:gd name="adj1" fmla="val 38170"/>
              <a:gd name="adj2" fmla="val 47319"/>
            </a:avLst>
          </a:prstGeom>
          <a:solidFill>
            <a:srgbClr val="99FF66"/>
          </a:solidFill>
          <a:ln w="38100">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8689" name="Picture 17" descr="图片1">
            <a:extLst>
              <a:ext uri="{FF2B5EF4-FFF2-40B4-BE49-F238E27FC236}">
                <a16:creationId xmlns:a16="http://schemas.microsoft.com/office/drawing/2014/main" id="{94F1C08F-F1E6-481C-83B6-779357868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060575"/>
            <a:ext cx="1952625" cy="1114425"/>
          </a:xfrm>
          <a:prstGeom prst="rect">
            <a:avLst/>
          </a:prstGeom>
          <a:solidFill>
            <a:schemeClr val="bg1"/>
          </a:solidFill>
          <a:ln w="38100">
            <a:solidFill>
              <a:srgbClr val="FF0000"/>
            </a:solidFill>
            <a:miter lim="800000"/>
            <a:headEnd/>
            <a:tailEnd/>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23CCF292-4854-49BB-8BC3-D164275B3DD3}"/>
              </a:ext>
            </a:extLst>
          </p:cNvPr>
          <p:cNvSpPr>
            <a:spLocks noGrp="1"/>
          </p:cNvSpPr>
          <p:nvPr>
            <p:ph type="sldNum" sz="quarter" idx="12"/>
          </p:nvPr>
        </p:nvSpPr>
        <p:spPr/>
        <p:txBody>
          <a:bodyPr/>
          <a:lstStyle/>
          <a:p>
            <a:fld id="{CF3A52ED-85E9-41A8-82E7-B581C3EBA506}" type="slidenum">
              <a:rPr lang="en-US" altLang="zh-CN"/>
              <a:pPr/>
              <a:t>72</a:t>
            </a:fld>
            <a:endParaRPr lang="en-US" altLang="zh-CN"/>
          </a:p>
        </p:txBody>
      </p:sp>
      <p:sp>
        <p:nvSpPr>
          <p:cNvPr id="485378" name="Rectangle 2">
            <a:extLst>
              <a:ext uri="{FF2B5EF4-FFF2-40B4-BE49-F238E27FC236}">
                <a16:creationId xmlns:a16="http://schemas.microsoft.com/office/drawing/2014/main" id="{0608B4C6-82F4-47E7-811A-01E72DB5BF93}"/>
              </a:ext>
            </a:extLst>
          </p:cNvPr>
          <p:cNvSpPr>
            <a:spLocks noGrp="1" noChangeArrowheads="1"/>
          </p:cNvSpPr>
          <p:nvPr>
            <p:ph type="title"/>
          </p:nvPr>
        </p:nvSpPr>
        <p:spPr>
          <a:xfrm>
            <a:off x="611188" y="692150"/>
            <a:ext cx="3168650" cy="723900"/>
          </a:xfrm>
        </p:spPr>
        <p:txBody>
          <a:bodyPr/>
          <a:lstStyle/>
          <a:p>
            <a:r>
              <a:rPr kumimoji="1" lang="en-US" altLang="zh-CN" sz="3200" b="1" dirty="0">
                <a:solidFill>
                  <a:srgbClr val="000099"/>
                </a:solidFill>
                <a:ea typeface="楷体_GB2312" pitchFamily="1" charset="-122"/>
              </a:rPr>
              <a:t>3. </a:t>
            </a:r>
            <a:r>
              <a:rPr kumimoji="1" lang="zh-CN" altLang="en-US" sz="3200" b="1" dirty="0">
                <a:solidFill>
                  <a:srgbClr val="000099"/>
                </a:solidFill>
                <a:ea typeface="楷体_GB2312" pitchFamily="1" charset="-122"/>
              </a:rPr>
              <a:t>量热法</a:t>
            </a:r>
          </a:p>
        </p:txBody>
      </p:sp>
      <p:sp>
        <p:nvSpPr>
          <p:cNvPr id="485379" name="Rectangle 3">
            <a:extLst>
              <a:ext uri="{FF2B5EF4-FFF2-40B4-BE49-F238E27FC236}">
                <a16:creationId xmlns:a16="http://schemas.microsoft.com/office/drawing/2014/main" id="{8C5ABFA3-9363-4E95-B34D-E93B45DB5A65}"/>
              </a:ext>
            </a:extLst>
          </p:cNvPr>
          <p:cNvSpPr>
            <a:spLocks noChangeArrowheads="1"/>
          </p:cNvSpPr>
          <p:nvPr/>
        </p:nvSpPr>
        <p:spPr bwMode="blackWhite">
          <a:xfrm>
            <a:off x="539750" y="2471738"/>
            <a:ext cx="8135938" cy="1047750"/>
          </a:xfrm>
          <a:prstGeom prst="rect">
            <a:avLst/>
          </a:prstGeom>
          <a:noFill/>
          <a:ln w="412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5000"/>
              </a:lnSpc>
            </a:pPr>
            <a:r>
              <a:rPr lang="zh-CN" altLang="en-US" sz="2400">
                <a:latin typeface="Times New Roman" panose="02020603050405020304" pitchFamily="18" charset="0"/>
              </a:rPr>
              <a:t>聚合物结晶部分熔融时要吸收热量</a:t>
            </a:r>
            <a:r>
              <a:rPr lang="en-US" altLang="zh-CN" sz="2400">
                <a:latin typeface="Times New Roman" panose="02020603050405020304" pitchFamily="18" charset="0"/>
              </a:rPr>
              <a:t>---</a:t>
            </a:r>
            <a:r>
              <a:rPr lang="zh-CN" altLang="en-US" sz="2400">
                <a:latin typeface="Times New Roman" panose="02020603050405020304" pitchFamily="18" charset="0"/>
              </a:rPr>
              <a:t>熔融热，试样的熔融热与结晶度成正比，结晶度越高，熔融热越大。</a:t>
            </a:r>
          </a:p>
        </p:txBody>
      </p:sp>
      <p:sp>
        <p:nvSpPr>
          <p:cNvPr id="485381" name="Rectangle 5">
            <a:extLst>
              <a:ext uri="{FF2B5EF4-FFF2-40B4-BE49-F238E27FC236}">
                <a16:creationId xmlns:a16="http://schemas.microsoft.com/office/drawing/2014/main" id="{EC64C495-41A8-4111-A186-2E742E96ABB0}"/>
              </a:ext>
            </a:extLst>
          </p:cNvPr>
          <p:cNvSpPr>
            <a:spLocks noChangeArrowheads="1"/>
          </p:cNvSpPr>
          <p:nvPr/>
        </p:nvSpPr>
        <p:spPr bwMode="blackWhite">
          <a:xfrm>
            <a:off x="3492500" y="5516563"/>
            <a:ext cx="5327650" cy="860425"/>
          </a:xfrm>
          <a:prstGeom prst="rect">
            <a:avLst/>
          </a:prstGeom>
          <a:noFill/>
          <a:ln w="38100"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400">
                <a:latin typeface="Times New Roman" panose="02020603050405020304" pitchFamily="18" charset="0"/>
              </a:rPr>
              <a:t>ΔH</a:t>
            </a:r>
            <a:r>
              <a:rPr lang="en-US" altLang="zh-CN" sz="2400" baseline="-25000">
                <a:latin typeface="Times New Roman" panose="02020603050405020304" pitchFamily="18" charset="0"/>
              </a:rPr>
              <a:t>0</a:t>
            </a:r>
            <a:r>
              <a:rPr lang="zh-CN" altLang="en-US" sz="2400">
                <a:latin typeface="Times New Roman" panose="02020603050405020304" pitchFamily="18" charset="0"/>
              </a:rPr>
              <a:t>为聚合物</a:t>
            </a:r>
            <a:r>
              <a:rPr lang="en-US" altLang="zh-CN" sz="2400">
                <a:latin typeface="Times New Roman" panose="02020603050405020304" pitchFamily="18" charset="0"/>
              </a:rPr>
              <a:t>100</a:t>
            </a:r>
            <a:r>
              <a:rPr lang="zh-CN" altLang="en-US" sz="2400">
                <a:latin typeface="Times New Roman" panose="02020603050405020304" pitchFamily="18" charset="0"/>
              </a:rPr>
              <a:t>％结晶时的熔融热，可从手册中查找</a:t>
            </a:r>
          </a:p>
        </p:txBody>
      </p:sp>
      <p:sp>
        <p:nvSpPr>
          <p:cNvPr id="485383" name="AutoShape 7">
            <a:extLst>
              <a:ext uri="{FF2B5EF4-FFF2-40B4-BE49-F238E27FC236}">
                <a16:creationId xmlns:a16="http://schemas.microsoft.com/office/drawing/2014/main" id="{1EFC8478-1852-4F73-8D28-DC63C4BE157C}"/>
              </a:ext>
            </a:extLst>
          </p:cNvPr>
          <p:cNvSpPr>
            <a:spLocks/>
          </p:cNvSpPr>
          <p:nvPr/>
        </p:nvSpPr>
        <p:spPr bwMode="auto">
          <a:xfrm>
            <a:off x="2916238" y="4149725"/>
            <a:ext cx="433387" cy="2087563"/>
          </a:xfrm>
          <a:prstGeom prst="leftBrace">
            <a:avLst>
              <a:gd name="adj1" fmla="val 40140"/>
              <a:gd name="adj2" fmla="val 47319"/>
            </a:avLst>
          </a:prstGeom>
          <a:solidFill>
            <a:srgbClr val="99FF66"/>
          </a:solidFill>
          <a:ln w="38100">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4" name="Rectangle 8">
            <a:extLst>
              <a:ext uri="{FF2B5EF4-FFF2-40B4-BE49-F238E27FC236}">
                <a16:creationId xmlns:a16="http://schemas.microsoft.com/office/drawing/2014/main" id="{27920A8F-1BF8-412A-AE14-EA40726BDE09}"/>
              </a:ext>
            </a:extLst>
          </p:cNvPr>
          <p:cNvSpPr>
            <a:spLocks noChangeArrowheads="1"/>
          </p:cNvSpPr>
          <p:nvPr/>
        </p:nvSpPr>
        <p:spPr bwMode="blackWhite">
          <a:xfrm>
            <a:off x="3492500" y="4149725"/>
            <a:ext cx="5400675" cy="1225550"/>
          </a:xfrm>
          <a:prstGeom prst="rect">
            <a:avLst/>
          </a:prstGeom>
          <a:noFill/>
          <a:ln w="38100"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sz="2400">
                <a:latin typeface="Times New Roman" panose="02020603050405020304" pitchFamily="18" charset="0"/>
              </a:rPr>
              <a:t>ΔH</a:t>
            </a:r>
            <a:r>
              <a:rPr lang="zh-CN" altLang="en-US" sz="2400">
                <a:latin typeface="Times New Roman" panose="02020603050405020304" pitchFamily="18" charset="0"/>
              </a:rPr>
              <a:t>为聚合物样品的熔融热。可由示差扫描量热仪（</a:t>
            </a:r>
            <a:r>
              <a:rPr lang="en-US" altLang="zh-CN" sz="2400">
                <a:latin typeface="Times New Roman" panose="02020603050405020304" pitchFamily="18" charset="0"/>
              </a:rPr>
              <a:t>DSC</a:t>
            </a:r>
            <a:r>
              <a:rPr lang="zh-CN" altLang="en-US" sz="2400">
                <a:latin typeface="Times New Roman" panose="02020603050405020304" pitchFamily="18" charset="0"/>
              </a:rPr>
              <a:t>）测定聚合物样品熔融峰的面积来测量。</a:t>
            </a:r>
          </a:p>
        </p:txBody>
      </p:sp>
      <p:sp>
        <p:nvSpPr>
          <p:cNvPr id="485388" name="Rectangle 12">
            <a:extLst>
              <a:ext uri="{FF2B5EF4-FFF2-40B4-BE49-F238E27FC236}">
                <a16:creationId xmlns:a16="http://schemas.microsoft.com/office/drawing/2014/main" id="{695E713C-86BF-48E8-BBEA-B60A21C88793}"/>
              </a:ext>
            </a:extLst>
          </p:cNvPr>
          <p:cNvSpPr>
            <a:spLocks noChangeArrowheads="1"/>
          </p:cNvSpPr>
          <p:nvPr/>
        </p:nvSpPr>
        <p:spPr bwMode="blackWhite">
          <a:xfrm>
            <a:off x="395288" y="1628775"/>
            <a:ext cx="8470900" cy="457200"/>
          </a:xfrm>
          <a:prstGeom prst="rect">
            <a:avLst/>
          </a:prstGeom>
          <a:solidFill>
            <a:srgbClr val="00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latin typeface="Times New Roman" panose="02020603050405020304" pitchFamily="18" charset="0"/>
              </a:rPr>
              <a:t>根据结晶聚合物在熔融过程中的热效应去求得结晶度的方法</a:t>
            </a:r>
          </a:p>
        </p:txBody>
      </p:sp>
      <p:pic>
        <p:nvPicPr>
          <p:cNvPr id="485390" name="Picture 14" descr="图片1">
            <a:extLst>
              <a:ext uri="{FF2B5EF4-FFF2-40B4-BE49-F238E27FC236}">
                <a16:creationId xmlns:a16="http://schemas.microsoft.com/office/drawing/2014/main" id="{BEC55127-C30A-4D0A-9AF4-7F96E1670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508500"/>
            <a:ext cx="2324100" cy="1238250"/>
          </a:xfrm>
          <a:prstGeom prst="rect">
            <a:avLst/>
          </a:prstGeom>
          <a:noFill/>
          <a:ln w="412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71D3530-AE4F-45D4-A0E0-A07C382378D4}"/>
              </a:ext>
            </a:extLst>
          </p:cNvPr>
          <p:cNvSpPr>
            <a:spLocks noGrp="1"/>
          </p:cNvSpPr>
          <p:nvPr>
            <p:ph type="sldNum" sz="quarter" idx="12"/>
          </p:nvPr>
        </p:nvSpPr>
        <p:spPr/>
        <p:txBody>
          <a:bodyPr/>
          <a:lstStyle/>
          <a:p>
            <a:fld id="{AFE8CB10-BD30-4D53-A26F-0C2A0B0221D3}" type="slidenum">
              <a:rPr lang="en-US" altLang="zh-CN"/>
              <a:pPr/>
              <a:t>73</a:t>
            </a:fld>
            <a:endParaRPr lang="en-US" altLang="zh-CN"/>
          </a:p>
        </p:txBody>
      </p:sp>
      <p:sp>
        <p:nvSpPr>
          <p:cNvPr id="503812" name="Rectangle 4">
            <a:extLst>
              <a:ext uri="{FF2B5EF4-FFF2-40B4-BE49-F238E27FC236}">
                <a16:creationId xmlns:a16="http://schemas.microsoft.com/office/drawing/2014/main" id="{9447529B-A18E-478A-BA7C-CF144A8B791B}"/>
              </a:ext>
            </a:extLst>
          </p:cNvPr>
          <p:cNvSpPr>
            <a:spLocks noChangeArrowheads="1"/>
          </p:cNvSpPr>
          <p:nvPr/>
        </p:nvSpPr>
        <p:spPr bwMode="blackWhite">
          <a:xfrm>
            <a:off x="611188" y="1484313"/>
            <a:ext cx="7921625" cy="15541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spcBef>
                <a:spcPct val="50000"/>
              </a:spcBef>
            </a:pPr>
            <a:r>
              <a:rPr kumimoji="0" lang="zh-CN" altLang="en-US" sz="2400">
                <a:latin typeface="Times New Roman" panose="02020603050405020304" pitchFamily="18" charset="0"/>
              </a:rPr>
              <a:t>差热分析（</a:t>
            </a:r>
            <a:r>
              <a:rPr kumimoji="0" lang="en-US" altLang="zh-CN" sz="2400">
                <a:latin typeface="Times New Roman" panose="02020603050405020304" pitchFamily="18" charset="0"/>
              </a:rPr>
              <a:t>Differential thermal analysis</a:t>
            </a:r>
            <a:r>
              <a:rPr kumimoji="0" lang="zh-CN" altLang="en-US" sz="2400">
                <a:latin typeface="Times New Roman" panose="02020603050405020304" pitchFamily="18" charset="0"/>
              </a:rPr>
              <a:t>，</a:t>
            </a:r>
            <a:r>
              <a:rPr kumimoji="0" lang="en-US" altLang="zh-CN" sz="2400">
                <a:solidFill>
                  <a:srgbClr val="FF0000"/>
                </a:solidFill>
                <a:latin typeface="Times New Roman" panose="02020603050405020304" pitchFamily="18" charset="0"/>
              </a:rPr>
              <a:t>DTA</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是使试样和参比物在程序升温或降温的相同环境中，测量两者的温度差随温度</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或时间</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的变化关系的一种技术。</a:t>
            </a:r>
          </a:p>
        </p:txBody>
      </p:sp>
      <p:sp>
        <p:nvSpPr>
          <p:cNvPr id="503814" name="Rectangle 6">
            <a:extLst>
              <a:ext uri="{FF2B5EF4-FFF2-40B4-BE49-F238E27FC236}">
                <a16:creationId xmlns:a16="http://schemas.microsoft.com/office/drawing/2014/main" id="{5CDA313F-D657-4089-93EC-F55E0E3C09B9}"/>
              </a:ext>
            </a:extLst>
          </p:cNvPr>
          <p:cNvSpPr>
            <a:spLocks noChangeArrowheads="1"/>
          </p:cNvSpPr>
          <p:nvPr/>
        </p:nvSpPr>
        <p:spPr bwMode="blackWhite">
          <a:xfrm>
            <a:off x="611188" y="3573463"/>
            <a:ext cx="7704137" cy="20288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kumimoji="0" lang="zh-CN" altLang="en-US" sz="2400">
                <a:latin typeface="Times New Roman" panose="02020603050405020304" pitchFamily="18" charset="0"/>
              </a:rPr>
              <a:t>示差扫描量热法</a:t>
            </a:r>
            <a:r>
              <a:rPr kumimoji="0" lang="en-US" altLang="zh-CN" sz="2400">
                <a:latin typeface="Times New Roman" panose="02020603050405020304" pitchFamily="18" charset="0"/>
              </a:rPr>
              <a:t>(differential scanning Calorimetry</a:t>
            </a:r>
            <a:r>
              <a:rPr kumimoji="0" lang="zh-CN" altLang="en-US" sz="2400">
                <a:latin typeface="Times New Roman" panose="02020603050405020304" pitchFamily="18" charset="0"/>
              </a:rPr>
              <a:t>，</a:t>
            </a:r>
            <a:r>
              <a:rPr kumimoji="0" lang="en-US" altLang="zh-CN" sz="2400">
                <a:solidFill>
                  <a:srgbClr val="FF0000"/>
                </a:solidFill>
                <a:latin typeface="Times New Roman" panose="02020603050405020304" pitchFamily="18" charset="0"/>
              </a:rPr>
              <a:t>DSC</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是使试样和参比物在程序升温或降温的相同环境中，用补偿器测量使两者的温度差保持为零所必须的热量对温度</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或时间</a:t>
            </a:r>
            <a:r>
              <a:rPr kumimoji="0" lang="en-US" altLang="zh-CN" sz="2400">
                <a:latin typeface="Times New Roman" panose="02020603050405020304" pitchFamily="18" charset="0"/>
              </a:rPr>
              <a:t>)</a:t>
            </a:r>
            <a:r>
              <a:rPr kumimoji="0" lang="zh-CN" altLang="en-US" sz="2400">
                <a:latin typeface="Times New Roman" panose="02020603050405020304" pitchFamily="18" charset="0"/>
              </a:rPr>
              <a:t>的依赖关系的一种技术。</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4">
            <a:extLst>
              <a:ext uri="{FF2B5EF4-FFF2-40B4-BE49-F238E27FC236}">
                <a16:creationId xmlns:a16="http://schemas.microsoft.com/office/drawing/2014/main" id="{030DA725-9CE1-447F-8BF4-F0C46918B1F6}"/>
              </a:ext>
            </a:extLst>
          </p:cNvPr>
          <p:cNvSpPr>
            <a:spLocks noGrp="1"/>
          </p:cNvSpPr>
          <p:nvPr>
            <p:ph type="sldNum" sz="quarter" idx="11"/>
          </p:nvPr>
        </p:nvSpPr>
        <p:spPr/>
        <p:txBody>
          <a:bodyPr/>
          <a:lstStyle/>
          <a:p>
            <a:fld id="{92273DF9-4BEE-47EE-99C5-61625851B284}" type="slidenum">
              <a:rPr lang="en-US" altLang="zh-CN"/>
              <a:pPr/>
              <a:t>74</a:t>
            </a:fld>
            <a:endParaRPr lang="en-US" altLang="zh-CN"/>
          </a:p>
        </p:txBody>
      </p:sp>
      <p:grpSp>
        <p:nvGrpSpPr>
          <p:cNvPr id="486402" name="Group 2">
            <a:extLst>
              <a:ext uri="{FF2B5EF4-FFF2-40B4-BE49-F238E27FC236}">
                <a16:creationId xmlns:a16="http://schemas.microsoft.com/office/drawing/2014/main" id="{B62C32FC-E9B7-4178-8E95-33EF786C75C2}"/>
              </a:ext>
            </a:extLst>
          </p:cNvPr>
          <p:cNvGrpSpPr>
            <a:grpSpLocks/>
          </p:cNvGrpSpPr>
          <p:nvPr/>
        </p:nvGrpSpPr>
        <p:grpSpPr bwMode="auto">
          <a:xfrm>
            <a:off x="700088" y="4681538"/>
            <a:ext cx="749300" cy="749300"/>
            <a:chOff x="441" y="2949"/>
            <a:chExt cx="472" cy="472"/>
          </a:xfrm>
        </p:grpSpPr>
        <p:sp>
          <p:nvSpPr>
            <p:cNvPr id="486403" name="Line 3">
              <a:extLst>
                <a:ext uri="{FF2B5EF4-FFF2-40B4-BE49-F238E27FC236}">
                  <a16:creationId xmlns:a16="http://schemas.microsoft.com/office/drawing/2014/main" id="{70025782-14A4-4ED1-BE44-7DF5B2CFFCBB}"/>
                </a:ext>
              </a:extLst>
            </p:cNvPr>
            <p:cNvSpPr>
              <a:spLocks noChangeShapeType="1"/>
            </p:cNvSpPr>
            <p:nvPr/>
          </p:nvSpPr>
          <p:spPr bwMode="auto">
            <a:xfrm>
              <a:off x="441" y="3411"/>
              <a:ext cx="472"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04" name="Line 4">
              <a:extLst>
                <a:ext uri="{FF2B5EF4-FFF2-40B4-BE49-F238E27FC236}">
                  <a16:creationId xmlns:a16="http://schemas.microsoft.com/office/drawing/2014/main" id="{9D3ABC58-5A0D-42BB-A3B8-8A0EBE783DDB}"/>
                </a:ext>
              </a:extLst>
            </p:cNvPr>
            <p:cNvSpPr>
              <a:spLocks noChangeShapeType="1"/>
            </p:cNvSpPr>
            <p:nvPr/>
          </p:nvSpPr>
          <p:spPr bwMode="auto">
            <a:xfrm rot="-5400000">
              <a:off x="208" y="3185"/>
              <a:ext cx="472"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6405" name="Line 5">
            <a:extLst>
              <a:ext uri="{FF2B5EF4-FFF2-40B4-BE49-F238E27FC236}">
                <a16:creationId xmlns:a16="http://schemas.microsoft.com/office/drawing/2014/main" id="{C4F2A1A1-809F-41FF-9830-C31A0B392059}"/>
              </a:ext>
            </a:extLst>
          </p:cNvPr>
          <p:cNvSpPr>
            <a:spLocks noChangeShapeType="1"/>
          </p:cNvSpPr>
          <p:nvPr/>
        </p:nvSpPr>
        <p:spPr bwMode="auto">
          <a:xfrm>
            <a:off x="1081088" y="4868863"/>
            <a:ext cx="704215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06" name="Freeform 6">
            <a:extLst>
              <a:ext uri="{FF2B5EF4-FFF2-40B4-BE49-F238E27FC236}">
                <a16:creationId xmlns:a16="http://schemas.microsoft.com/office/drawing/2014/main" id="{18D2BAC9-3A05-4A90-A3B0-FCCFD41CF518}"/>
              </a:ext>
            </a:extLst>
          </p:cNvPr>
          <p:cNvSpPr>
            <a:spLocks/>
          </p:cNvSpPr>
          <p:nvPr/>
        </p:nvSpPr>
        <p:spPr bwMode="auto">
          <a:xfrm flipV="1">
            <a:off x="1139825" y="1649413"/>
            <a:ext cx="6851650" cy="2251075"/>
          </a:xfrm>
          <a:custGeom>
            <a:avLst/>
            <a:gdLst>
              <a:gd name="T0" fmla="*/ 0 w 4316"/>
              <a:gd name="T1" fmla="*/ 633 h 1418"/>
              <a:gd name="T2" fmla="*/ 174 w 4316"/>
              <a:gd name="T3" fmla="*/ 677 h 1418"/>
              <a:gd name="T4" fmla="*/ 250 w 4316"/>
              <a:gd name="T5" fmla="*/ 1097 h 1418"/>
              <a:gd name="T6" fmla="*/ 354 w 4316"/>
              <a:gd name="T7" fmla="*/ 685 h 1418"/>
              <a:gd name="T8" fmla="*/ 718 w 4316"/>
              <a:gd name="T9" fmla="*/ 641 h 1418"/>
              <a:gd name="T10" fmla="*/ 862 w 4316"/>
              <a:gd name="T11" fmla="*/ 817 h 1418"/>
              <a:gd name="T12" fmla="*/ 1257 w 4316"/>
              <a:gd name="T13" fmla="*/ 790 h 1418"/>
              <a:gd name="T14" fmla="*/ 1338 w 4316"/>
              <a:gd name="T15" fmla="*/ 649 h 1418"/>
              <a:gd name="T16" fmla="*/ 1514 w 4316"/>
              <a:gd name="T17" fmla="*/ 21 h 1418"/>
              <a:gd name="T18" fmla="*/ 1642 w 4316"/>
              <a:gd name="T19" fmla="*/ 725 h 1418"/>
              <a:gd name="T20" fmla="*/ 1942 w 4316"/>
              <a:gd name="T21" fmla="*/ 861 h 1418"/>
              <a:gd name="T22" fmla="*/ 2034 w 4316"/>
              <a:gd name="T23" fmla="*/ 1225 h 1418"/>
              <a:gd name="T24" fmla="*/ 2138 w 4316"/>
              <a:gd name="T25" fmla="*/ 1293 h 1418"/>
              <a:gd name="T26" fmla="*/ 2234 w 4316"/>
              <a:gd name="T27" fmla="*/ 829 h 1418"/>
              <a:gd name="T28" fmla="*/ 2358 w 4316"/>
              <a:gd name="T29" fmla="*/ 589 h 1418"/>
              <a:gd name="T30" fmla="*/ 3018 w 4316"/>
              <a:gd name="T31" fmla="*/ 21 h 1418"/>
              <a:gd name="T32" fmla="*/ 3214 w 4316"/>
              <a:gd name="T33" fmla="*/ 465 h 1418"/>
              <a:gd name="T34" fmla="*/ 3270 w 4316"/>
              <a:gd name="T35" fmla="*/ 545 h 1418"/>
              <a:gd name="T36" fmla="*/ 3414 w 4316"/>
              <a:gd name="T37" fmla="*/ 561 h 1418"/>
              <a:gd name="T38" fmla="*/ 3614 w 4316"/>
              <a:gd name="T39" fmla="*/ 605 h 1418"/>
              <a:gd name="T40" fmla="*/ 3683 w 4316"/>
              <a:gd name="T41" fmla="*/ 728 h 1418"/>
              <a:gd name="T42" fmla="*/ 3788 w 4316"/>
              <a:gd name="T43" fmla="*/ 857 h 1418"/>
              <a:gd name="T44" fmla="*/ 3818 w 4316"/>
              <a:gd name="T45" fmla="*/ 986 h 1418"/>
              <a:gd name="T46" fmla="*/ 3920 w 4316"/>
              <a:gd name="T47" fmla="*/ 1118 h 1418"/>
              <a:gd name="T48" fmla="*/ 3989 w 4316"/>
              <a:gd name="T49" fmla="*/ 1361 h 1418"/>
              <a:gd name="T50" fmla="*/ 4115 w 4316"/>
              <a:gd name="T51" fmla="*/ 1394 h 1418"/>
              <a:gd name="T52" fmla="*/ 4229 w 4316"/>
              <a:gd name="T53" fmla="*/ 1214 h 1418"/>
              <a:gd name="T54" fmla="*/ 4316 w 4316"/>
              <a:gd name="T55" fmla="*/ 1142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16" h="1418">
                <a:moveTo>
                  <a:pt x="0" y="633"/>
                </a:moveTo>
                <a:cubicBezTo>
                  <a:pt x="29" y="640"/>
                  <a:pt x="132" y="600"/>
                  <a:pt x="174" y="677"/>
                </a:cubicBezTo>
                <a:cubicBezTo>
                  <a:pt x="216" y="754"/>
                  <a:pt x="220" y="1096"/>
                  <a:pt x="250" y="1097"/>
                </a:cubicBezTo>
                <a:cubicBezTo>
                  <a:pt x="280" y="1098"/>
                  <a:pt x="276" y="761"/>
                  <a:pt x="354" y="685"/>
                </a:cubicBezTo>
                <a:cubicBezTo>
                  <a:pt x="432" y="609"/>
                  <a:pt x="633" y="619"/>
                  <a:pt x="718" y="641"/>
                </a:cubicBezTo>
                <a:cubicBezTo>
                  <a:pt x="803" y="663"/>
                  <a:pt x="772" y="792"/>
                  <a:pt x="862" y="817"/>
                </a:cubicBezTo>
                <a:cubicBezTo>
                  <a:pt x="952" y="842"/>
                  <a:pt x="1178" y="818"/>
                  <a:pt x="1257" y="790"/>
                </a:cubicBezTo>
                <a:cubicBezTo>
                  <a:pt x="1336" y="762"/>
                  <a:pt x="1295" y="777"/>
                  <a:pt x="1338" y="649"/>
                </a:cubicBezTo>
                <a:cubicBezTo>
                  <a:pt x="1381" y="521"/>
                  <a:pt x="1463" y="8"/>
                  <a:pt x="1514" y="21"/>
                </a:cubicBezTo>
                <a:cubicBezTo>
                  <a:pt x="1565" y="34"/>
                  <a:pt x="1571" y="585"/>
                  <a:pt x="1642" y="725"/>
                </a:cubicBezTo>
                <a:cubicBezTo>
                  <a:pt x="1713" y="865"/>
                  <a:pt x="1877" y="778"/>
                  <a:pt x="1942" y="861"/>
                </a:cubicBezTo>
                <a:cubicBezTo>
                  <a:pt x="2007" y="944"/>
                  <a:pt x="2001" y="1153"/>
                  <a:pt x="2034" y="1225"/>
                </a:cubicBezTo>
                <a:cubicBezTo>
                  <a:pt x="2067" y="1297"/>
                  <a:pt x="2105" y="1359"/>
                  <a:pt x="2138" y="1293"/>
                </a:cubicBezTo>
                <a:cubicBezTo>
                  <a:pt x="2171" y="1227"/>
                  <a:pt x="2197" y="946"/>
                  <a:pt x="2234" y="829"/>
                </a:cubicBezTo>
                <a:cubicBezTo>
                  <a:pt x="2271" y="712"/>
                  <a:pt x="2227" y="724"/>
                  <a:pt x="2358" y="589"/>
                </a:cubicBezTo>
                <a:cubicBezTo>
                  <a:pt x="2489" y="454"/>
                  <a:pt x="2875" y="42"/>
                  <a:pt x="3018" y="21"/>
                </a:cubicBezTo>
                <a:cubicBezTo>
                  <a:pt x="3161" y="0"/>
                  <a:pt x="3172" y="378"/>
                  <a:pt x="3214" y="465"/>
                </a:cubicBezTo>
                <a:cubicBezTo>
                  <a:pt x="3256" y="552"/>
                  <a:pt x="3237" y="529"/>
                  <a:pt x="3270" y="545"/>
                </a:cubicBezTo>
                <a:cubicBezTo>
                  <a:pt x="3303" y="561"/>
                  <a:pt x="3357" y="551"/>
                  <a:pt x="3414" y="561"/>
                </a:cubicBezTo>
                <a:cubicBezTo>
                  <a:pt x="3471" y="571"/>
                  <a:pt x="3569" y="577"/>
                  <a:pt x="3614" y="605"/>
                </a:cubicBezTo>
                <a:cubicBezTo>
                  <a:pt x="3659" y="633"/>
                  <a:pt x="3654" y="686"/>
                  <a:pt x="3683" y="728"/>
                </a:cubicBezTo>
                <a:cubicBezTo>
                  <a:pt x="3712" y="770"/>
                  <a:pt x="3766" y="814"/>
                  <a:pt x="3788" y="857"/>
                </a:cubicBezTo>
                <a:cubicBezTo>
                  <a:pt x="3810" y="900"/>
                  <a:pt x="3796" y="943"/>
                  <a:pt x="3818" y="986"/>
                </a:cubicBezTo>
                <a:cubicBezTo>
                  <a:pt x="3840" y="1029"/>
                  <a:pt x="3892" y="1056"/>
                  <a:pt x="3920" y="1118"/>
                </a:cubicBezTo>
                <a:cubicBezTo>
                  <a:pt x="3948" y="1180"/>
                  <a:pt x="3957" y="1315"/>
                  <a:pt x="3989" y="1361"/>
                </a:cubicBezTo>
                <a:cubicBezTo>
                  <a:pt x="4021" y="1407"/>
                  <a:pt x="4075" y="1418"/>
                  <a:pt x="4115" y="1394"/>
                </a:cubicBezTo>
                <a:cubicBezTo>
                  <a:pt x="4155" y="1370"/>
                  <a:pt x="4196" y="1256"/>
                  <a:pt x="4229" y="1214"/>
                </a:cubicBezTo>
                <a:cubicBezTo>
                  <a:pt x="4262" y="1172"/>
                  <a:pt x="4298" y="1157"/>
                  <a:pt x="4316" y="1142"/>
                </a:cubicBezTo>
              </a:path>
            </a:pathLst>
          </a:custGeom>
          <a:noFill/>
          <a:ln w="38100" cmpd="sng">
            <a:solidFill>
              <a:srgbClr val="FF99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07" name="Line 7">
            <a:extLst>
              <a:ext uri="{FF2B5EF4-FFF2-40B4-BE49-F238E27FC236}">
                <a16:creationId xmlns:a16="http://schemas.microsoft.com/office/drawing/2014/main" id="{65A1E796-3C34-4F46-99B8-0F941AB309DD}"/>
              </a:ext>
            </a:extLst>
          </p:cNvPr>
          <p:cNvSpPr>
            <a:spLocks noChangeShapeType="1"/>
          </p:cNvSpPr>
          <p:nvPr/>
        </p:nvSpPr>
        <p:spPr bwMode="auto">
          <a:xfrm>
            <a:off x="1139825" y="2909888"/>
            <a:ext cx="6769100" cy="0"/>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08" name="Line 8">
            <a:extLst>
              <a:ext uri="{FF2B5EF4-FFF2-40B4-BE49-F238E27FC236}">
                <a16:creationId xmlns:a16="http://schemas.microsoft.com/office/drawing/2014/main" id="{BF568D16-9248-4A80-94F3-573632018A7E}"/>
              </a:ext>
            </a:extLst>
          </p:cNvPr>
          <p:cNvSpPr>
            <a:spLocks noChangeShapeType="1"/>
          </p:cNvSpPr>
          <p:nvPr/>
        </p:nvSpPr>
        <p:spPr bwMode="auto">
          <a:xfrm rot="5400000" flipH="1">
            <a:off x="853282" y="3352006"/>
            <a:ext cx="3005138" cy="3175"/>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09" name="Line 9">
            <a:extLst>
              <a:ext uri="{FF2B5EF4-FFF2-40B4-BE49-F238E27FC236}">
                <a16:creationId xmlns:a16="http://schemas.microsoft.com/office/drawing/2014/main" id="{20A5D45D-A08D-42EE-97E1-7A9F7183E635}"/>
              </a:ext>
            </a:extLst>
          </p:cNvPr>
          <p:cNvSpPr>
            <a:spLocks noChangeShapeType="1"/>
          </p:cNvSpPr>
          <p:nvPr/>
        </p:nvSpPr>
        <p:spPr bwMode="auto">
          <a:xfrm rot="5400000" flipH="1">
            <a:off x="3050381" y="4352132"/>
            <a:ext cx="950913" cy="0"/>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10" name="Line 10">
            <a:extLst>
              <a:ext uri="{FF2B5EF4-FFF2-40B4-BE49-F238E27FC236}">
                <a16:creationId xmlns:a16="http://schemas.microsoft.com/office/drawing/2014/main" id="{8577CAAB-C77D-4687-BA5D-79B6F4E9989D}"/>
              </a:ext>
            </a:extLst>
          </p:cNvPr>
          <p:cNvSpPr>
            <a:spLocks noChangeShapeType="1"/>
          </p:cNvSpPr>
          <p:nvPr/>
        </p:nvSpPr>
        <p:spPr bwMode="auto">
          <a:xfrm rot="-5400000">
            <a:off x="5191125" y="4635500"/>
            <a:ext cx="1449388" cy="7938"/>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11" name="Line 11">
            <a:extLst>
              <a:ext uri="{FF2B5EF4-FFF2-40B4-BE49-F238E27FC236}">
                <a16:creationId xmlns:a16="http://schemas.microsoft.com/office/drawing/2014/main" id="{29D33FD1-83AD-46E5-B8F1-302D77B390FC}"/>
              </a:ext>
            </a:extLst>
          </p:cNvPr>
          <p:cNvSpPr>
            <a:spLocks noChangeShapeType="1"/>
          </p:cNvSpPr>
          <p:nvPr/>
        </p:nvSpPr>
        <p:spPr bwMode="auto">
          <a:xfrm rot="5400000" flipH="1">
            <a:off x="6029325" y="3276600"/>
            <a:ext cx="3151188" cy="20638"/>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12" name="Line 12">
            <a:extLst>
              <a:ext uri="{FF2B5EF4-FFF2-40B4-BE49-F238E27FC236}">
                <a16:creationId xmlns:a16="http://schemas.microsoft.com/office/drawing/2014/main" id="{ADF65782-A6B3-49AC-91C3-A60FBF0FFF40}"/>
              </a:ext>
            </a:extLst>
          </p:cNvPr>
          <p:cNvSpPr>
            <a:spLocks noChangeShapeType="1"/>
          </p:cNvSpPr>
          <p:nvPr/>
        </p:nvSpPr>
        <p:spPr bwMode="auto">
          <a:xfrm rot="5400000" flipH="1">
            <a:off x="2996407" y="3331369"/>
            <a:ext cx="3014662" cy="19050"/>
          </a:xfrm>
          <a:prstGeom prst="line">
            <a:avLst/>
          </a:prstGeom>
          <a:noFill/>
          <a:ln w="952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6413" name="Group 13">
            <a:extLst>
              <a:ext uri="{FF2B5EF4-FFF2-40B4-BE49-F238E27FC236}">
                <a16:creationId xmlns:a16="http://schemas.microsoft.com/office/drawing/2014/main" id="{E70944AA-CD2B-4203-9705-7B565C901DDB}"/>
              </a:ext>
            </a:extLst>
          </p:cNvPr>
          <p:cNvGrpSpPr>
            <a:grpSpLocks/>
          </p:cNvGrpSpPr>
          <p:nvPr/>
        </p:nvGrpSpPr>
        <p:grpSpPr bwMode="auto">
          <a:xfrm flipH="1">
            <a:off x="7645400" y="4692650"/>
            <a:ext cx="749300" cy="749300"/>
            <a:chOff x="441" y="2949"/>
            <a:chExt cx="472" cy="472"/>
          </a:xfrm>
        </p:grpSpPr>
        <p:sp>
          <p:nvSpPr>
            <p:cNvPr id="486414" name="Line 14">
              <a:extLst>
                <a:ext uri="{FF2B5EF4-FFF2-40B4-BE49-F238E27FC236}">
                  <a16:creationId xmlns:a16="http://schemas.microsoft.com/office/drawing/2014/main" id="{6DCAB189-6F8E-435F-A348-E7E409CAA6C1}"/>
                </a:ext>
              </a:extLst>
            </p:cNvPr>
            <p:cNvSpPr>
              <a:spLocks noChangeShapeType="1"/>
            </p:cNvSpPr>
            <p:nvPr/>
          </p:nvSpPr>
          <p:spPr bwMode="auto">
            <a:xfrm>
              <a:off x="441" y="3411"/>
              <a:ext cx="472"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15" name="Line 15">
              <a:extLst>
                <a:ext uri="{FF2B5EF4-FFF2-40B4-BE49-F238E27FC236}">
                  <a16:creationId xmlns:a16="http://schemas.microsoft.com/office/drawing/2014/main" id="{8E1EDD34-4CBF-4006-A0CA-95478EC68A33}"/>
                </a:ext>
              </a:extLst>
            </p:cNvPr>
            <p:cNvSpPr>
              <a:spLocks noChangeShapeType="1"/>
            </p:cNvSpPr>
            <p:nvPr/>
          </p:nvSpPr>
          <p:spPr bwMode="auto">
            <a:xfrm rot="-5400000">
              <a:off x="208" y="3185"/>
              <a:ext cx="472"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6416" name="Rectangle 16">
            <a:extLst>
              <a:ext uri="{FF2B5EF4-FFF2-40B4-BE49-F238E27FC236}">
                <a16:creationId xmlns:a16="http://schemas.microsoft.com/office/drawing/2014/main" id="{FCD5C625-C944-4AE6-88C1-09532C71CE77}"/>
              </a:ext>
            </a:extLst>
          </p:cNvPr>
          <p:cNvSpPr>
            <a:spLocks noChangeArrowheads="1"/>
          </p:cNvSpPr>
          <p:nvPr/>
        </p:nvSpPr>
        <p:spPr bwMode="auto">
          <a:xfrm>
            <a:off x="14288" y="4686300"/>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US" altLang="zh-CN">
              <a:solidFill>
                <a:srgbClr val="FFFF00"/>
              </a:solidFill>
              <a:latin typeface="Times New Roman" panose="02020603050405020304" pitchFamily="18" charset="0"/>
              <a:ea typeface="宋体" panose="02010600030101010101" pitchFamily="2" charset="-122"/>
            </a:endParaRPr>
          </a:p>
          <a:p>
            <a:pPr algn="ctr"/>
            <a:r>
              <a:rPr lang="zh-CN" altLang="en-US">
                <a:solidFill>
                  <a:srgbClr val="FFFF00"/>
                </a:solidFill>
                <a:latin typeface="Times New Roman" panose="02020603050405020304" pitchFamily="18" charset="0"/>
                <a:ea typeface="宋体" panose="02010600030101010101" pitchFamily="2" charset="-122"/>
              </a:rPr>
              <a:t>曲线</a:t>
            </a:r>
          </a:p>
        </p:txBody>
      </p:sp>
      <p:sp>
        <p:nvSpPr>
          <p:cNvPr id="486417" name="Rectangle 17">
            <a:extLst>
              <a:ext uri="{FF2B5EF4-FFF2-40B4-BE49-F238E27FC236}">
                <a16:creationId xmlns:a16="http://schemas.microsoft.com/office/drawing/2014/main" id="{BDA1A4AF-B6FB-40B7-961B-5D7309432675}"/>
              </a:ext>
            </a:extLst>
          </p:cNvPr>
          <p:cNvSpPr>
            <a:spLocks noChangeArrowheads="1"/>
          </p:cNvSpPr>
          <p:nvPr/>
        </p:nvSpPr>
        <p:spPr bwMode="auto">
          <a:xfrm>
            <a:off x="1579563" y="1341438"/>
            <a:ext cx="162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FF00"/>
                </a:solidFill>
                <a:latin typeface="Times New Roman" panose="02020603050405020304" pitchFamily="18" charset="0"/>
                <a:ea typeface="宋体" panose="02010600030101010101" pitchFamily="2" charset="-122"/>
              </a:rPr>
              <a:t>玻璃化转变</a:t>
            </a:r>
          </a:p>
        </p:txBody>
      </p:sp>
      <p:sp>
        <p:nvSpPr>
          <p:cNvPr id="486418" name="Rectangle 18">
            <a:extLst>
              <a:ext uri="{FF2B5EF4-FFF2-40B4-BE49-F238E27FC236}">
                <a16:creationId xmlns:a16="http://schemas.microsoft.com/office/drawing/2014/main" id="{E562A8DD-1964-4A02-9704-86842253E357}"/>
              </a:ext>
            </a:extLst>
          </p:cNvPr>
          <p:cNvSpPr>
            <a:spLocks noChangeArrowheads="1"/>
          </p:cNvSpPr>
          <p:nvPr/>
        </p:nvSpPr>
        <p:spPr bwMode="auto">
          <a:xfrm>
            <a:off x="3276600" y="4076700"/>
            <a:ext cx="790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FF00"/>
                </a:solidFill>
                <a:latin typeface="Times New Roman" panose="02020603050405020304" pitchFamily="18" charset="0"/>
                <a:ea typeface="宋体" panose="02010600030101010101" pitchFamily="2" charset="-122"/>
              </a:rPr>
              <a:t>结晶</a:t>
            </a:r>
          </a:p>
        </p:txBody>
      </p:sp>
      <p:sp>
        <p:nvSpPr>
          <p:cNvPr id="486419" name="Rectangle 19">
            <a:extLst>
              <a:ext uri="{FF2B5EF4-FFF2-40B4-BE49-F238E27FC236}">
                <a16:creationId xmlns:a16="http://schemas.microsoft.com/office/drawing/2014/main" id="{9D3D85FE-A03F-470C-8D17-23D65F2AFCCC}"/>
              </a:ext>
            </a:extLst>
          </p:cNvPr>
          <p:cNvSpPr>
            <a:spLocks noChangeArrowheads="1"/>
          </p:cNvSpPr>
          <p:nvPr/>
        </p:nvSpPr>
        <p:spPr bwMode="auto">
          <a:xfrm>
            <a:off x="3851275" y="2490788"/>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FF00"/>
                </a:solidFill>
                <a:latin typeface="Times New Roman" panose="02020603050405020304" pitchFamily="18" charset="0"/>
                <a:ea typeface="宋体" panose="02010600030101010101" pitchFamily="2" charset="-122"/>
              </a:rPr>
              <a:t>基线</a:t>
            </a:r>
          </a:p>
        </p:txBody>
      </p:sp>
      <p:sp>
        <p:nvSpPr>
          <p:cNvPr id="486420" name="Rectangle 20">
            <a:extLst>
              <a:ext uri="{FF2B5EF4-FFF2-40B4-BE49-F238E27FC236}">
                <a16:creationId xmlns:a16="http://schemas.microsoft.com/office/drawing/2014/main" id="{C839D67A-3F75-42A0-B301-D776840F1D9B}"/>
              </a:ext>
            </a:extLst>
          </p:cNvPr>
          <p:cNvSpPr>
            <a:spLocks noChangeArrowheads="1"/>
          </p:cNvSpPr>
          <p:nvPr/>
        </p:nvSpPr>
        <p:spPr bwMode="auto">
          <a:xfrm>
            <a:off x="4049713" y="5605463"/>
            <a:ext cx="3762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rgbClr val="FFFF00"/>
                </a:solidFill>
                <a:latin typeface="Times New Roman" panose="02020603050405020304" pitchFamily="18" charset="0"/>
                <a:ea typeface="宋体" panose="02010600030101010101" pitchFamily="2" charset="-122"/>
              </a:rPr>
              <a:t>放热行为</a:t>
            </a:r>
          </a:p>
          <a:p>
            <a:pPr algn="ctr"/>
            <a:r>
              <a:rPr lang="zh-CN" altLang="en-US">
                <a:solidFill>
                  <a:srgbClr val="FFFF00"/>
                </a:solidFill>
                <a:latin typeface="Times New Roman" panose="02020603050405020304" pitchFamily="18" charset="0"/>
                <a:ea typeface="宋体" panose="02010600030101010101" pitchFamily="2" charset="-122"/>
              </a:rPr>
              <a:t>（固化，氧化，反应，交联）</a:t>
            </a:r>
          </a:p>
        </p:txBody>
      </p:sp>
      <p:sp>
        <p:nvSpPr>
          <p:cNvPr id="486421" name="Rectangle 21">
            <a:extLst>
              <a:ext uri="{FF2B5EF4-FFF2-40B4-BE49-F238E27FC236}">
                <a16:creationId xmlns:a16="http://schemas.microsoft.com/office/drawing/2014/main" id="{2FA3D9D6-D4B7-48F9-8EBB-CE81AC3B94C4}"/>
              </a:ext>
            </a:extLst>
          </p:cNvPr>
          <p:cNvSpPr>
            <a:spLocks noChangeArrowheads="1"/>
          </p:cNvSpPr>
          <p:nvPr/>
        </p:nvSpPr>
        <p:spPr bwMode="auto">
          <a:xfrm>
            <a:off x="4168775" y="100488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FF00"/>
                </a:solidFill>
                <a:latin typeface="Times New Roman" panose="02020603050405020304" pitchFamily="18" charset="0"/>
                <a:ea typeface="宋体" panose="02010600030101010101" pitchFamily="2" charset="-122"/>
              </a:rPr>
              <a:t>熔融</a:t>
            </a:r>
            <a:endParaRPr lang="zh-CN" altLang="en-US" i="1" baseline="-25000">
              <a:solidFill>
                <a:srgbClr val="FFFF00"/>
              </a:solidFill>
              <a:latin typeface="Times New Roman" panose="02020603050405020304" pitchFamily="18" charset="0"/>
              <a:ea typeface="宋体" panose="02010600030101010101" pitchFamily="2" charset="-122"/>
            </a:endParaRPr>
          </a:p>
        </p:txBody>
      </p:sp>
      <p:sp>
        <p:nvSpPr>
          <p:cNvPr id="486422" name="Rectangle 22">
            <a:extLst>
              <a:ext uri="{FF2B5EF4-FFF2-40B4-BE49-F238E27FC236}">
                <a16:creationId xmlns:a16="http://schemas.microsoft.com/office/drawing/2014/main" id="{39263256-73DE-44E7-8DB2-96E888631639}"/>
              </a:ext>
            </a:extLst>
          </p:cNvPr>
          <p:cNvSpPr>
            <a:spLocks noChangeArrowheads="1"/>
          </p:cNvSpPr>
          <p:nvPr/>
        </p:nvSpPr>
        <p:spPr bwMode="auto">
          <a:xfrm>
            <a:off x="971550" y="3716338"/>
            <a:ext cx="1296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rgbClr val="FFFF00"/>
                </a:solidFill>
                <a:latin typeface="Times New Roman" panose="02020603050405020304" pitchFamily="18" charset="0"/>
                <a:ea typeface="宋体" panose="02010600030101010101" pitchFamily="2" charset="-122"/>
              </a:rPr>
              <a:t>固固</a:t>
            </a:r>
          </a:p>
          <a:p>
            <a:pPr algn="ctr"/>
            <a:r>
              <a:rPr lang="zh-CN" altLang="en-US">
                <a:solidFill>
                  <a:srgbClr val="FFFF00"/>
                </a:solidFill>
                <a:latin typeface="Times New Roman" panose="02020603050405020304" pitchFamily="18" charset="0"/>
                <a:ea typeface="宋体" panose="02010600030101010101" pitchFamily="2" charset="-122"/>
              </a:rPr>
              <a:t>一级转变</a:t>
            </a:r>
          </a:p>
        </p:txBody>
      </p:sp>
      <p:sp>
        <p:nvSpPr>
          <p:cNvPr id="486423" name="Rectangle 23">
            <a:extLst>
              <a:ext uri="{FF2B5EF4-FFF2-40B4-BE49-F238E27FC236}">
                <a16:creationId xmlns:a16="http://schemas.microsoft.com/office/drawing/2014/main" id="{93891F3E-A665-435C-9070-20DC508905DD}"/>
              </a:ext>
            </a:extLst>
          </p:cNvPr>
          <p:cNvSpPr>
            <a:spLocks noChangeArrowheads="1"/>
          </p:cNvSpPr>
          <p:nvPr/>
        </p:nvSpPr>
        <p:spPr bwMode="auto">
          <a:xfrm>
            <a:off x="6813550" y="920750"/>
            <a:ext cx="1503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FFFF00"/>
                </a:solidFill>
                <a:latin typeface="Times New Roman" panose="02020603050405020304" pitchFamily="18" charset="0"/>
                <a:ea typeface="宋体" panose="02010600030101010101" pitchFamily="2" charset="-122"/>
              </a:rPr>
              <a:t>分解气化</a:t>
            </a:r>
          </a:p>
        </p:txBody>
      </p:sp>
      <p:sp>
        <p:nvSpPr>
          <p:cNvPr id="486424" name="Rectangle 24">
            <a:extLst>
              <a:ext uri="{FF2B5EF4-FFF2-40B4-BE49-F238E27FC236}">
                <a16:creationId xmlns:a16="http://schemas.microsoft.com/office/drawing/2014/main" id="{B9AC4CB8-2680-4555-B310-03A9A1B1A1C4}"/>
              </a:ext>
            </a:extLst>
          </p:cNvPr>
          <p:cNvSpPr>
            <a:spLocks noChangeArrowheads="1"/>
          </p:cNvSpPr>
          <p:nvPr/>
        </p:nvSpPr>
        <p:spPr bwMode="auto">
          <a:xfrm>
            <a:off x="8434388" y="4786313"/>
            <a:ext cx="7223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FFFF00"/>
                </a:solidFill>
                <a:latin typeface="Times New Roman" panose="02020603050405020304" pitchFamily="18" charset="0"/>
                <a:ea typeface="宋体" panose="02010600030101010101" pitchFamily="2" charset="-122"/>
              </a:rPr>
              <a:t>DTA</a:t>
            </a:r>
          </a:p>
          <a:p>
            <a:pPr algn="ctr"/>
            <a:r>
              <a:rPr lang="zh-CN" altLang="en-US">
                <a:solidFill>
                  <a:srgbClr val="FFFF00"/>
                </a:solidFill>
                <a:latin typeface="Times New Roman" panose="02020603050405020304" pitchFamily="18" charset="0"/>
                <a:ea typeface="宋体" panose="02010600030101010101" pitchFamily="2" charset="-122"/>
              </a:rPr>
              <a:t>曲线</a:t>
            </a:r>
          </a:p>
        </p:txBody>
      </p:sp>
      <p:sp>
        <p:nvSpPr>
          <p:cNvPr id="486425" name="Rectangle 25">
            <a:extLst>
              <a:ext uri="{FF2B5EF4-FFF2-40B4-BE49-F238E27FC236}">
                <a16:creationId xmlns:a16="http://schemas.microsoft.com/office/drawing/2014/main" id="{D4734A60-C97C-4662-8161-873D7F2DC878}"/>
              </a:ext>
            </a:extLst>
          </p:cNvPr>
          <p:cNvSpPr>
            <a:spLocks noChangeArrowheads="1"/>
          </p:cNvSpPr>
          <p:nvPr/>
        </p:nvSpPr>
        <p:spPr bwMode="auto">
          <a:xfrm rot="-5400000">
            <a:off x="331788" y="1325562"/>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FFFF00"/>
                </a:solidFill>
                <a:latin typeface="Times New Roman" panose="02020603050405020304" pitchFamily="18" charset="0"/>
                <a:ea typeface="宋体" panose="02010600030101010101" pitchFamily="2" charset="-122"/>
              </a:rPr>
              <a:t>吸热</a:t>
            </a:r>
          </a:p>
        </p:txBody>
      </p:sp>
      <p:sp>
        <p:nvSpPr>
          <p:cNvPr id="486426" name="Rectangle 26">
            <a:extLst>
              <a:ext uri="{FF2B5EF4-FFF2-40B4-BE49-F238E27FC236}">
                <a16:creationId xmlns:a16="http://schemas.microsoft.com/office/drawing/2014/main" id="{9F5C1D0D-4271-42D1-9E92-2E7DBDA13D06}"/>
              </a:ext>
            </a:extLst>
          </p:cNvPr>
          <p:cNvSpPr>
            <a:spLocks noChangeArrowheads="1"/>
          </p:cNvSpPr>
          <p:nvPr/>
        </p:nvSpPr>
        <p:spPr bwMode="auto">
          <a:xfrm rot="-5400000">
            <a:off x="304801" y="4170362"/>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solidFill>
                  <a:srgbClr val="FFFF00"/>
                </a:solidFill>
                <a:latin typeface="Times New Roman" panose="02020603050405020304" pitchFamily="18" charset="0"/>
                <a:ea typeface="宋体" panose="02010600030101010101" pitchFamily="2" charset="-122"/>
              </a:rPr>
              <a:t>放热</a:t>
            </a:r>
          </a:p>
        </p:txBody>
      </p:sp>
      <p:sp>
        <p:nvSpPr>
          <p:cNvPr id="486427" name="Line 27">
            <a:extLst>
              <a:ext uri="{FF2B5EF4-FFF2-40B4-BE49-F238E27FC236}">
                <a16:creationId xmlns:a16="http://schemas.microsoft.com/office/drawing/2014/main" id="{C1BAF37C-37D5-455E-9CA9-D6543D050DBB}"/>
              </a:ext>
            </a:extLst>
          </p:cNvPr>
          <p:cNvSpPr>
            <a:spLocks noChangeShapeType="1"/>
          </p:cNvSpPr>
          <p:nvPr/>
        </p:nvSpPr>
        <p:spPr bwMode="auto">
          <a:xfrm flipV="1">
            <a:off x="650875" y="1879600"/>
            <a:ext cx="0" cy="4159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28" name="Line 28">
            <a:extLst>
              <a:ext uri="{FF2B5EF4-FFF2-40B4-BE49-F238E27FC236}">
                <a16:creationId xmlns:a16="http://schemas.microsoft.com/office/drawing/2014/main" id="{7073E102-2EF0-42AE-8EE1-1928A4122B9C}"/>
              </a:ext>
            </a:extLst>
          </p:cNvPr>
          <p:cNvSpPr>
            <a:spLocks noChangeShapeType="1"/>
          </p:cNvSpPr>
          <p:nvPr/>
        </p:nvSpPr>
        <p:spPr bwMode="auto">
          <a:xfrm>
            <a:off x="660400" y="3657600"/>
            <a:ext cx="0" cy="4159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429" name="Rectangle 29">
            <a:extLst>
              <a:ext uri="{FF2B5EF4-FFF2-40B4-BE49-F238E27FC236}">
                <a16:creationId xmlns:a16="http://schemas.microsoft.com/office/drawing/2014/main" id="{84892FA0-9CD4-41A4-8B4E-BE4A21EA0ED2}"/>
              </a:ext>
            </a:extLst>
          </p:cNvPr>
          <p:cNvSpPr>
            <a:spLocks noChangeArrowheads="1"/>
          </p:cNvSpPr>
          <p:nvPr/>
        </p:nvSpPr>
        <p:spPr bwMode="auto">
          <a:xfrm rot="-5400000">
            <a:off x="7786688" y="2749550"/>
            <a:ext cx="101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FFFF00"/>
                </a:solidFill>
                <a:latin typeface="Times New Roman" panose="02020603050405020304" pitchFamily="18" charset="0"/>
                <a:ea typeface="宋体" panose="02010600030101010101" pitchFamily="2" charset="-122"/>
              </a:rPr>
              <a:t>ΔT</a:t>
            </a:r>
            <a:r>
              <a:rPr lang="en-US" altLang="zh-CN">
                <a:solidFill>
                  <a:srgbClr val="FFFF00"/>
                </a:solidFill>
                <a:latin typeface="Times New Roman" panose="02020603050405020304" pitchFamily="18" charset="0"/>
                <a:ea typeface="宋体" panose="02010600030101010101" pitchFamily="2" charset="-122"/>
              </a:rPr>
              <a:t>(℃)</a:t>
            </a:r>
          </a:p>
        </p:txBody>
      </p:sp>
      <p:sp>
        <p:nvSpPr>
          <p:cNvPr id="486430" name="Rectangle 30">
            <a:extLst>
              <a:ext uri="{FF2B5EF4-FFF2-40B4-BE49-F238E27FC236}">
                <a16:creationId xmlns:a16="http://schemas.microsoft.com/office/drawing/2014/main" id="{404500F8-20D2-46AF-9D8D-60928DA391C9}"/>
              </a:ext>
            </a:extLst>
          </p:cNvPr>
          <p:cNvSpPr>
            <a:spLocks noChangeArrowheads="1"/>
          </p:cNvSpPr>
          <p:nvPr/>
        </p:nvSpPr>
        <p:spPr bwMode="auto">
          <a:xfrm rot="-5400000">
            <a:off x="-38893" y="2818606"/>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0">
                <a:solidFill>
                  <a:srgbClr val="FFFF00"/>
                </a:solidFill>
                <a:latin typeface="Times New Roman" panose="02020603050405020304" pitchFamily="18" charset="0"/>
                <a:ea typeface="宋体" panose="02010600030101010101" pitchFamily="2" charset="-122"/>
              </a:rPr>
              <a:t>dH/dt(mW)</a:t>
            </a:r>
          </a:p>
        </p:txBody>
      </p:sp>
      <p:sp>
        <p:nvSpPr>
          <p:cNvPr id="486431" name="Rectangle 31">
            <a:extLst>
              <a:ext uri="{FF2B5EF4-FFF2-40B4-BE49-F238E27FC236}">
                <a16:creationId xmlns:a16="http://schemas.microsoft.com/office/drawing/2014/main" id="{2AF5BE11-9293-49C6-851D-6BD595CA3115}"/>
              </a:ext>
            </a:extLst>
          </p:cNvPr>
          <p:cNvSpPr>
            <a:spLocks noChangeArrowheads="1"/>
          </p:cNvSpPr>
          <p:nvPr/>
        </p:nvSpPr>
        <p:spPr bwMode="auto">
          <a:xfrm>
            <a:off x="2154238" y="4887913"/>
            <a:ext cx="567213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FFFF00"/>
                </a:solidFill>
                <a:latin typeface="Times New Roman" panose="02020603050405020304" pitchFamily="18" charset="0"/>
                <a:ea typeface="宋体" panose="02010600030101010101" pitchFamily="2" charset="-122"/>
              </a:rPr>
              <a:t>T</a:t>
            </a:r>
            <a:r>
              <a:rPr lang="en-US" altLang="zh-CN" i="1" baseline="-25000">
                <a:solidFill>
                  <a:srgbClr val="FFFF00"/>
                </a:solidFill>
                <a:latin typeface="Times New Roman" panose="02020603050405020304" pitchFamily="18" charset="0"/>
                <a:ea typeface="宋体" panose="02010600030101010101" pitchFamily="2" charset="-122"/>
              </a:rPr>
              <a:t>g                       </a:t>
            </a:r>
            <a:r>
              <a:rPr lang="en-US" altLang="zh-CN" i="1">
                <a:solidFill>
                  <a:srgbClr val="FFFF00"/>
                </a:solidFill>
                <a:latin typeface="Times New Roman" panose="02020603050405020304" pitchFamily="18" charset="0"/>
                <a:ea typeface="宋体" panose="02010600030101010101" pitchFamily="2" charset="-122"/>
              </a:rPr>
              <a:t>T</a:t>
            </a:r>
            <a:r>
              <a:rPr lang="en-US" altLang="zh-CN" i="1" baseline="-25000">
                <a:solidFill>
                  <a:srgbClr val="FFFF00"/>
                </a:solidFill>
                <a:latin typeface="Times New Roman" panose="02020603050405020304" pitchFamily="18" charset="0"/>
                <a:ea typeface="宋体" panose="02010600030101010101" pitchFamily="2" charset="-122"/>
              </a:rPr>
              <a:t>c                 </a:t>
            </a:r>
            <a:r>
              <a:rPr lang="en-US" altLang="zh-CN" i="1">
                <a:solidFill>
                  <a:srgbClr val="FFFF00"/>
                </a:solidFill>
                <a:latin typeface="Times New Roman" panose="02020603050405020304" pitchFamily="18" charset="0"/>
                <a:ea typeface="宋体" panose="02010600030101010101" pitchFamily="2" charset="-122"/>
              </a:rPr>
              <a:t>T</a:t>
            </a:r>
            <a:r>
              <a:rPr lang="en-US" altLang="zh-CN" i="1" baseline="-25000">
                <a:solidFill>
                  <a:srgbClr val="FFFF00"/>
                </a:solidFill>
                <a:latin typeface="Times New Roman" panose="02020603050405020304" pitchFamily="18" charset="0"/>
                <a:ea typeface="宋体" panose="02010600030101010101" pitchFamily="2" charset="-122"/>
              </a:rPr>
              <a:t>m                                                                     </a:t>
            </a:r>
            <a:r>
              <a:rPr lang="en-US" altLang="zh-CN" i="1">
                <a:solidFill>
                  <a:srgbClr val="FFFF00"/>
                </a:solidFill>
                <a:latin typeface="Times New Roman" panose="02020603050405020304" pitchFamily="18" charset="0"/>
                <a:ea typeface="宋体" panose="02010600030101010101" pitchFamily="2" charset="-122"/>
              </a:rPr>
              <a:t>T</a:t>
            </a:r>
            <a:r>
              <a:rPr lang="en-US" altLang="zh-CN" i="1" baseline="-25000">
                <a:solidFill>
                  <a:srgbClr val="FFFF00"/>
                </a:solidFill>
                <a:latin typeface="Times New Roman" panose="02020603050405020304" pitchFamily="18" charset="0"/>
                <a:ea typeface="宋体" panose="02010600030101010101" pitchFamily="2" charset="-122"/>
              </a:rPr>
              <a:t>d</a:t>
            </a:r>
          </a:p>
          <a:p>
            <a:endParaRPr lang="en-US" altLang="zh-CN" i="1" baseline="-25000">
              <a:solidFill>
                <a:srgbClr val="FFFF00"/>
              </a:solidFill>
              <a:latin typeface="Times New Roman" panose="02020603050405020304" pitchFamily="18" charset="0"/>
              <a:ea typeface="宋体" panose="02010600030101010101" pitchFamily="2" charset="-122"/>
            </a:endParaRPr>
          </a:p>
        </p:txBody>
      </p:sp>
      <p:sp>
        <p:nvSpPr>
          <p:cNvPr id="486432" name="Rectangle 32">
            <a:extLst>
              <a:ext uri="{FF2B5EF4-FFF2-40B4-BE49-F238E27FC236}">
                <a16:creationId xmlns:a16="http://schemas.microsoft.com/office/drawing/2014/main" id="{A97648CE-2ED5-4E5E-A7F5-A5AC85D98951}"/>
              </a:ext>
            </a:extLst>
          </p:cNvPr>
          <p:cNvSpPr>
            <a:spLocks noChangeArrowheads="1"/>
          </p:cNvSpPr>
          <p:nvPr/>
        </p:nvSpPr>
        <p:spPr bwMode="auto">
          <a:xfrm>
            <a:off x="0" y="4657725"/>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FF00"/>
                </a:solidFill>
                <a:latin typeface="Times New Roman" panose="02020603050405020304" pitchFamily="18" charset="0"/>
                <a:ea typeface="宋体" panose="02010600030101010101" pitchFamily="2" charset="-122"/>
              </a:rPr>
              <a:t>DSC</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739D70-9D23-41B2-B03A-FDCF2CF99447}"/>
              </a:ext>
            </a:extLst>
          </p:cNvPr>
          <p:cNvSpPr>
            <a:spLocks noGrp="1"/>
          </p:cNvSpPr>
          <p:nvPr>
            <p:ph type="sldNum" sz="quarter" idx="12"/>
          </p:nvPr>
        </p:nvSpPr>
        <p:spPr/>
        <p:txBody>
          <a:bodyPr/>
          <a:lstStyle/>
          <a:p>
            <a:fld id="{EC8AE71C-8040-4D2B-ACCD-10A09228CA34}" type="slidenum">
              <a:rPr lang="en-US" altLang="zh-CN" smtClean="0"/>
              <a:pPr/>
              <a:t>75</a:t>
            </a:fld>
            <a:endParaRPr lang="en-US" altLang="zh-CN"/>
          </a:p>
        </p:txBody>
      </p:sp>
      <p:sp>
        <p:nvSpPr>
          <p:cNvPr id="3" name="矩形 2">
            <a:extLst>
              <a:ext uri="{FF2B5EF4-FFF2-40B4-BE49-F238E27FC236}">
                <a16:creationId xmlns:a16="http://schemas.microsoft.com/office/drawing/2014/main" id="{B8F875F2-E8A4-46FF-8A0D-85D53F8D402B}"/>
              </a:ext>
            </a:extLst>
          </p:cNvPr>
          <p:cNvSpPr/>
          <p:nvPr/>
        </p:nvSpPr>
        <p:spPr>
          <a:xfrm>
            <a:off x="899592" y="2204864"/>
            <a:ext cx="6174432" cy="400110"/>
          </a:xfrm>
          <a:prstGeom prst="rect">
            <a:avLst/>
          </a:prstGeom>
        </p:spPr>
        <p:txBody>
          <a:bodyPr wrap="square">
            <a:spAutoFit/>
          </a:bodyPr>
          <a:lstStyle/>
          <a:p>
            <a:r>
              <a:rPr lang="zh-CN" altLang="en-US" dirty="0"/>
              <a:t>https://v.qq.com/x/page/z0564ilomh6.html?</a:t>
            </a:r>
          </a:p>
        </p:txBody>
      </p:sp>
      <p:sp>
        <p:nvSpPr>
          <p:cNvPr id="4" name="文本框 3">
            <a:extLst>
              <a:ext uri="{FF2B5EF4-FFF2-40B4-BE49-F238E27FC236}">
                <a16:creationId xmlns:a16="http://schemas.microsoft.com/office/drawing/2014/main" id="{C86EEA69-6EED-4858-B2E0-045A92FAA699}"/>
              </a:ext>
            </a:extLst>
          </p:cNvPr>
          <p:cNvSpPr txBox="1"/>
          <p:nvPr/>
        </p:nvSpPr>
        <p:spPr>
          <a:xfrm>
            <a:off x="899592" y="1876762"/>
            <a:ext cx="3168352" cy="400110"/>
          </a:xfrm>
          <a:prstGeom prst="rect">
            <a:avLst/>
          </a:prstGeom>
          <a:noFill/>
        </p:spPr>
        <p:txBody>
          <a:bodyPr wrap="square" rtlCol="0">
            <a:spAutoFit/>
          </a:bodyPr>
          <a:lstStyle/>
          <a:p>
            <a:r>
              <a:rPr lang="en-US" altLang="zh-CN" dirty="0"/>
              <a:t>DSC</a:t>
            </a:r>
            <a:r>
              <a:rPr lang="zh-CN" altLang="en-US" dirty="0"/>
              <a:t>熔融</a:t>
            </a:r>
            <a:r>
              <a:rPr lang="en-US" altLang="zh-CN" dirty="0"/>
              <a:t>/</a:t>
            </a:r>
            <a:r>
              <a:rPr lang="zh-CN" altLang="en-US" dirty="0"/>
              <a:t>结晶测试方法</a:t>
            </a:r>
          </a:p>
        </p:txBody>
      </p:sp>
    </p:spTree>
    <p:extLst>
      <p:ext uri="{BB962C8B-B14F-4D97-AF65-F5344CB8AC3E}">
        <p14:creationId xmlns:p14="http://schemas.microsoft.com/office/powerpoint/2010/main" val="276342805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073E673F-8C27-41B2-8137-056201B9EA0E}"/>
              </a:ext>
            </a:extLst>
          </p:cNvPr>
          <p:cNvSpPr>
            <a:spLocks noGrp="1"/>
          </p:cNvSpPr>
          <p:nvPr>
            <p:ph type="sldNum" sz="quarter" idx="12"/>
          </p:nvPr>
        </p:nvSpPr>
        <p:spPr/>
        <p:txBody>
          <a:bodyPr/>
          <a:lstStyle/>
          <a:p>
            <a:fld id="{4BAC43FB-3DFE-4FAA-99AC-50D9DFE5DFA6}" type="slidenum">
              <a:rPr lang="en-US" altLang="zh-CN"/>
              <a:pPr/>
              <a:t>76</a:t>
            </a:fld>
            <a:endParaRPr lang="en-US" altLang="zh-CN"/>
          </a:p>
        </p:txBody>
      </p:sp>
      <p:sp>
        <p:nvSpPr>
          <p:cNvPr id="783362" name="Rectangle 2">
            <a:extLst>
              <a:ext uri="{FF2B5EF4-FFF2-40B4-BE49-F238E27FC236}">
                <a16:creationId xmlns:a16="http://schemas.microsoft.com/office/drawing/2014/main" id="{028E7F69-AAEC-4DCC-B400-B9D341E3C6C6}"/>
              </a:ext>
            </a:extLst>
          </p:cNvPr>
          <p:cNvSpPr>
            <a:spLocks noGrp="1" noChangeArrowheads="1"/>
          </p:cNvSpPr>
          <p:nvPr>
            <p:ph type="title"/>
          </p:nvPr>
        </p:nvSpPr>
        <p:spPr>
          <a:xfrm>
            <a:off x="539750" y="404813"/>
            <a:ext cx="5040313" cy="723900"/>
          </a:xfrm>
        </p:spPr>
        <p:txBody>
          <a:bodyPr/>
          <a:lstStyle/>
          <a:p>
            <a:r>
              <a:rPr kumimoji="1" lang="zh-CN" altLang="en-US" sz="3600" b="1" dirty="0">
                <a:solidFill>
                  <a:srgbClr val="000099"/>
                </a:solidFill>
                <a:latin typeface="楷体_GB2312" pitchFamily="1" charset="-122"/>
                <a:ea typeface="楷体_GB2312" pitchFamily="1" charset="-122"/>
              </a:rPr>
              <a:t>红外光谱法</a:t>
            </a:r>
            <a:r>
              <a:rPr kumimoji="1" lang="zh-CN" altLang="en-US" dirty="0"/>
              <a:t> </a:t>
            </a:r>
          </a:p>
        </p:txBody>
      </p:sp>
      <p:sp>
        <p:nvSpPr>
          <p:cNvPr id="783366" name="Rectangle 6">
            <a:extLst>
              <a:ext uri="{FF2B5EF4-FFF2-40B4-BE49-F238E27FC236}">
                <a16:creationId xmlns:a16="http://schemas.microsoft.com/office/drawing/2014/main" id="{175DA2A7-7C18-4FE7-9294-D40B8386C46F}"/>
              </a:ext>
            </a:extLst>
          </p:cNvPr>
          <p:cNvSpPr>
            <a:spLocks noChangeArrowheads="1"/>
          </p:cNvSpPr>
          <p:nvPr/>
        </p:nvSpPr>
        <p:spPr bwMode="blackWhite">
          <a:xfrm>
            <a:off x="611188" y="1196975"/>
            <a:ext cx="7993062" cy="1590675"/>
          </a:xfrm>
          <a:prstGeom prst="rect">
            <a:avLst/>
          </a:prstGeom>
          <a:solidFill>
            <a:schemeClr val="bg1"/>
          </a:solidFill>
          <a:ln w="38100" algn="ctr">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400"/>
              <a:t>在结晶聚合物的</a:t>
            </a:r>
            <a:r>
              <a:rPr lang="zh-CN" altLang="en-US" sz="2400">
                <a:solidFill>
                  <a:srgbClr val="FF0000"/>
                </a:solidFill>
              </a:rPr>
              <a:t>红外光谱图上具有特定的结晶敏感吸收带</a:t>
            </a:r>
            <a:r>
              <a:rPr lang="zh-CN" altLang="en-US" sz="2400"/>
              <a:t>，简称晶带，而且它的</a:t>
            </a:r>
            <a:r>
              <a:rPr lang="zh-CN" altLang="en-US" sz="2400">
                <a:solidFill>
                  <a:srgbClr val="FF0000"/>
                </a:solidFill>
              </a:rPr>
              <a:t>强度还与结晶度有关</a:t>
            </a:r>
            <a:r>
              <a:rPr lang="zh-CN" altLang="en-US" sz="2400"/>
              <a:t>，即结晶度增大晶带强度增大，反之如果非结晶部分增加，则无定形吸收带增强，利用这个晶带可以测定结晶聚合物的结晶度。</a:t>
            </a:r>
          </a:p>
        </p:txBody>
      </p:sp>
      <p:sp>
        <p:nvSpPr>
          <p:cNvPr id="783369" name="AutoShape 9">
            <a:extLst>
              <a:ext uri="{FF2B5EF4-FFF2-40B4-BE49-F238E27FC236}">
                <a16:creationId xmlns:a16="http://schemas.microsoft.com/office/drawing/2014/main" id="{55C0733A-8B2B-4CA8-87E4-490344A80E63}"/>
              </a:ext>
            </a:extLst>
          </p:cNvPr>
          <p:cNvSpPr>
            <a:spLocks noChangeArrowheads="1"/>
          </p:cNvSpPr>
          <p:nvPr/>
        </p:nvSpPr>
        <p:spPr bwMode="auto">
          <a:xfrm>
            <a:off x="900113" y="3933825"/>
            <a:ext cx="7416800" cy="2305050"/>
          </a:xfrm>
          <a:prstGeom prst="wedgeRoundRectCallout">
            <a:avLst>
              <a:gd name="adj1" fmla="val -7019"/>
              <a:gd name="adj2" fmla="val -16528"/>
              <a:gd name="adj3" fmla="val 16667"/>
            </a:avLst>
          </a:prstGeom>
          <a:solidFill>
            <a:srgbClr val="FFCC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10000"/>
              </a:lnSpc>
            </a:pPr>
            <a:r>
              <a:rPr lang="en-US" altLang="zh-CN" sz="2400" b="0" dirty="0">
                <a:solidFill>
                  <a:srgbClr val="6600FF"/>
                </a:solidFill>
              </a:rPr>
              <a:t> </a:t>
            </a:r>
            <a:r>
              <a:rPr lang="zh-CN" altLang="en-US" sz="2400" dirty="0">
                <a:solidFill>
                  <a:srgbClr val="000099"/>
                </a:solidFill>
              </a:rPr>
              <a:t>在一个样品中同时存在不同程度的有序状态，由于各种测定结晶度的方法涉及不同有序状态，或者说，各种方法对晶区和非晶区的理解不同，测试的结果相差很大。因此，在指出某种聚合物的结晶度时，必须具体说明测量方法。</a:t>
            </a:r>
          </a:p>
        </p:txBody>
      </p:sp>
      <p:sp>
        <p:nvSpPr>
          <p:cNvPr id="783370" name="Text Box 10">
            <a:extLst>
              <a:ext uri="{FF2B5EF4-FFF2-40B4-BE49-F238E27FC236}">
                <a16:creationId xmlns:a16="http://schemas.microsoft.com/office/drawing/2014/main" id="{EC62AD2F-2F48-4B93-B5ED-E56932AD09BF}"/>
              </a:ext>
            </a:extLst>
          </p:cNvPr>
          <p:cNvSpPr txBox="1">
            <a:spLocks noChangeArrowheads="1"/>
          </p:cNvSpPr>
          <p:nvPr/>
        </p:nvSpPr>
        <p:spPr bwMode="auto">
          <a:xfrm>
            <a:off x="611188" y="3141663"/>
            <a:ext cx="7921625" cy="595312"/>
          </a:xfrm>
          <a:prstGeom prst="rect">
            <a:avLst/>
          </a:prstGeom>
          <a:solidFill>
            <a:schemeClr val="bg1"/>
          </a:solidFill>
          <a:ln w="76200" cmpd="tri">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solidFill>
                  <a:srgbClr val="000099"/>
                </a:solidFill>
              </a:rPr>
              <a:t>不同方法测定同一聚合物的结晶度没有可比性</a:t>
            </a:r>
            <a:r>
              <a:rPr kumimoji="0" lang="en-US" altLang="zh-CN" sz="2800">
                <a:solidFill>
                  <a:srgbClr val="FF0000"/>
                </a:solidFill>
              </a:rPr>
              <a: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E21470A2-0C2C-48BF-BDF0-F6FE5B478D07}"/>
              </a:ext>
            </a:extLst>
          </p:cNvPr>
          <p:cNvSpPr>
            <a:spLocks noGrp="1"/>
          </p:cNvSpPr>
          <p:nvPr>
            <p:ph type="sldNum" sz="quarter" idx="12"/>
          </p:nvPr>
        </p:nvSpPr>
        <p:spPr/>
        <p:txBody>
          <a:bodyPr/>
          <a:lstStyle/>
          <a:p>
            <a:fld id="{F9E35AA2-3077-4320-8354-9B472C1BC02F}" type="slidenum">
              <a:rPr lang="en-US" altLang="zh-CN"/>
              <a:pPr/>
              <a:t>77</a:t>
            </a:fld>
            <a:endParaRPr lang="en-US" altLang="zh-CN"/>
          </a:p>
        </p:txBody>
      </p:sp>
      <p:sp>
        <p:nvSpPr>
          <p:cNvPr id="520197" name="Rectangle 5">
            <a:extLst>
              <a:ext uri="{FF2B5EF4-FFF2-40B4-BE49-F238E27FC236}">
                <a16:creationId xmlns:a16="http://schemas.microsoft.com/office/drawing/2014/main" id="{EBCA3607-7BAD-4730-A023-0844BCE2EE03}"/>
              </a:ext>
            </a:extLst>
          </p:cNvPr>
          <p:cNvSpPr>
            <a:spLocks noChangeArrowheads="1"/>
          </p:cNvSpPr>
          <p:nvPr/>
        </p:nvSpPr>
        <p:spPr bwMode="blackWhite">
          <a:xfrm>
            <a:off x="755650" y="1484313"/>
            <a:ext cx="3095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800" dirty="0">
                <a:solidFill>
                  <a:srgbClr val="000099"/>
                </a:solidFill>
              </a:rPr>
              <a:t>力学性能</a:t>
            </a:r>
            <a:endParaRPr kumimoji="0" lang="zh-CN" altLang="en-US" sz="2800" dirty="0">
              <a:solidFill>
                <a:srgbClr val="000099"/>
              </a:solidFill>
              <a:latin typeface="Times New Roman" panose="02020603050405020304" pitchFamily="18" charset="0"/>
            </a:endParaRPr>
          </a:p>
        </p:txBody>
      </p:sp>
      <p:pic>
        <p:nvPicPr>
          <p:cNvPr id="520199" name="Picture 7" descr="图片1">
            <a:extLst>
              <a:ext uri="{FF2B5EF4-FFF2-40B4-BE49-F238E27FC236}">
                <a16:creationId xmlns:a16="http://schemas.microsoft.com/office/drawing/2014/main" id="{6635970F-76D5-423A-99A3-F3E8AE964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557338"/>
            <a:ext cx="3025775" cy="2006600"/>
          </a:xfrm>
          <a:prstGeom prst="rect">
            <a:avLst/>
          </a:prstGeom>
          <a:noFill/>
          <a:extLst>
            <a:ext uri="{909E8E84-426E-40DD-AFC4-6F175D3DCCD1}">
              <a14:hiddenFill xmlns:a14="http://schemas.microsoft.com/office/drawing/2010/main">
                <a:solidFill>
                  <a:srgbClr val="FFFFFF"/>
                </a:solidFill>
              </a14:hiddenFill>
            </a:ext>
          </a:extLst>
        </p:spPr>
      </p:pic>
      <p:sp>
        <p:nvSpPr>
          <p:cNvPr id="520203" name="Rectangle 11">
            <a:extLst>
              <a:ext uri="{FF2B5EF4-FFF2-40B4-BE49-F238E27FC236}">
                <a16:creationId xmlns:a16="http://schemas.microsoft.com/office/drawing/2014/main" id="{4789BBD3-97C6-4EF9-9465-C924AEFEF6E6}"/>
              </a:ext>
            </a:extLst>
          </p:cNvPr>
          <p:cNvSpPr>
            <a:spLocks noChangeArrowheads="1"/>
          </p:cNvSpPr>
          <p:nvPr/>
        </p:nvSpPr>
        <p:spPr bwMode="blackWhite">
          <a:xfrm>
            <a:off x="539750" y="765175"/>
            <a:ext cx="6192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3200" dirty="0">
                <a:solidFill>
                  <a:srgbClr val="FF0000"/>
                </a:solidFill>
                <a:latin typeface="Times New Roman" panose="02020603050405020304" pitchFamily="18" charset="0"/>
              </a:rPr>
              <a:t>结晶度与高聚物性能的关系</a:t>
            </a:r>
          </a:p>
        </p:txBody>
      </p:sp>
      <p:sp>
        <p:nvSpPr>
          <p:cNvPr id="520204" name="Text Box 12">
            <a:extLst>
              <a:ext uri="{FF2B5EF4-FFF2-40B4-BE49-F238E27FC236}">
                <a16:creationId xmlns:a16="http://schemas.microsoft.com/office/drawing/2014/main" id="{12799682-B48E-4D04-8ABD-C12A3FCA6F07}"/>
              </a:ext>
            </a:extLst>
          </p:cNvPr>
          <p:cNvSpPr txBox="1">
            <a:spLocks noChangeArrowheads="1"/>
          </p:cNvSpPr>
          <p:nvPr/>
        </p:nvSpPr>
        <p:spPr bwMode="blackWhite">
          <a:xfrm>
            <a:off x="611188" y="2133600"/>
            <a:ext cx="4319587" cy="122555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latin typeface="Times New Roman" panose="02020603050405020304" pitchFamily="18" charset="0"/>
              </a:rPr>
              <a:t>结晶度对高聚物力学性能的影响要看</a:t>
            </a:r>
            <a:r>
              <a:rPr kumimoji="0" lang="zh-CN" altLang="en-US" sz="2400">
                <a:solidFill>
                  <a:srgbClr val="FF0000"/>
                </a:solidFill>
                <a:latin typeface="Times New Roman" panose="02020603050405020304" pitchFamily="18" charset="0"/>
              </a:rPr>
              <a:t>非晶区处于何种状态</a:t>
            </a:r>
            <a:r>
              <a:rPr kumimoji="0" lang="zh-CN" altLang="en-US" sz="2400">
                <a:latin typeface="Times New Roman" panose="02020603050405020304" pitchFamily="18" charset="0"/>
              </a:rPr>
              <a:t>而定（是玻璃态还是高弹态）</a:t>
            </a:r>
          </a:p>
        </p:txBody>
      </p:sp>
      <p:sp>
        <p:nvSpPr>
          <p:cNvPr id="520205" name="Text Box 13">
            <a:extLst>
              <a:ext uri="{FF2B5EF4-FFF2-40B4-BE49-F238E27FC236}">
                <a16:creationId xmlns:a16="http://schemas.microsoft.com/office/drawing/2014/main" id="{BE7FD4EE-A6EE-473B-BAF0-069E4106A284}"/>
              </a:ext>
            </a:extLst>
          </p:cNvPr>
          <p:cNvSpPr txBox="1">
            <a:spLocks noChangeArrowheads="1"/>
          </p:cNvSpPr>
          <p:nvPr/>
        </p:nvSpPr>
        <p:spPr bwMode="blackWhite">
          <a:xfrm>
            <a:off x="611188" y="3644900"/>
            <a:ext cx="8351837" cy="19558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solidFill>
                  <a:srgbClr val="FF0000"/>
                </a:solidFill>
              </a:rPr>
              <a:t>弹性模量</a:t>
            </a:r>
            <a:r>
              <a:rPr kumimoji="0" lang="zh-CN" altLang="en-US" sz="2400"/>
              <a:t>：</a:t>
            </a:r>
            <a:r>
              <a:rPr kumimoji="0" lang="zh-CN" altLang="en-US" sz="2400">
                <a:solidFill>
                  <a:srgbClr val="FF0000"/>
                </a:solidFill>
                <a:latin typeface="Times New Roman" panose="02020603050405020304" pitchFamily="18" charset="0"/>
              </a:rPr>
              <a:t>当非晶区处于玻璃态时</a:t>
            </a:r>
            <a:r>
              <a:rPr kumimoji="0" lang="zh-CN" altLang="en-US" sz="2400">
                <a:latin typeface="Times New Roman" panose="02020603050405020304" pitchFamily="18" charset="0"/>
              </a:rPr>
              <a:t>，晶态和非晶态的模量十分接近，所以，结晶度的增加对弹性模量影响不大；</a:t>
            </a:r>
            <a:r>
              <a:rPr kumimoji="0" lang="zh-CN" altLang="en-US" sz="2400">
                <a:solidFill>
                  <a:srgbClr val="FF0000"/>
                </a:solidFill>
              </a:rPr>
              <a:t>当非晶区处于高弹态时</a:t>
            </a:r>
            <a:r>
              <a:rPr kumimoji="0" lang="zh-CN" altLang="en-US" sz="2400"/>
              <a:t>，随着结晶度增加，使原弹性很好的橡胶链被比它模量大几个数量级的结晶所代替，必然导致材料整体模量明显提高。</a:t>
            </a:r>
          </a:p>
        </p:txBody>
      </p:sp>
      <p:sp>
        <p:nvSpPr>
          <p:cNvPr id="520206" name="Text Box 14">
            <a:extLst>
              <a:ext uri="{FF2B5EF4-FFF2-40B4-BE49-F238E27FC236}">
                <a16:creationId xmlns:a16="http://schemas.microsoft.com/office/drawing/2014/main" id="{89A63B53-8861-4188-B0E3-FBAD7DACDB46}"/>
              </a:ext>
            </a:extLst>
          </p:cNvPr>
          <p:cNvSpPr txBox="1">
            <a:spLocks noChangeArrowheads="1"/>
          </p:cNvSpPr>
          <p:nvPr/>
        </p:nvSpPr>
        <p:spPr bwMode="blackWhite">
          <a:xfrm>
            <a:off x="611188" y="5876925"/>
            <a:ext cx="8351837" cy="49530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solidFill>
                  <a:srgbClr val="FF0000"/>
                </a:solidFill>
              </a:rPr>
              <a:t>硬度</a:t>
            </a:r>
            <a:r>
              <a:rPr kumimoji="0" lang="zh-CN" altLang="en-US" sz="2400"/>
              <a:t>：结晶度对硬度的影响与模量相似</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9A63D81-E0F8-403B-AF30-CD7D0166A994}"/>
              </a:ext>
            </a:extLst>
          </p:cNvPr>
          <p:cNvSpPr>
            <a:spLocks noGrp="1"/>
          </p:cNvSpPr>
          <p:nvPr>
            <p:ph type="sldNum" sz="quarter" idx="12"/>
          </p:nvPr>
        </p:nvSpPr>
        <p:spPr/>
        <p:txBody>
          <a:bodyPr/>
          <a:lstStyle/>
          <a:p>
            <a:fld id="{EF398DB9-7C7C-4E34-B177-78EF0FE53B54}" type="slidenum">
              <a:rPr lang="en-US" altLang="zh-CN"/>
              <a:pPr/>
              <a:t>78</a:t>
            </a:fld>
            <a:endParaRPr lang="en-US" altLang="zh-CN"/>
          </a:p>
        </p:txBody>
      </p:sp>
      <p:sp>
        <p:nvSpPr>
          <p:cNvPr id="786438" name="Text Box 6">
            <a:extLst>
              <a:ext uri="{FF2B5EF4-FFF2-40B4-BE49-F238E27FC236}">
                <a16:creationId xmlns:a16="http://schemas.microsoft.com/office/drawing/2014/main" id="{3716EC73-4829-4AD5-A521-D2A77016AD7E}"/>
              </a:ext>
            </a:extLst>
          </p:cNvPr>
          <p:cNvSpPr txBox="1">
            <a:spLocks noChangeArrowheads="1"/>
          </p:cNvSpPr>
          <p:nvPr/>
        </p:nvSpPr>
        <p:spPr bwMode="blackWhite">
          <a:xfrm>
            <a:off x="468313" y="981075"/>
            <a:ext cx="8351837" cy="2759075"/>
          </a:xfrm>
          <a:prstGeom prst="rect">
            <a:avLst/>
          </a:prstGeom>
          <a:solidFill>
            <a:schemeClr val="bg1"/>
          </a:solidFill>
          <a:ln w="3810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kumimoji="0" lang="zh-CN" altLang="en-US" sz="2400" dirty="0">
                <a:solidFill>
                  <a:srgbClr val="FF0000"/>
                </a:solidFill>
              </a:rPr>
              <a:t>冲击强度（脆性）：</a:t>
            </a:r>
            <a:r>
              <a:rPr kumimoji="0" lang="zh-CN" altLang="en-US" sz="2400" dirty="0"/>
              <a:t>结晶使分子链排列紧密，材料受冲击时分子链没有活动余地。所以，</a:t>
            </a:r>
            <a:r>
              <a:rPr kumimoji="0" lang="zh-CN" altLang="en-US" sz="2400" dirty="0">
                <a:solidFill>
                  <a:srgbClr val="FF0000"/>
                </a:solidFill>
                <a:latin typeface="Times New Roman" panose="02020603050405020304" pitchFamily="18" charset="0"/>
              </a:rPr>
              <a:t>无论非晶区处于玻璃态还是</a:t>
            </a:r>
            <a:r>
              <a:rPr kumimoji="0" lang="zh-CN" altLang="en-US" sz="2400" dirty="0">
                <a:solidFill>
                  <a:srgbClr val="FF0000"/>
                </a:solidFill>
              </a:rPr>
              <a:t>高弹态，</a:t>
            </a:r>
            <a:r>
              <a:rPr kumimoji="0" lang="zh-CN" altLang="en-US" sz="2400" dirty="0">
                <a:solidFill>
                  <a:srgbClr val="000099"/>
                </a:solidFill>
                <a:latin typeface="Times New Roman" panose="02020603050405020304" pitchFamily="18" charset="0"/>
              </a:rPr>
              <a:t>结晶度增加时，</a:t>
            </a:r>
            <a:r>
              <a:rPr kumimoji="0" lang="zh-CN" altLang="en-US" sz="2400" dirty="0">
                <a:solidFill>
                  <a:srgbClr val="000099"/>
                </a:solidFill>
              </a:rPr>
              <a:t>冲击强度都下降，</a:t>
            </a:r>
            <a:r>
              <a:rPr kumimoji="0" lang="zh-CN" altLang="en-US" sz="2400" dirty="0">
                <a:solidFill>
                  <a:srgbClr val="FF0000"/>
                </a:solidFill>
              </a:rPr>
              <a:t>但处于玻璃态时下降更多。</a:t>
            </a:r>
            <a:r>
              <a:rPr kumimoji="0" lang="zh-CN" altLang="en-US" sz="2400" dirty="0">
                <a:solidFill>
                  <a:srgbClr val="008000"/>
                </a:solidFill>
              </a:rPr>
              <a:t>冲击强度不仅与结晶度有关，还与球晶的尺寸大小有关，球晶尺寸小，材料的冲击强度要高一些。大尺寸球晶往往使制品内部缺陷增多，脆性增大，力学性能变差。</a:t>
            </a:r>
          </a:p>
        </p:txBody>
      </p:sp>
      <p:sp>
        <p:nvSpPr>
          <p:cNvPr id="786440" name="Text Box 8">
            <a:extLst>
              <a:ext uri="{FF2B5EF4-FFF2-40B4-BE49-F238E27FC236}">
                <a16:creationId xmlns:a16="http://schemas.microsoft.com/office/drawing/2014/main" id="{AAB362D5-CC02-4F37-B914-F48B6FAAA31D}"/>
              </a:ext>
            </a:extLst>
          </p:cNvPr>
          <p:cNvSpPr txBox="1">
            <a:spLocks noChangeArrowheads="1"/>
          </p:cNvSpPr>
          <p:nvPr/>
        </p:nvSpPr>
        <p:spPr bwMode="blackWhite">
          <a:xfrm>
            <a:off x="468313" y="4076700"/>
            <a:ext cx="8351837" cy="18827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kumimoji="0" lang="zh-CN" altLang="en-US" sz="2400" dirty="0">
                <a:solidFill>
                  <a:srgbClr val="FF0000"/>
                </a:solidFill>
              </a:rPr>
              <a:t>拉伸强度（抗张强度）：非晶区处于玻璃态</a:t>
            </a:r>
            <a:r>
              <a:rPr kumimoji="0" lang="zh-CN" altLang="en-US" sz="2400" dirty="0"/>
              <a:t>，结晶使分子链排列紧密，聚合物变得很脆，拉伸强度会下降。</a:t>
            </a:r>
            <a:r>
              <a:rPr kumimoji="0" lang="zh-CN" altLang="en-US" sz="2400" dirty="0">
                <a:solidFill>
                  <a:srgbClr val="0066FF"/>
                </a:solidFill>
              </a:rPr>
              <a:t>断裂伸长率也下降（但不大）。</a:t>
            </a:r>
            <a:r>
              <a:rPr kumimoji="0" lang="zh-CN" altLang="en-US" sz="2400" dirty="0">
                <a:solidFill>
                  <a:srgbClr val="FF0000"/>
                </a:solidFill>
              </a:rPr>
              <a:t>非晶区处于高弹态，</a:t>
            </a:r>
            <a:r>
              <a:rPr kumimoji="0" lang="zh-CN" altLang="en-US" sz="2400" dirty="0"/>
              <a:t>结晶使分子间作用力增加，拉伸强度提高，而</a:t>
            </a:r>
            <a:r>
              <a:rPr kumimoji="0" lang="zh-CN" altLang="en-US" sz="2400" dirty="0">
                <a:solidFill>
                  <a:srgbClr val="0066FF"/>
                </a:solidFill>
              </a:rPr>
              <a:t>断裂伸长率下降。</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709F0FB4-6BD4-4B1F-A6B0-CF3EA53EAAAD}"/>
              </a:ext>
            </a:extLst>
          </p:cNvPr>
          <p:cNvSpPr>
            <a:spLocks noGrp="1"/>
          </p:cNvSpPr>
          <p:nvPr>
            <p:ph type="sldNum" sz="quarter" idx="12"/>
          </p:nvPr>
        </p:nvSpPr>
        <p:spPr/>
        <p:txBody>
          <a:bodyPr/>
          <a:lstStyle/>
          <a:p>
            <a:fld id="{C2701029-DFFE-4B9F-AD24-99B067C862E0}" type="slidenum">
              <a:rPr lang="en-US" altLang="zh-CN"/>
              <a:pPr/>
              <a:t>79</a:t>
            </a:fld>
            <a:endParaRPr lang="en-US" altLang="zh-CN"/>
          </a:p>
        </p:txBody>
      </p:sp>
      <p:sp>
        <p:nvSpPr>
          <p:cNvPr id="521230" name="Rectangle 14">
            <a:extLst>
              <a:ext uri="{FF2B5EF4-FFF2-40B4-BE49-F238E27FC236}">
                <a16:creationId xmlns:a16="http://schemas.microsoft.com/office/drawing/2014/main" id="{B1EA2CDB-9A4D-4BF4-B6DC-9A9D970FDBA7}"/>
              </a:ext>
            </a:extLst>
          </p:cNvPr>
          <p:cNvSpPr>
            <a:spLocks noChangeArrowheads="1"/>
          </p:cNvSpPr>
          <p:nvPr/>
        </p:nvSpPr>
        <p:spPr bwMode="blackWhite">
          <a:xfrm>
            <a:off x="611188" y="333375"/>
            <a:ext cx="4537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3200" dirty="0">
                <a:solidFill>
                  <a:srgbClr val="000066"/>
                </a:solidFill>
              </a:rPr>
              <a:t>密度与光学性能</a:t>
            </a:r>
          </a:p>
        </p:txBody>
      </p:sp>
      <p:sp>
        <p:nvSpPr>
          <p:cNvPr id="521231" name="Rectangle 15">
            <a:extLst>
              <a:ext uri="{FF2B5EF4-FFF2-40B4-BE49-F238E27FC236}">
                <a16:creationId xmlns:a16="http://schemas.microsoft.com/office/drawing/2014/main" id="{DBB8E6E9-17A7-44F7-B55C-A6A70EEFDD58}"/>
              </a:ext>
            </a:extLst>
          </p:cNvPr>
          <p:cNvSpPr>
            <a:spLocks noChangeArrowheads="1"/>
          </p:cNvSpPr>
          <p:nvPr/>
        </p:nvSpPr>
        <p:spPr bwMode="blackWhite">
          <a:xfrm>
            <a:off x="611188" y="1412875"/>
            <a:ext cx="7561262"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br>
              <a:rPr kumimoji="0" lang="en-US" altLang="zh-CN" sz="2400">
                <a:latin typeface="Times New Roman" panose="02020603050405020304" pitchFamily="18" charset="0"/>
              </a:rPr>
            </a:br>
            <a:endParaRPr kumimoji="0" lang="en-US" altLang="zh-CN" sz="2400">
              <a:latin typeface="Times New Roman" panose="02020603050405020304" pitchFamily="18" charset="0"/>
            </a:endParaRPr>
          </a:p>
        </p:txBody>
      </p:sp>
      <p:sp>
        <p:nvSpPr>
          <p:cNvPr id="521232" name="Text Box 16">
            <a:extLst>
              <a:ext uri="{FF2B5EF4-FFF2-40B4-BE49-F238E27FC236}">
                <a16:creationId xmlns:a16="http://schemas.microsoft.com/office/drawing/2014/main" id="{B234CA28-707D-4926-AE29-DB88273E769F}"/>
              </a:ext>
            </a:extLst>
          </p:cNvPr>
          <p:cNvSpPr txBox="1">
            <a:spLocks noChangeArrowheads="1"/>
          </p:cNvSpPr>
          <p:nvPr/>
        </p:nvSpPr>
        <p:spPr bwMode="blackWhite">
          <a:xfrm>
            <a:off x="395288" y="2060575"/>
            <a:ext cx="8137525" cy="173672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zh-CN" altLang="en-US" sz="2400"/>
              <a:t>光线通过结晶高聚物时，在晶区与非晶区面上能直接通过，而发生折射或反射，所以两相并存的结晶高聚物，如尼龙，聚乙烯等，通常呈乳白色，不透明，结晶度减小，透明度增加；完全非晶的高聚物如无规</a:t>
            </a:r>
            <a:r>
              <a:rPr kumimoji="0" lang="en-US" altLang="zh-CN" sz="2400"/>
              <a:t>PS</a:t>
            </a:r>
            <a:r>
              <a:rPr kumimoji="0" lang="zh-CN" altLang="en-US" sz="2400"/>
              <a:t>、</a:t>
            </a:r>
            <a:r>
              <a:rPr kumimoji="0" lang="en-US" altLang="zh-CN" sz="2400"/>
              <a:t>PMMA</a:t>
            </a:r>
            <a:r>
              <a:rPr kumimoji="0" lang="zh-CN" altLang="en-US" sz="2400"/>
              <a:t>是透明的</a:t>
            </a:r>
          </a:p>
        </p:txBody>
      </p:sp>
      <p:sp>
        <p:nvSpPr>
          <p:cNvPr id="521233" name="Text Box 17">
            <a:extLst>
              <a:ext uri="{FF2B5EF4-FFF2-40B4-BE49-F238E27FC236}">
                <a16:creationId xmlns:a16="http://schemas.microsoft.com/office/drawing/2014/main" id="{54744F06-AADD-49CE-9891-C8B02B1EFE8F}"/>
              </a:ext>
            </a:extLst>
          </p:cNvPr>
          <p:cNvSpPr txBox="1">
            <a:spLocks noChangeArrowheads="1"/>
          </p:cNvSpPr>
          <p:nvPr/>
        </p:nvSpPr>
        <p:spPr bwMode="blackWhite">
          <a:xfrm>
            <a:off x="395288" y="1052513"/>
            <a:ext cx="8137525" cy="8604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t>物质对光的折光率与物质本身密度有关，晶区非晶区密度不同，因而对光的折光率也不相同。</a:t>
            </a:r>
          </a:p>
        </p:txBody>
      </p:sp>
      <p:sp>
        <p:nvSpPr>
          <p:cNvPr id="521234" name="Text Box 18">
            <a:extLst>
              <a:ext uri="{FF2B5EF4-FFF2-40B4-BE49-F238E27FC236}">
                <a16:creationId xmlns:a16="http://schemas.microsoft.com/office/drawing/2014/main" id="{023A330C-C491-42C5-B422-DA7CF08F5D94}"/>
              </a:ext>
            </a:extLst>
          </p:cNvPr>
          <p:cNvSpPr txBox="1">
            <a:spLocks noChangeArrowheads="1"/>
          </p:cNvSpPr>
          <p:nvPr/>
        </p:nvSpPr>
        <p:spPr bwMode="blackWhite">
          <a:xfrm>
            <a:off x="395288" y="4005263"/>
            <a:ext cx="8137525" cy="1282787"/>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zh-CN" altLang="en-US" sz="2400" dirty="0"/>
              <a:t>如果一种高聚物晶相密度与非晶密度非常接近，这时光线在界面上几乎不发生折射和反射。聚</a:t>
            </a:r>
            <a:r>
              <a:rPr kumimoji="0" lang="en-US" altLang="zh-CN" sz="2400" dirty="0"/>
              <a:t>4-</a:t>
            </a:r>
            <a:r>
              <a:rPr kumimoji="0" lang="zh-CN" altLang="en-US" sz="2400" dirty="0"/>
              <a:t>甲基</a:t>
            </a:r>
            <a:r>
              <a:rPr kumimoji="0" lang="en-US" altLang="zh-CN" sz="2400" dirty="0"/>
              <a:t>-1-</a:t>
            </a:r>
            <a:r>
              <a:rPr kumimoji="0" lang="zh-CN" altLang="en-US" sz="2400" dirty="0"/>
              <a:t>戊烯是唯一的透明结晶聚合物</a:t>
            </a:r>
          </a:p>
        </p:txBody>
      </p:sp>
      <p:sp>
        <p:nvSpPr>
          <p:cNvPr id="521235" name="Text Box 19">
            <a:extLst>
              <a:ext uri="{FF2B5EF4-FFF2-40B4-BE49-F238E27FC236}">
                <a16:creationId xmlns:a16="http://schemas.microsoft.com/office/drawing/2014/main" id="{A2F47BE2-47A3-4878-8644-3CF7F651ABC6}"/>
              </a:ext>
            </a:extLst>
          </p:cNvPr>
          <p:cNvSpPr txBox="1">
            <a:spLocks noChangeArrowheads="1"/>
          </p:cNvSpPr>
          <p:nvPr/>
        </p:nvSpPr>
        <p:spPr bwMode="blackWhite">
          <a:xfrm>
            <a:off x="395288" y="5445125"/>
            <a:ext cx="8137525" cy="933450"/>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zh-CN" altLang="en-US" sz="2400"/>
              <a:t>当晶区中晶粒尺寸小到比可见光的波长还要小，这时也不发生折射和反射，仍然是透明的</a:t>
            </a: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6">
            <a:extLst>
              <a:ext uri="{FF2B5EF4-FFF2-40B4-BE49-F238E27FC236}">
                <a16:creationId xmlns:a16="http://schemas.microsoft.com/office/drawing/2014/main" id="{4B95F8CF-6452-4692-8063-0D65C32F5DD3}"/>
              </a:ext>
            </a:extLst>
          </p:cNvPr>
          <p:cNvSpPr>
            <a:spLocks noGrp="1"/>
          </p:cNvSpPr>
          <p:nvPr>
            <p:ph type="sldNum" sz="quarter" idx="12"/>
          </p:nvPr>
        </p:nvSpPr>
        <p:spPr/>
        <p:txBody>
          <a:bodyPr/>
          <a:lstStyle/>
          <a:p>
            <a:fld id="{268AE2BC-83A0-4558-9ACB-2A85D59A5B05}" type="slidenum">
              <a:rPr lang="en-US" altLang="zh-CN"/>
              <a:pPr/>
              <a:t>8</a:t>
            </a:fld>
            <a:endParaRPr lang="en-US" altLang="zh-CN"/>
          </a:p>
        </p:txBody>
      </p:sp>
      <p:sp>
        <p:nvSpPr>
          <p:cNvPr id="420869" name="Rectangle 5">
            <a:extLst>
              <a:ext uri="{FF2B5EF4-FFF2-40B4-BE49-F238E27FC236}">
                <a16:creationId xmlns:a16="http://schemas.microsoft.com/office/drawing/2014/main" id="{F40DA6E3-5C77-4509-B3CF-0517D1AEBC83}"/>
              </a:ext>
            </a:extLst>
          </p:cNvPr>
          <p:cNvSpPr>
            <a:spLocks noChangeArrowheads="1"/>
          </p:cNvSpPr>
          <p:nvPr/>
        </p:nvSpPr>
        <p:spPr bwMode="blackWhite">
          <a:xfrm>
            <a:off x="539750" y="282575"/>
            <a:ext cx="3325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2800">
                <a:solidFill>
                  <a:srgbClr val="FF0000"/>
                </a:solidFill>
                <a:latin typeface="Times New Roman" panose="02020603050405020304" pitchFamily="18" charset="0"/>
              </a:rPr>
              <a:t>（</a:t>
            </a:r>
            <a:r>
              <a:rPr kumimoji="0" lang="en-US" altLang="zh-CN" sz="2800">
                <a:solidFill>
                  <a:srgbClr val="FF0000"/>
                </a:solidFill>
                <a:latin typeface="Times New Roman" panose="02020603050405020304" pitchFamily="18" charset="0"/>
              </a:rPr>
              <a:t>1</a:t>
            </a:r>
            <a:r>
              <a:rPr kumimoji="0" lang="zh-CN" altLang="en-US" sz="2800">
                <a:solidFill>
                  <a:srgbClr val="FF0000"/>
                </a:solidFill>
                <a:latin typeface="Times New Roman" panose="02020603050405020304" pitchFamily="18" charset="0"/>
              </a:rPr>
              <a:t>）静电力</a:t>
            </a:r>
            <a:r>
              <a:rPr kumimoji="0" lang="en-US" altLang="zh-CN" sz="2800">
                <a:solidFill>
                  <a:srgbClr val="FF0000"/>
                </a:solidFill>
                <a:latin typeface="Times New Roman" panose="02020603050405020304" pitchFamily="18" charset="0"/>
              </a:rPr>
              <a:t>-</a:t>
            </a:r>
            <a:r>
              <a:rPr kumimoji="0" lang="zh-CN" altLang="en-US" sz="2800">
                <a:solidFill>
                  <a:srgbClr val="FF0000"/>
                </a:solidFill>
              </a:rPr>
              <a:t>库仑力</a:t>
            </a:r>
            <a:endParaRPr kumimoji="0" lang="zh-CN" altLang="en-US" sz="2800">
              <a:solidFill>
                <a:srgbClr val="FF0000"/>
              </a:solidFill>
              <a:latin typeface="Times New Roman" panose="02020603050405020304" pitchFamily="18" charset="0"/>
            </a:endParaRPr>
          </a:p>
        </p:txBody>
      </p:sp>
      <p:sp>
        <p:nvSpPr>
          <p:cNvPr id="420870" name="Rectangle 6">
            <a:extLst>
              <a:ext uri="{FF2B5EF4-FFF2-40B4-BE49-F238E27FC236}">
                <a16:creationId xmlns:a16="http://schemas.microsoft.com/office/drawing/2014/main" id="{368D34F9-13E6-4413-8F76-C47963407579}"/>
              </a:ext>
            </a:extLst>
          </p:cNvPr>
          <p:cNvSpPr>
            <a:spLocks noChangeArrowheads="1"/>
          </p:cNvSpPr>
          <p:nvPr/>
        </p:nvSpPr>
        <p:spPr bwMode="blackWhite">
          <a:xfrm>
            <a:off x="539750" y="908050"/>
            <a:ext cx="8280400" cy="470257"/>
          </a:xfrm>
          <a:prstGeom prst="rect">
            <a:avLst/>
          </a:prstGeom>
          <a:solidFill>
            <a:srgbClr val="CCFFFF"/>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10000"/>
              </a:lnSpc>
              <a:spcBef>
                <a:spcPct val="50000"/>
              </a:spcBef>
            </a:pPr>
            <a:r>
              <a:rPr kumimoji="0" lang="zh-CN" altLang="en-US" sz="2400" dirty="0">
                <a:latin typeface="Times New Roman" panose="02020603050405020304" pitchFamily="18" charset="0"/>
              </a:rPr>
              <a:t>发生在极性分子与极性分子之间，</a:t>
            </a:r>
            <a:r>
              <a:rPr kumimoji="0" lang="zh-CN" altLang="en-US" sz="2400" dirty="0"/>
              <a:t>大小一般为</a:t>
            </a:r>
            <a:r>
              <a:rPr kumimoji="0" lang="en-US" altLang="zh-CN" sz="2400" dirty="0"/>
              <a:t>13-21KJ/mol</a:t>
            </a:r>
          </a:p>
        </p:txBody>
      </p:sp>
      <p:sp>
        <p:nvSpPr>
          <p:cNvPr id="420874" name="Rectangle 10">
            <a:extLst>
              <a:ext uri="{FF2B5EF4-FFF2-40B4-BE49-F238E27FC236}">
                <a16:creationId xmlns:a16="http://schemas.microsoft.com/office/drawing/2014/main" id="{CD63337D-5197-4623-8901-56CC0078D4C9}"/>
              </a:ext>
            </a:extLst>
          </p:cNvPr>
          <p:cNvSpPr>
            <a:spLocks noChangeArrowheads="1"/>
          </p:cNvSpPr>
          <p:nvPr/>
        </p:nvSpPr>
        <p:spPr bwMode="blackWhite">
          <a:xfrm>
            <a:off x="611188" y="1484313"/>
            <a:ext cx="2376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800" dirty="0">
                <a:solidFill>
                  <a:srgbClr val="FF0000"/>
                </a:solidFill>
                <a:latin typeface="Times New Roman" panose="02020603050405020304" pitchFamily="18" charset="0"/>
              </a:rPr>
              <a:t>（</a:t>
            </a:r>
            <a:r>
              <a:rPr kumimoji="0" lang="en-US" altLang="zh-CN" sz="2800" dirty="0">
                <a:solidFill>
                  <a:srgbClr val="FF0000"/>
                </a:solidFill>
                <a:latin typeface="Times New Roman" panose="02020603050405020304" pitchFamily="18" charset="0"/>
              </a:rPr>
              <a:t>2</a:t>
            </a:r>
            <a:r>
              <a:rPr kumimoji="0" lang="zh-CN" altLang="en-US" sz="2800" dirty="0">
                <a:solidFill>
                  <a:srgbClr val="FF0000"/>
                </a:solidFill>
                <a:latin typeface="Times New Roman" panose="02020603050405020304" pitchFamily="18" charset="0"/>
              </a:rPr>
              <a:t>）诱导力</a:t>
            </a:r>
          </a:p>
        </p:txBody>
      </p:sp>
      <p:sp>
        <p:nvSpPr>
          <p:cNvPr id="420876" name="Rectangle 12">
            <a:extLst>
              <a:ext uri="{FF2B5EF4-FFF2-40B4-BE49-F238E27FC236}">
                <a16:creationId xmlns:a16="http://schemas.microsoft.com/office/drawing/2014/main" id="{D1FE93C3-4D11-4AB1-9222-8470A54DE48C}"/>
              </a:ext>
            </a:extLst>
          </p:cNvPr>
          <p:cNvSpPr>
            <a:spLocks noChangeArrowheads="1"/>
          </p:cNvSpPr>
          <p:nvPr/>
        </p:nvSpPr>
        <p:spPr bwMode="blackWhite">
          <a:xfrm>
            <a:off x="468313" y="2060575"/>
            <a:ext cx="8064500" cy="895350"/>
          </a:xfrm>
          <a:prstGeom prst="rect">
            <a:avLst/>
          </a:prstGeom>
          <a:solidFill>
            <a:srgbClr val="FFFF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lang="zh-CN" altLang="en-US" sz="2400">
                <a:latin typeface="Times New Roman" panose="02020603050405020304" pitchFamily="18" charset="0"/>
              </a:rPr>
              <a:t>在极性分子和非极性分子之间以及极性分子和极性分子之间都存在诱导力。</a:t>
            </a:r>
            <a:r>
              <a:rPr kumimoji="0" lang="zh-CN" altLang="en-US" sz="2400"/>
              <a:t>大小一般为</a:t>
            </a:r>
            <a:r>
              <a:rPr kumimoji="0" lang="en-US" altLang="zh-CN" sz="2400"/>
              <a:t>6-13KJ/mol</a:t>
            </a:r>
          </a:p>
        </p:txBody>
      </p:sp>
      <p:sp>
        <p:nvSpPr>
          <p:cNvPr id="420877" name="Rectangle 13">
            <a:extLst>
              <a:ext uri="{FF2B5EF4-FFF2-40B4-BE49-F238E27FC236}">
                <a16:creationId xmlns:a16="http://schemas.microsoft.com/office/drawing/2014/main" id="{72769CCD-D429-408E-BECA-413A74FEAE37}"/>
              </a:ext>
            </a:extLst>
          </p:cNvPr>
          <p:cNvSpPr>
            <a:spLocks noChangeArrowheads="1"/>
          </p:cNvSpPr>
          <p:nvPr/>
        </p:nvSpPr>
        <p:spPr bwMode="blackWhite">
          <a:xfrm>
            <a:off x="611188" y="3068638"/>
            <a:ext cx="2305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800">
                <a:solidFill>
                  <a:srgbClr val="FF0000"/>
                </a:solidFill>
                <a:latin typeface="Times New Roman" panose="02020603050405020304" pitchFamily="18" charset="0"/>
              </a:rPr>
              <a:t>（</a:t>
            </a:r>
            <a:r>
              <a:rPr kumimoji="0" lang="en-US" altLang="zh-CN" sz="2800">
                <a:solidFill>
                  <a:srgbClr val="FF0000"/>
                </a:solidFill>
                <a:latin typeface="Times New Roman" panose="02020603050405020304" pitchFamily="18" charset="0"/>
              </a:rPr>
              <a:t>3</a:t>
            </a:r>
            <a:r>
              <a:rPr kumimoji="0" lang="zh-CN" altLang="en-US" sz="2800">
                <a:solidFill>
                  <a:srgbClr val="FF0000"/>
                </a:solidFill>
                <a:latin typeface="Times New Roman" panose="02020603050405020304" pitchFamily="18" charset="0"/>
              </a:rPr>
              <a:t>）色散力</a:t>
            </a:r>
          </a:p>
        </p:txBody>
      </p:sp>
      <p:sp>
        <p:nvSpPr>
          <p:cNvPr id="420878" name="Rectangle 14">
            <a:extLst>
              <a:ext uri="{FF2B5EF4-FFF2-40B4-BE49-F238E27FC236}">
                <a16:creationId xmlns:a16="http://schemas.microsoft.com/office/drawing/2014/main" id="{432B4502-A679-43BC-AC9D-4CE7CDCF554D}"/>
              </a:ext>
            </a:extLst>
          </p:cNvPr>
          <p:cNvSpPr>
            <a:spLocks noChangeArrowheads="1"/>
          </p:cNvSpPr>
          <p:nvPr/>
        </p:nvSpPr>
        <p:spPr bwMode="blackWhite">
          <a:xfrm>
            <a:off x="539750" y="3573463"/>
            <a:ext cx="7993063" cy="895350"/>
          </a:xfrm>
          <a:prstGeom prst="rect">
            <a:avLst/>
          </a:prstGeom>
          <a:solidFill>
            <a:srgbClr val="FFCC99"/>
          </a:solidFill>
          <a:ln>
            <a:noFill/>
          </a:ln>
          <a:effectLst/>
          <a:extLs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10000"/>
              </a:lnSpc>
              <a:spcBef>
                <a:spcPct val="50000"/>
              </a:spcBef>
            </a:pPr>
            <a:r>
              <a:rPr kumimoji="0" lang="zh-CN" altLang="en-US" sz="2400">
                <a:solidFill>
                  <a:srgbClr val="0000FF"/>
                </a:solidFill>
              </a:rPr>
              <a:t>随时产生的分子瞬时偶极间的作用力，</a:t>
            </a:r>
            <a:r>
              <a:rPr kumimoji="0" lang="zh-CN" altLang="en-US" sz="2400">
                <a:solidFill>
                  <a:srgbClr val="0000FF"/>
                </a:solidFill>
                <a:latin typeface="Times New Roman" panose="02020603050405020304" pitchFamily="18" charset="0"/>
              </a:rPr>
              <a:t>存在于一切分子之间</a:t>
            </a:r>
            <a:r>
              <a:rPr kumimoji="0" lang="zh-CN" altLang="en-US" sz="2400">
                <a:solidFill>
                  <a:srgbClr val="0000FF"/>
                </a:solidFill>
              </a:rPr>
              <a:t>，一般为</a:t>
            </a:r>
            <a:r>
              <a:rPr kumimoji="0" lang="en-US" altLang="zh-CN" sz="2400">
                <a:solidFill>
                  <a:srgbClr val="0000FF"/>
                </a:solidFill>
              </a:rPr>
              <a:t>0.8-8KJ/mol</a:t>
            </a:r>
          </a:p>
        </p:txBody>
      </p:sp>
      <p:sp>
        <p:nvSpPr>
          <p:cNvPr id="420879" name="Rectangle 15">
            <a:extLst>
              <a:ext uri="{FF2B5EF4-FFF2-40B4-BE49-F238E27FC236}">
                <a16:creationId xmlns:a16="http://schemas.microsoft.com/office/drawing/2014/main" id="{2B4CDDD8-9923-4399-98D6-125CB6D3B075}"/>
              </a:ext>
            </a:extLst>
          </p:cNvPr>
          <p:cNvSpPr>
            <a:spLocks noChangeArrowheads="1"/>
          </p:cNvSpPr>
          <p:nvPr/>
        </p:nvSpPr>
        <p:spPr bwMode="auto">
          <a:xfrm>
            <a:off x="684213" y="4508500"/>
            <a:ext cx="1871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a:solidFill>
                  <a:srgbClr val="FF0000"/>
                </a:solidFill>
              </a:rPr>
              <a:t>（</a:t>
            </a:r>
            <a:r>
              <a:rPr kumimoji="0" lang="en-US" altLang="zh-CN" sz="2800">
                <a:solidFill>
                  <a:srgbClr val="FF0000"/>
                </a:solidFill>
              </a:rPr>
              <a:t>4</a:t>
            </a:r>
            <a:r>
              <a:rPr kumimoji="0" lang="zh-CN" altLang="en-US" sz="2800">
                <a:solidFill>
                  <a:srgbClr val="FF0000"/>
                </a:solidFill>
              </a:rPr>
              <a:t>）氢键</a:t>
            </a:r>
          </a:p>
        </p:txBody>
      </p:sp>
      <p:sp>
        <p:nvSpPr>
          <p:cNvPr id="420881" name="Rectangle 17">
            <a:extLst>
              <a:ext uri="{FF2B5EF4-FFF2-40B4-BE49-F238E27FC236}">
                <a16:creationId xmlns:a16="http://schemas.microsoft.com/office/drawing/2014/main" id="{A6B6B0F5-ECB9-4A8D-859B-34074D209BA9}"/>
              </a:ext>
            </a:extLst>
          </p:cNvPr>
          <p:cNvSpPr>
            <a:spLocks noChangeArrowheads="1"/>
          </p:cNvSpPr>
          <p:nvPr/>
        </p:nvSpPr>
        <p:spPr bwMode="auto">
          <a:xfrm>
            <a:off x="395288" y="5013325"/>
            <a:ext cx="8424862" cy="169862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kumimoji="0" lang="zh-CN" altLang="en-US" sz="2400"/>
              <a:t>一个电负性强、半径小的原子</a:t>
            </a:r>
            <a:r>
              <a:rPr kumimoji="0" lang="en-US" altLang="zh-CN" sz="2400"/>
              <a:t>X</a:t>
            </a:r>
            <a:r>
              <a:rPr kumimoji="0" lang="zh-CN" altLang="en-US" sz="2400"/>
              <a:t>（如</a:t>
            </a:r>
            <a:r>
              <a:rPr kumimoji="0" lang="en-US" altLang="zh-CN" sz="2400"/>
              <a:t>O</a:t>
            </a:r>
            <a:r>
              <a:rPr kumimoji="0" lang="zh-CN" altLang="en-US" sz="2400"/>
              <a:t>、</a:t>
            </a:r>
            <a:r>
              <a:rPr kumimoji="0" lang="en-US" altLang="zh-CN" sz="2400"/>
              <a:t>N</a:t>
            </a:r>
            <a:r>
              <a:rPr kumimoji="0" lang="zh-CN" altLang="en-US" sz="2400"/>
              <a:t>、</a:t>
            </a:r>
            <a:r>
              <a:rPr kumimoji="0" lang="en-US" altLang="zh-CN" sz="2400"/>
              <a:t>F</a:t>
            </a:r>
            <a:r>
              <a:rPr kumimoji="0" lang="zh-CN" altLang="en-US" sz="2400"/>
              <a:t>等）与氢原子</a:t>
            </a:r>
            <a:r>
              <a:rPr kumimoji="0" lang="en-US" altLang="zh-CN" sz="2400"/>
              <a:t>H</a:t>
            </a:r>
            <a:r>
              <a:rPr kumimoji="0" lang="zh-CN" altLang="en-US" sz="2400"/>
              <a:t>形成的共价键</a:t>
            </a:r>
            <a:r>
              <a:rPr kumimoji="0" lang="en-US" altLang="zh-CN" sz="2400"/>
              <a:t>(X</a:t>
            </a:r>
            <a:r>
              <a:rPr kumimoji="0" lang="zh-CN" altLang="en-US" sz="2400"/>
              <a:t>－</a:t>
            </a:r>
            <a:r>
              <a:rPr kumimoji="0" lang="en-US" altLang="zh-CN" sz="2400"/>
              <a:t>H)</a:t>
            </a:r>
            <a:r>
              <a:rPr kumimoji="0" lang="zh-CN" altLang="en-US" sz="2400"/>
              <a:t>，  而这个氢原子又与另外一个电负性强、半径小的原子</a:t>
            </a:r>
            <a:r>
              <a:rPr kumimoji="0" lang="en-US" altLang="zh-CN" sz="2400"/>
              <a:t>Y</a:t>
            </a:r>
            <a:r>
              <a:rPr kumimoji="0" lang="zh-CN" altLang="en-US" sz="2400"/>
              <a:t>以一种特殊的偶极作用结合成氢键</a:t>
            </a:r>
            <a:r>
              <a:rPr kumimoji="0" lang="en-US" altLang="zh-CN" sz="2400"/>
              <a:t>(X</a:t>
            </a:r>
            <a:r>
              <a:rPr kumimoji="0" lang="zh-CN" altLang="en-US" sz="2400"/>
              <a:t>－</a:t>
            </a:r>
            <a:r>
              <a:rPr kumimoji="0" lang="en-US" altLang="zh-CN" sz="2400"/>
              <a:t>H</a:t>
            </a:r>
            <a:r>
              <a:rPr kumimoji="0" lang="en-US" altLang="zh-CN" sz="2400">
                <a:latin typeface="Arial" panose="020B0604020202020204" pitchFamily="34" charset="0"/>
              </a:rPr>
              <a:t>···</a:t>
            </a:r>
            <a:r>
              <a:rPr kumimoji="0" lang="en-US" altLang="zh-CN" sz="2400"/>
              <a:t>Y)</a:t>
            </a:r>
            <a:r>
              <a:rPr kumimoji="0" lang="zh-CN" altLang="en-US" sz="2400"/>
              <a:t>。大小一般在</a:t>
            </a:r>
            <a:r>
              <a:rPr kumimoji="0" lang="en-US" altLang="zh-CN" sz="2400"/>
              <a:t>40kJ/mol</a:t>
            </a:r>
            <a:r>
              <a:rPr kumimoji="0" lang="zh-CN" altLang="en-US" sz="2400"/>
              <a:t>以下，比一般的键能小得多</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23676524-299D-4DC0-A4B3-4EB4ECC8E237}"/>
              </a:ext>
            </a:extLst>
          </p:cNvPr>
          <p:cNvSpPr>
            <a:spLocks noGrp="1"/>
          </p:cNvSpPr>
          <p:nvPr>
            <p:ph type="sldNum" sz="quarter" idx="12"/>
          </p:nvPr>
        </p:nvSpPr>
        <p:spPr/>
        <p:txBody>
          <a:bodyPr/>
          <a:lstStyle/>
          <a:p>
            <a:fld id="{49C54147-A200-4A26-AD52-2DFCD5B27281}" type="slidenum">
              <a:rPr lang="en-US" altLang="zh-CN"/>
              <a:pPr/>
              <a:t>80</a:t>
            </a:fld>
            <a:endParaRPr lang="en-US" altLang="zh-CN"/>
          </a:p>
        </p:txBody>
      </p:sp>
      <p:sp>
        <p:nvSpPr>
          <p:cNvPr id="789509" name="Text Box 5">
            <a:extLst>
              <a:ext uri="{FF2B5EF4-FFF2-40B4-BE49-F238E27FC236}">
                <a16:creationId xmlns:a16="http://schemas.microsoft.com/office/drawing/2014/main" id="{C4C991E8-F5CB-48D7-A527-B3225ED4A0DB}"/>
              </a:ext>
            </a:extLst>
          </p:cNvPr>
          <p:cNvSpPr txBox="1">
            <a:spLocks noChangeArrowheads="1"/>
          </p:cNvSpPr>
          <p:nvPr/>
        </p:nvSpPr>
        <p:spPr bwMode="blackWhite">
          <a:xfrm>
            <a:off x="539750" y="1484313"/>
            <a:ext cx="8208963" cy="15017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spcBef>
                <a:spcPct val="50000"/>
              </a:spcBef>
            </a:pPr>
            <a:r>
              <a:rPr kumimoji="0" lang="zh-CN" altLang="en-US" sz="2400">
                <a:latin typeface="Times New Roman" panose="02020603050405020304" pitchFamily="18" charset="0"/>
              </a:rPr>
              <a:t>对塑料来讲，当结晶度提高到</a:t>
            </a:r>
            <a:r>
              <a:rPr kumimoji="0" lang="en-US" altLang="zh-CN" sz="2400">
                <a:latin typeface="Times New Roman" panose="02020603050405020304" pitchFamily="18" charset="0"/>
              </a:rPr>
              <a:t>40</a:t>
            </a:r>
            <a:r>
              <a:rPr kumimoji="0" lang="zh-CN" altLang="en-US" sz="2400">
                <a:latin typeface="Times New Roman" panose="02020603050405020304" pitchFamily="18" charset="0"/>
              </a:rPr>
              <a:t>％以上后，晶区相互连接，形成贯穿整个材料的连续相。因此 </a:t>
            </a:r>
            <a:r>
              <a:rPr kumimoji="0" lang="en-US" altLang="zh-CN" sz="2400">
                <a:latin typeface="Times New Roman" panose="02020603050405020304" pitchFamily="18" charset="0"/>
              </a:rPr>
              <a:t>T</a:t>
            </a:r>
            <a:r>
              <a:rPr kumimoji="0" lang="en-US" altLang="zh-CN" sz="2400" baseline="-25000">
                <a:latin typeface="Times New Roman" panose="02020603050405020304" pitchFamily="18" charset="0"/>
              </a:rPr>
              <a:t>g</a:t>
            </a:r>
            <a:r>
              <a:rPr kumimoji="0" lang="zh-CN" altLang="en-US" sz="2400">
                <a:latin typeface="Times New Roman" panose="02020603050405020304" pitchFamily="18" charset="0"/>
              </a:rPr>
              <a:t>以上也不软化，最高使用温度可提高到结晶的熔点</a:t>
            </a:r>
            <a:r>
              <a:rPr kumimoji="0" lang="en-US" altLang="zh-CN" sz="2400">
                <a:latin typeface="Times New Roman" panose="02020603050405020304" pitchFamily="18" charset="0"/>
              </a:rPr>
              <a:t>T</a:t>
            </a:r>
            <a:r>
              <a:rPr kumimoji="0" lang="en-US" altLang="zh-CN" sz="2400" baseline="-25000">
                <a:latin typeface="Times New Roman" panose="02020603050405020304" pitchFamily="18" charset="0"/>
              </a:rPr>
              <a:t>m</a:t>
            </a:r>
            <a:r>
              <a:rPr kumimoji="0" lang="en-US" altLang="zh-CN" sz="2400">
                <a:latin typeface="Times New Roman" panose="02020603050405020304" pitchFamily="18" charset="0"/>
              </a:rPr>
              <a:t> </a:t>
            </a:r>
            <a:r>
              <a:rPr kumimoji="0" lang="zh-CN" altLang="en-US" sz="2400">
                <a:latin typeface="Times New Roman" panose="02020603050405020304" pitchFamily="18" charset="0"/>
              </a:rPr>
              <a:t>（而不是</a:t>
            </a:r>
            <a:r>
              <a:rPr kumimoji="0" lang="en-US" altLang="zh-CN" sz="2400">
                <a:latin typeface="Times New Roman" panose="02020603050405020304" pitchFamily="18" charset="0"/>
              </a:rPr>
              <a:t>T</a:t>
            </a:r>
            <a:r>
              <a:rPr kumimoji="0" lang="en-US" altLang="zh-CN" sz="2400" baseline="-25000">
                <a:latin typeface="Times New Roman" panose="02020603050405020304" pitchFamily="18" charset="0"/>
              </a:rPr>
              <a:t>g</a:t>
            </a:r>
            <a:r>
              <a:rPr kumimoji="0" lang="zh-CN" altLang="en-US" sz="2400">
                <a:latin typeface="Times New Roman" panose="02020603050405020304" pitchFamily="18" charset="0"/>
              </a:rPr>
              <a:t>）</a:t>
            </a:r>
          </a:p>
        </p:txBody>
      </p:sp>
      <p:sp>
        <p:nvSpPr>
          <p:cNvPr id="789510" name="Text Box 6">
            <a:extLst>
              <a:ext uri="{FF2B5EF4-FFF2-40B4-BE49-F238E27FC236}">
                <a16:creationId xmlns:a16="http://schemas.microsoft.com/office/drawing/2014/main" id="{02856A0A-956B-46CD-A4B0-57F599BB5D54}"/>
              </a:ext>
            </a:extLst>
          </p:cNvPr>
          <p:cNvSpPr txBox="1">
            <a:spLocks noChangeArrowheads="1"/>
          </p:cNvSpPr>
          <p:nvPr/>
        </p:nvSpPr>
        <p:spPr bwMode="blackWhite">
          <a:xfrm>
            <a:off x="539750" y="4221163"/>
            <a:ext cx="8208963" cy="1501775"/>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pPr>
            <a:r>
              <a:rPr lang="zh-CN" altLang="en-US" sz="2400"/>
              <a:t>晶体中分子链的紧密堆砌，能更好地阻挡各种试剂的渗入，提高了材料的耐溶剂性；但是，对于纤维材料来说，结晶度过高是不利于它的染色性。</a:t>
            </a:r>
          </a:p>
        </p:txBody>
      </p:sp>
      <p:sp>
        <p:nvSpPr>
          <p:cNvPr id="789512" name="Rectangle 8">
            <a:extLst>
              <a:ext uri="{FF2B5EF4-FFF2-40B4-BE49-F238E27FC236}">
                <a16:creationId xmlns:a16="http://schemas.microsoft.com/office/drawing/2014/main" id="{902E4AE0-4FF1-4946-AC2E-5B972D10ECF0}"/>
              </a:ext>
            </a:extLst>
          </p:cNvPr>
          <p:cNvSpPr>
            <a:spLocks noChangeArrowheads="1"/>
          </p:cNvSpPr>
          <p:nvPr/>
        </p:nvSpPr>
        <p:spPr bwMode="blackWhite">
          <a:xfrm>
            <a:off x="611188" y="620713"/>
            <a:ext cx="4537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3200" dirty="0">
                <a:solidFill>
                  <a:srgbClr val="000066"/>
                </a:solidFill>
              </a:rPr>
              <a:t>热性能</a:t>
            </a:r>
          </a:p>
        </p:txBody>
      </p:sp>
      <p:sp>
        <p:nvSpPr>
          <p:cNvPr id="789513" name="Rectangle 9">
            <a:extLst>
              <a:ext uri="{FF2B5EF4-FFF2-40B4-BE49-F238E27FC236}">
                <a16:creationId xmlns:a16="http://schemas.microsoft.com/office/drawing/2014/main" id="{12EF8753-047C-4B3C-81DD-4A33D321BADA}"/>
              </a:ext>
            </a:extLst>
          </p:cNvPr>
          <p:cNvSpPr>
            <a:spLocks noChangeArrowheads="1"/>
          </p:cNvSpPr>
          <p:nvPr/>
        </p:nvSpPr>
        <p:spPr bwMode="blackWhite">
          <a:xfrm>
            <a:off x="539750" y="3429000"/>
            <a:ext cx="4537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3200" dirty="0">
                <a:solidFill>
                  <a:srgbClr val="000066"/>
                </a:solidFill>
              </a:rPr>
              <a:t>其他性能</a:t>
            </a: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DF7462F7-3F86-42DC-B314-F8442332B7E6}"/>
              </a:ext>
            </a:extLst>
          </p:cNvPr>
          <p:cNvSpPr>
            <a:spLocks noGrp="1"/>
          </p:cNvSpPr>
          <p:nvPr>
            <p:ph type="sldNum" sz="quarter" idx="12"/>
          </p:nvPr>
        </p:nvSpPr>
        <p:spPr/>
        <p:txBody>
          <a:bodyPr/>
          <a:lstStyle/>
          <a:p>
            <a:fld id="{4D88D54E-4E47-4883-9EE2-FDDB2EFC8998}" type="slidenum">
              <a:rPr lang="en-US" altLang="zh-CN"/>
              <a:pPr/>
              <a:t>81</a:t>
            </a:fld>
            <a:endParaRPr lang="en-US" altLang="zh-CN"/>
          </a:p>
        </p:txBody>
      </p:sp>
      <p:sp>
        <p:nvSpPr>
          <p:cNvPr id="792578" name="Rectangle 2">
            <a:extLst>
              <a:ext uri="{FF2B5EF4-FFF2-40B4-BE49-F238E27FC236}">
                <a16:creationId xmlns:a16="http://schemas.microsoft.com/office/drawing/2014/main" id="{AFA10AF3-5FA5-4994-AB97-2E9EB9F1F339}"/>
              </a:ext>
            </a:extLst>
          </p:cNvPr>
          <p:cNvSpPr>
            <a:spLocks noChangeArrowheads="1"/>
          </p:cNvSpPr>
          <p:nvPr/>
        </p:nvSpPr>
        <p:spPr bwMode="blackWhite">
          <a:xfrm>
            <a:off x="287338" y="765175"/>
            <a:ext cx="885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3200" dirty="0">
                <a:solidFill>
                  <a:srgbClr val="FF0000"/>
                </a:solidFill>
                <a:latin typeface="Times New Roman" panose="02020603050405020304" pitchFamily="18" charset="0"/>
              </a:rPr>
              <a:t>结晶度与高聚物加工工艺及分子量的关系</a:t>
            </a:r>
          </a:p>
        </p:txBody>
      </p:sp>
      <p:sp>
        <p:nvSpPr>
          <p:cNvPr id="792579" name="Text Box 3">
            <a:extLst>
              <a:ext uri="{FF2B5EF4-FFF2-40B4-BE49-F238E27FC236}">
                <a16:creationId xmlns:a16="http://schemas.microsoft.com/office/drawing/2014/main" id="{D4DB1A7A-C131-4389-8012-3EC874A109DD}"/>
              </a:ext>
            </a:extLst>
          </p:cNvPr>
          <p:cNvSpPr txBox="1">
            <a:spLocks noChangeArrowheads="1"/>
          </p:cNvSpPr>
          <p:nvPr/>
        </p:nvSpPr>
        <p:spPr bwMode="blackWhite">
          <a:xfrm>
            <a:off x="611188" y="1484313"/>
            <a:ext cx="7993062" cy="18129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solidFill>
                  <a:srgbClr val="FF0000"/>
                </a:solidFill>
              </a:rPr>
              <a:t>冷却速率</a:t>
            </a:r>
            <a:r>
              <a:rPr kumimoji="0" lang="zh-CN" altLang="en-US" sz="2400"/>
              <a:t>：冷却速率慢（结晶时间长如退火），有利于结晶，结晶度增加，晶粒变大。冷却速率快（结晶时间短如淬火</a:t>
            </a:r>
            <a:r>
              <a:rPr kumimoji="0" lang="en-US" altLang="zh-CN" sz="2400"/>
              <a:t>-</a:t>
            </a:r>
            <a:r>
              <a:rPr kumimoji="0" lang="zh-CN" altLang="en-US" sz="2400"/>
              <a:t>以较快的速度将聚合物从熔融状态冷却至玻璃化转变温度以下），不利于结晶，结晶度下降，晶粒变小 。</a:t>
            </a:r>
          </a:p>
        </p:txBody>
      </p:sp>
      <p:sp>
        <p:nvSpPr>
          <p:cNvPr id="792580" name="Text Box 4">
            <a:extLst>
              <a:ext uri="{FF2B5EF4-FFF2-40B4-BE49-F238E27FC236}">
                <a16:creationId xmlns:a16="http://schemas.microsoft.com/office/drawing/2014/main" id="{6D6D32D4-AA18-4669-B34B-D015E07E78A4}"/>
              </a:ext>
            </a:extLst>
          </p:cNvPr>
          <p:cNvSpPr txBox="1">
            <a:spLocks noChangeArrowheads="1"/>
          </p:cNvSpPr>
          <p:nvPr/>
        </p:nvSpPr>
        <p:spPr bwMode="blackWhite">
          <a:xfrm>
            <a:off x="575469" y="3933056"/>
            <a:ext cx="7993062" cy="1015663"/>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dirty="0"/>
              <a:t>聚三氟氯乙烯缓慢结晶，结晶度可达</a:t>
            </a:r>
            <a:r>
              <a:rPr kumimoji="0" lang="en-US" altLang="zh-CN" sz="2400" dirty="0"/>
              <a:t>85</a:t>
            </a:r>
            <a:r>
              <a:rPr kumimoji="0" lang="zh-CN" altLang="en-US" sz="2400" dirty="0"/>
              <a:t>～</a:t>
            </a:r>
            <a:r>
              <a:rPr kumimoji="0" lang="en-US" altLang="zh-CN" sz="2400" dirty="0"/>
              <a:t>90%</a:t>
            </a:r>
            <a:r>
              <a:rPr kumimoji="0" lang="zh-CN" altLang="en-US" sz="2400" dirty="0"/>
              <a:t>；</a:t>
            </a:r>
            <a:endParaRPr kumimoji="0" lang="en-US" altLang="zh-CN" sz="2400" dirty="0"/>
          </a:p>
          <a:p>
            <a:pPr eaLnBrk="0" hangingPunct="0">
              <a:spcBef>
                <a:spcPct val="50000"/>
              </a:spcBef>
            </a:pPr>
            <a:r>
              <a:rPr kumimoji="0" lang="zh-CN" altLang="en-US" sz="2400" dirty="0"/>
              <a:t>淬火结晶，结晶度达</a:t>
            </a:r>
            <a:r>
              <a:rPr kumimoji="0" lang="en-US" altLang="zh-CN" sz="2400" dirty="0"/>
              <a:t>35</a:t>
            </a:r>
            <a:r>
              <a:rPr kumimoji="0" lang="zh-CN" altLang="en-US" sz="2400" dirty="0"/>
              <a:t>～</a:t>
            </a:r>
            <a:r>
              <a:rPr kumimoji="0" lang="en-US" altLang="zh-CN" sz="2400" dirty="0"/>
              <a:t>40%</a:t>
            </a:r>
            <a:r>
              <a:rPr kumimoji="0" lang="zh-CN" altLang="en-US" sz="2400" dirty="0"/>
              <a:t>；</a:t>
            </a:r>
          </a:p>
        </p:txBody>
      </p:sp>
      <p:sp>
        <p:nvSpPr>
          <p:cNvPr id="792582" name="Text Box 6">
            <a:extLst>
              <a:ext uri="{FF2B5EF4-FFF2-40B4-BE49-F238E27FC236}">
                <a16:creationId xmlns:a16="http://schemas.microsoft.com/office/drawing/2014/main" id="{82E448EE-894A-4545-8C48-1A368DC92B6D}"/>
              </a:ext>
            </a:extLst>
          </p:cNvPr>
          <p:cNvSpPr txBox="1">
            <a:spLocks noChangeArrowheads="1"/>
          </p:cNvSpPr>
          <p:nvPr/>
        </p:nvSpPr>
        <p:spPr bwMode="blackWhite">
          <a:xfrm>
            <a:off x="611188" y="5958036"/>
            <a:ext cx="7993062" cy="4953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400">
                <a:solidFill>
                  <a:srgbClr val="FF0000"/>
                </a:solidFill>
              </a:rPr>
              <a:t>结晶温度</a:t>
            </a:r>
            <a:r>
              <a:rPr kumimoji="0" lang="zh-CN" altLang="en-US" sz="2400"/>
              <a:t>：通常结晶温度低时，结晶度高。</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419633DD-EE7A-411E-8480-E1A2A8B937FF}"/>
              </a:ext>
            </a:extLst>
          </p:cNvPr>
          <p:cNvSpPr>
            <a:spLocks noGrp="1"/>
          </p:cNvSpPr>
          <p:nvPr>
            <p:ph type="sldNum" sz="quarter" idx="12"/>
          </p:nvPr>
        </p:nvSpPr>
        <p:spPr/>
        <p:txBody>
          <a:bodyPr/>
          <a:lstStyle/>
          <a:p>
            <a:fld id="{C3FA3592-CCB6-4BB0-A4F7-888E915097D6}" type="slidenum">
              <a:rPr lang="en-US" altLang="zh-CN"/>
              <a:pPr/>
              <a:t>82</a:t>
            </a:fld>
            <a:endParaRPr lang="en-US" altLang="zh-CN"/>
          </a:p>
        </p:txBody>
      </p:sp>
      <p:sp>
        <p:nvSpPr>
          <p:cNvPr id="794627" name="Text Box 3">
            <a:extLst>
              <a:ext uri="{FF2B5EF4-FFF2-40B4-BE49-F238E27FC236}">
                <a16:creationId xmlns:a16="http://schemas.microsoft.com/office/drawing/2014/main" id="{75A85927-A727-403E-A02C-26D1FEE70626}"/>
              </a:ext>
            </a:extLst>
          </p:cNvPr>
          <p:cNvSpPr txBox="1">
            <a:spLocks noChangeArrowheads="1"/>
          </p:cNvSpPr>
          <p:nvPr/>
        </p:nvSpPr>
        <p:spPr bwMode="blackWhite">
          <a:xfrm>
            <a:off x="611188" y="1484313"/>
            <a:ext cx="7993062" cy="1392237"/>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zh-CN" altLang="en-US" sz="2400"/>
              <a:t>分子量：分子量大于某一数值以上的样品，结晶度随分子量增加而单调下降，直到分子量很高，最后趋于某一极限值。</a:t>
            </a:r>
          </a:p>
        </p:txBody>
      </p:sp>
      <p:pic>
        <p:nvPicPr>
          <p:cNvPr id="794633" name="Picture 9" descr="1">
            <a:extLst>
              <a:ext uri="{FF2B5EF4-FFF2-40B4-BE49-F238E27FC236}">
                <a16:creationId xmlns:a16="http://schemas.microsoft.com/office/drawing/2014/main" id="{3FDD24A1-555E-4774-BE16-2CC0F67CF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68638"/>
            <a:ext cx="6335713" cy="3292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4">
            <a:extLst>
              <a:ext uri="{FF2B5EF4-FFF2-40B4-BE49-F238E27FC236}">
                <a16:creationId xmlns:a16="http://schemas.microsoft.com/office/drawing/2014/main" id="{F1693860-66D5-44B3-9D4B-5E17E94839AF}"/>
              </a:ext>
            </a:extLst>
          </p:cNvPr>
          <p:cNvSpPr>
            <a:spLocks noGrp="1"/>
          </p:cNvSpPr>
          <p:nvPr>
            <p:ph type="sldNum" sz="quarter" idx="12"/>
          </p:nvPr>
        </p:nvSpPr>
        <p:spPr/>
        <p:txBody>
          <a:bodyPr/>
          <a:lstStyle/>
          <a:p>
            <a:fld id="{C0FDB2F6-A5EC-4602-8DE6-10CABEDBB71C}" type="slidenum">
              <a:rPr lang="en-US" altLang="zh-CN"/>
              <a:pPr/>
              <a:t>83</a:t>
            </a:fld>
            <a:endParaRPr lang="en-US" altLang="zh-CN"/>
          </a:p>
        </p:txBody>
      </p:sp>
      <p:grpSp>
        <p:nvGrpSpPr>
          <p:cNvPr id="795650" name="Group 2">
            <a:extLst>
              <a:ext uri="{FF2B5EF4-FFF2-40B4-BE49-F238E27FC236}">
                <a16:creationId xmlns:a16="http://schemas.microsoft.com/office/drawing/2014/main" id="{5789DE3F-E9A1-46BE-989E-85A2BFF072E8}"/>
              </a:ext>
            </a:extLst>
          </p:cNvPr>
          <p:cNvGrpSpPr>
            <a:grpSpLocks/>
          </p:cNvGrpSpPr>
          <p:nvPr/>
        </p:nvGrpSpPr>
        <p:grpSpPr bwMode="auto">
          <a:xfrm>
            <a:off x="539750" y="2492375"/>
            <a:ext cx="3898900" cy="2176463"/>
            <a:chOff x="340" y="1570"/>
            <a:chExt cx="2456" cy="1371"/>
          </a:xfrm>
        </p:grpSpPr>
        <p:sp>
          <p:nvSpPr>
            <p:cNvPr id="795651" name="Text Box 3">
              <a:extLst>
                <a:ext uri="{FF2B5EF4-FFF2-40B4-BE49-F238E27FC236}">
                  <a16:creationId xmlns:a16="http://schemas.microsoft.com/office/drawing/2014/main" id="{077EB8A3-773A-4A57-A24B-B34933EA35EC}"/>
                </a:ext>
              </a:extLst>
            </p:cNvPr>
            <p:cNvSpPr txBox="1">
              <a:spLocks noChangeArrowheads="1"/>
            </p:cNvSpPr>
            <p:nvPr/>
          </p:nvSpPr>
          <p:spPr bwMode="auto">
            <a:xfrm>
              <a:off x="340" y="1752"/>
              <a:ext cx="408" cy="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latin typeface="Times New Roman" panose="02020603050405020304" pitchFamily="18" charset="0"/>
                </a:rPr>
                <a:t>聚合物</a:t>
              </a:r>
            </a:p>
          </p:txBody>
        </p:sp>
        <p:sp>
          <p:nvSpPr>
            <p:cNvPr id="795652" name="AutoShape 4">
              <a:extLst>
                <a:ext uri="{FF2B5EF4-FFF2-40B4-BE49-F238E27FC236}">
                  <a16:creationId xmlns:a16="http://schemas.microsoft.com/office/drawing/2014/main" id="{53A88860-291B-4BC5-9CF4-EF1644AA9041}"/>
                </a:ext>
              </a:extLst>
            </p:cNvPr>
            <p:cNvSpPr>
              <a:spLocks/>
            </p:cNvSpPr>
            <p:nvPr/>
          </p:nvSpPr>
          <p:spPr bwMode="auto">
            <a:xfrm>
              <a:off x="790" y="1617"/>
              <a:ext cx="139" cy="1314"/>
            </a:xfrm>
            <a:prstGeom prst="leftBrace">
              <a:avLst>
                <a:gd name="adj1" fmla="val 78777"/>
                <a:gd name="adj2" fmla="val 50000"/>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5653" name="Text Box 5">
              <a:extLst>
                <a:ext uri="{FF2B5EF4-FFF2-40B4-BE49-F238E27FC236}">
                  <a16:creationId xmlns:a16="http://schemas.microsoft.com/office/drawing/2014/main" id="{7F79092B-E39F-403E-8A74-916C531CF876}"/>
                </a:ext>
              </a:extLst>
            </p:cNvPr>
            <p:cNvSpPr txBox="1">
              <a:spLocks noChangeArrowheads="1"/>
            </p:cNvSpPr>
            <p:nvPr/>
          </p:nvSpPr>
          <p:spPr bwMode="auto">
            <a:xfrm>
              <a:off x="1020" y="1570"/>
              <a:ext cx="1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结晶性聚合物</a:t>
              </a:r>
            </a:p>
          </p:txBody>
        </p:sp>
        <p:sp>
          <p:nvSpPr>
            <p:cNvPr id="795654" name="Text Box 6">
              <a:extLst>
                <a:ext uri="{FF2B5EF4-FFF2-40B4-BE49-F238E27FC236}">
                  <a16:creationId xmlns:a16="http://schemas.microsoft.com/office/drawing/2014/main" id="{773C860D-41BE-4859-8339-8CD3EAFC674D}"/>
                </a:ext>
              </a:extLst>
            </p:cNvPr>
            <p:cNvSpPr txBox="1">
              <a:spLocks noChangeArrowheads="1"/>
            </p:cNvSpPr>
            <p:nvPr/>
          </p:nvSpPr>
          <p:spPr bwMode="auto">
            <a:xfrm>
              <a:off x="1020" y="2614"/>
              <a:ext cx="17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非结晶性聚合物</a:t>
              </a:r>
            </a:p>
          </p:txBody>
        </p:sp>
      </p:grpSp>
      <p:sp>
        <p:nvSpPr>
          <p:cNvPr id="795655" name="Text Box 7">
            <a:extLst>
              <a:ext uri="{FF2B5EF4-FFF2-40B4-BE49-F238E27FC236}">
                <a16:creationId xmlns:a16="http://schemas.microsoft.com/office/drawing/2014/main" id="{9BFDD13E-7E64-4E4F-976F-89460F2E2876}"/>
              </a:ext>
            </a:extLst>
          </p:cNvPr>
          <p:cNvSpPr txBox="1">
            <a:spLocks noChangeArrowheads="1"/>
          </p:cNvSpPr>
          <p:nvPr/>
        </p:nvSpPr>
        <p:spPr bwMode="auto">
          <a:xfrm>
            <a:off x="5940425" y="2781300"/>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晶态</a:t>
            </a:r>
          </a:p>
        </p:txBody>
      </p:sp>
      <p:sp>
        <p:nvSpPr>
          <p:cNvPr id="795656" name="Text Box 8">
            <a:extLst>
              <a:ext uri="{FF2B5EF4-FFF2-40B4-BE49-F238E27FC236}">
                <a16:creationId xmlns:a16="http://schemas.microsoft.com/office/drawing/2014/main" id="{0A5201F4-4827-4EF4-AE24-58A62383BCD5}"/>
              </a:ext>
            </a:extLst>
          </p:cNvPr>
          <p:cNvSpPr txBox="1">
            <a:spLocks noChangeArrowheads="1"/>
          </p:cNvSpPr>
          <p:nvPr/>
        </p:nvSpPr>
        <p:spPr bwMode="auto">
          <a:xfrm>
            <a:off x="5867400" y="2133600"/>
            <a:ext cx="1384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Times New Roman" panose="02020603050405020304" pitchFamily="18" charset="0"/>
              </a:rPr>
              <a:t>非晶态</a:t>
            </a:r>
          </a:p>
        </p:txBody>
      </p:sp>
      <p:sp>
        <p:nvSpPr>
          <p:cNvPr id="795657" name="Text Box 9">
            <a:extLst>
              <a:ext uri="{FF2B5EF4-FFF2-40B4-BE49-F238E27FC236}">
                <a16:creationId xmlns:a16="http://schemas.microsoft.com/office/drawing/2014/main" id="{DE5D08D5-4749-4D30-9B55-FE6335BE5C04}"/>
              </a:ext>
            </a:extLst>
          </p:cNvPr>
          <p:cNvSpPr txBox="1">
            <a:spLocks noChangeArrowheads="1"/>
          </p:cNvSpPr>
          <p:nvPr/>
        </p:nvSpPr>
        <p:spPr bwMode="auto">
          <a:xfrm>
            <a:off x="3995738" y="220503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solidFill>
                  <a:srgbClr val="FF0066"/>
                </a:solidFill>
                <a:latin typeface="Arial" panose="020B0604020202020204" pitchFamily="34" charset="0"/>
              </a:rPr>
              <a:t>结晶条件</a:t>
            </a:r>
          </a:p>
        </p:txBody>
      </p:sp>
      <p:grpSp>
        <p:nvGrpSpPr>
          <p:cNvPr id="795658" name="Group 10">
            <a:extLst>
              <a:ext uri="{FF2B5EF4-FFF2-40B4-BE49-F238E27FC236}">
                <a16:creationId xmlns:a16="http://schemas.microsoft.com/office/drawing/2014/main" id="{501367A9-B47A-49FC-B78E-F242BD0FC98C}"/>
              </a:ext>
            </a:extLst>
          </p:cNvPr>
          <p:cNvGrpSpPr>
            <a:grpSpLocks/>
          </p:cNvGrpSpPr>
          <p:nvPr/>
        </p:nvGrpSpPr>
        <p:grpSpPr bwMode="auto">
          <a:xfrm>
            <a:off x="3924300" y="2420938"/>
            <a:ext cx="1871663" cy="720725"/>
            <a:chOff x="2472" y="1525"/>
            <a:chExt cx="1179" cy="454"/>
          </a:xfrm>
        </p:grpSpPr>
        <p:sp>
          <p:nvSpPr>
            <p:cNvPr id="795659" name="Line 11">
              <a:extLst>
                <a:ext uri="{FF2B5EF4-FFF2-40B4-BE49-F238E27FC236}">
                  <a16:creationId xmlns:a16="http://schemas.microsoft.com/office/drawing/2014/main" id="{18782FBE-CCE9-42D9-A5C0-7809F677E4C9}"/>
                </a:ext>
              </a:extLst>
            </p:cNvPr>
            <p:cNvSpPr>
              <a:spLocks noChangeShapeType="1"/>
            </p:cNvSpPr>
            <p:nvPr/>
          </p:nvSpPr>
          <p:spPr bwMode="auto">
            <a:xfrm>
              <a:off x="2472" y="1752"/>
              <a:ext cx="9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60" name="Line 12">
              <a:extLst>
                <a:ext uri="{FF2B5EF4-FFF2-40B4-BE49-F238E27FC236}">
                  <a16:creationId xmlns:a16="http://schemas.microsoft.com/office/drawing/2014/main" id="{C4A886CE-E398-4947-B9E2-891F5D747F5D}"/>
                </a:ext>
              </a:extLst>
            </p:cNvPr>
            <p:cNvSpPr>
              <a:spLocks noChangeShapeType="1"/>
            </p:cNvSpPr>
            <p:nvPr/>
          </p:nvSpPr>
          <p:spPr bwMode="auto">
            <a:xfrm flipV="1">
              <a:off x="3379" y="1525"/>
              <a:ext cx="272" cy="2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61" name="Line 13">
              <a:extLst>
                <a:ext uri="{FF2B5EF4-FFF2-40B4-BE49-F238E27FC236}">
                  <a16:creationId xmlns:a16="http://schemas.microsoft.com/office/drawing/2014/main" id="{D895ED16-695B-49ED-941E-90F1CC224A49}"/>
                </a:ext>
              </a:extLst>
            </p:cNvPr>
            <p:cNvSpPr>
              <a:spLocks noChangeShapeType="1"/>
            </p:cNvSpPr>
            <p:nvPr/>
          </p:nvSpPr>
          <p:spPr bwMode="auto">
            <a:xfrm>
              <a:off x="3379" y="1752"/>
              <a:ext cx="272" cy="2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95662" name="Rectangle 14">
            <a:extLst>
              <a:ext uri="{FF2B5EF4-FFF2-40B4-BE49-F238E27FC236}">
                <a16:creationId xmlns:a16="http://schemas.microsoft.com/office/drawing/2014/main" id="{5A441C26-2190-4D71-8409-5738E9681F7F}"/>
              </a:ext>
            </a:extLst>
          </p:cNvPr>
          <p:cNvSpPr>
            <a:spLocks noChangeArrowheads="1"/>
          </p:cNvSpPr>
          <p:nvPr/>
        </p:nvSpPr>
        <p:spPr bwMode="auto">
          <a:xfrm>
            <a:off x="5911850" y="2781300"/>
            <a:ext cx="1008063" cy="576263"/>
          </a:xfrm>
          <a:prstGeom prst="rect">
            <a:avLst/>
          </a:prstGeom>
          <a:noFill/>
          <a:ln w="38100" cmpd="dbl">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95663" name="Group 15">
            <a:extLst>
              <a:ext uri="{FF2B5EF4-FFF2-40B4-BE49-F238E27FC236}">
                <a16:creationId xmlns:a16="http://schemas.microsoft.com/office/drawing/2014/main" id="{15F2CC9D-9D49-4B19-B054-49559A565672}"/>
              </a:ext>
            </a:extLst>
          </p:cNvPr>
          <p:cNvGrpSpPr>
            <a:grpSpLocks/>
          </p:cNvGrpSpPr>
          <p:nvPr/>
        </p:nvGrpSpPr>
        <p:grpSpPr bwMode="auto">
          <a:xfrm>
            <a:off x="6516688" y="3209925"/>
            <a:ext cx="822325" cy="1587500"/>
            <a:chOff x="4105" y="2022"/>
            <a:chExt cx="518" cy="1000"/>
          </a:xfrm>
        </p:grpSpPr>
        <p:sp>
          <p:nvSpPr>
            <p:cNvPr id="795664" name="Line 16">
              <a:extLst>
                <a:ext uri="{FF2B5EF4-FFF2-40B4-BE49-F238E27FC236}">
                  <a16:creationId xmlns:a16="http://schemas.microsoft.com/office/drawing/2014/main" id="{1E073E73-CA32-434C-BF3B-62B7D1711039}"/>
                </a:ext>
              </a:extLst>
            </p:cNvPr>
            <p:cNvSpPr>
              <a:spLocks noChangeShapeType="1"/>
            </p:cNvSpPr>
            <p:nvPr/>
          </p:nvSpPr>
          <p:spPr bwMode="auto">
            <a:xfrm>
              <a:off x="4105" y="2115"/>
              <a:ext cx="499" cy="907"/>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65" name="Text Box 17">
              <a:extLst>
                <a:ext uri="{FF2B5EF4-FFF2-40B4-BE49-F238E27FC236}">
                  <a16:creationId xmlns:a16="http://schemas.microsoft.com/office/drawing/2014/main" id="{08867930-2FE6-4C4D-9098-84D79DEC884A}"/>
                </a:ext>
              </a:extLst>
            </p:cNvPr>
            <p:cNvSpPr txBox="1">
              <a:spLocks noChangeArrowheads="1"/>
            </p:cNvSpPr>
            <p:nvPr/>
          </p:nvSpPr>
          <p:spPr bwMode="auto">
            <a:xfrm rot="-17866710">
              <a:off x="4025" y="2332"/>
              <a:ext cx="9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latin typeface="Arial" panose="020B0604020202020204" pitchFamily="34" charset="0"/>
                </a:rPr>
                <a:t>充分条件</a:t>
              </a:r>
            </a:p>
          </p:txBody>
        </p:sp>
      </p:grpSp>
      <p:grpSp>
        <p:nvGrpSpPr>
          <p:cNvPr id="795666" name="Group 18">
            <a:extLst>
              <a:ext uri="{FF2B5EF4-FFF2-40B4-BE49-F238E27FC236}">
                <a16:creationId xmlns:a16="http://schemas.microsoft.com/office/drawing/2014/main" id="{2975F18D-3A9C-43F4-A837-211D7EEC9847}"/>
              </a:ext>
            </a:extLst>
          </p:cNvPr>
          <p:cNvGrpSpPr>
            <a:grpSpLocks/>
          </p:cNvGrpSpPr>
          <p:nvPr/>
        </p:nvGrpSpPr>
        <p:grpSpPr bwMode="auto">
          <a:xfrm>
            <a:off x="5380038" y="3216275"/>
            <a:ext cx="847725" cy="1581150"/>
            <a:chOff x="3389" y="2026"/>
            <a:chExt cx="534" cy="996"/>
          </a:xfrm>
        </p:grpSpPr>
        <p:sp>
          <p:nvSpPr>
            <p:cNvPr id="795667" name="Line 19">
              <a:extLst>
                <a:ext uri="{FF2B5EF4-FFF2-40B4-BE49-F238E27FC236}">
                  <a16:creationId xmlns:a16="http://schemas.microsoft.com/office/drawing/2014/main" id="{1E75521B-6F06-467A-9E92-3381233F7826}"/>
                </a:ext>
              </a:extLst>
            </p:cNvPr>
            <p:cNvSpPr>
              <a:spLocks noChangeShapeType="1"/>
            </p:cNvSpPr>
            <p:nvPr/>
          </p:nvSpPr>
          <p:spPr bwMode="auto">
            <a:xfrm flipH="1">
              <a:off x="3470" y="2115"/>
              <a:ext cx="453" cy="907"/>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68" name="Text Box 20">
              <a:extLst>
                <a:ext uri="{FF2B5EF4-FFF2-40B4-BE49-F238E27FC236}">
                  <a16:creationId xmlns:a16="http://schemas.microsoft.com/office/drawing/2014/main" id="{FB4F6D94-D952-4B37-AC13-AF3FC0742181}"/>
                </a:ext>
              </a:extLst>
            </p:cNvPr>
            <p:cNvSpPr txBox="1">
              <a:spLocks noChangeArrowheads="1"/>
            </p:cNvSpPr>
            <p:nvPr/>
          </p:nvSpPr>
          <p:spPr bwMode="auto">
            <a:xfrm rot="-3721231">
              <a:off x="3066" y="2349"/>
              <a:ext cx="9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latin typeface="Arial" panose="020B0604020202020204" pitchFamily="34" charset="0"/>
                </a:rPr>
                <a:t>必要条件</a:t>
              </a:r>
            </a:p>
          </p:txBody>
        </p:sp>
      </p:grpSp>
      <p:sp>
        <p:nvSpPr>
          <p:cNvPr id="795669" name="Text Box 21">
            <a:extLst>
              <a:ext uri="{FF2B5EF4-FFF2-40B4-BE49-F238E27FC236}">
                <a16:creationId xmlns:a16="http://schemas.microsoft.com/office/drawing/2014/main" id="{B2DEF013-C92E-40F6-8422-F0DB01A3DC3F}"/>
              </a:ext>
            </a:extLst>
          </p:cNvPr>
          <p:cNvSpPr txBox="1">
            <a:spLocks noChangeArrowheads="1"/>
          </p:cNvSpPr>
          <p:nvPr/>
        </p:nvSpPr>
        <p:spPr bwMode="auto">
          <a:xfrm>
            <a:off x="3924300" y="4868863"/>
            <a:ext cx="2160588" cy="831850"/>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0" lang="zh-CN" altLang="en-US" sz="2400">
                <a:latin typeface="Arial" panose="020B0604020202020204" pitchFamily="34" charset="0"/>
              </a:rPr>
              <a:t>分子结构的对称性和规整性</a:t>
            </a:r>
          </a:p>
        </p:txBody>
      </p:sp>
      <p:sp>
        <p:nvSpPr>
          <p:cNvPr id="795670" name="Text Box 22">
            <a:extLst>
              <a:ext uri="{FF2B5EF4-FFF2-40B4-BE49-F238E27FC236}">
                <a16:creationId xmlns:a16="http://schemas.microsoft.com/office/drawing/2014/main" id="{CA869F64-1729-421B-824F-89928C3B836E}"/>
              </a:ext>
            </a:extLst>
          </p:cNvPr>
          <p:cNvSpPr txBox="1">
            <a:spLocks noChangeArrowheads="1"/>
          </p:cNvSpPr>
          <p:nvPr/>
        </p:nvSpPr>
        <p:spPr bwMode="auto">
          <a:xfrm>
            <a:off x="6372225" y="4868863"/>
            <a:ext cx="2181225" cy="831850"/>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zh-CN" altLang="en-US" sz="2400">
                <a:latin typeface="Arial" panose="020B0604020202020204" pitchFamily="34" charset="0"/>
              </a:rPr>
              <a:t>结晶条件，如温度和时间等</a:t>
            </a:r>
          </a:p>
        </p:txBody>
      </p:sp>
      <p:sp>
        <p:nvSpPr>
          <p:cNvPr id="795671" name="Text Box 23">
            <a:extLst>
              <a:ext uri="{FF2B5EF4-FFF2-40B4-BE49-F238E27FC236}">
                <a16:creationId xmlns:a16="http://schemas.microsoft.com/office/drawing/2014/main" id="{0773D8EE-7FE6-498C-B578-BBDDB96D06F6}"/>
              </a:ext>
            </a:extLst>
          </p:cNvPr>
          <p:cNvSpPr txBox="1">
            <a:spLocks noChangeArrowheads="1"/>
          </p:cNvSpPr>
          <p:nvPr/>
        </p:nvSpPr>
        <p:spPr bwMode="auto">
          <a:xfrm>
            <a:off x="3779838" y="6092825"/>
            <a:ext cx="2376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800">
                <a:latin typeface="Arial" panose="020B0604020202020204" pitchFamily="34" charset="0"/>
              </a:rPr>
              <a:t>内因（热力学条件）</a:t>
            </a:r>
          </a:p>
        </p:txBody>
      </p:sp>
      <p:sp>
        <p:nvSpPr>
          <p:cNvPr id="795672" name="Text Box 24">
            <a:extLst>
              <a:ext uri="{FF2B5EF4-FFF2-40B4-BE49-F238E27FC236}">
                <a16:creationId xmlns:a16="http://schemas.microsoft.com/office/drawing/2014/main" id="{2BBAB527-FE05-4E6C-AA12-A9E6A0EDAB2B}"/>
              </a:ext>
            </a:extLst>
          </p:cNvPr>
          <p:cNvSpPr txBox="1">
            <a:spLocks noChangeArrowheads="1"/>
          </p:cNvSpPr>
          <p:nvPr/>
        </p:nvSpPr>
        <p:spPr bwMode="auto">
          <a:xfrm>
            <a:off x="6443663" y="6092825"/>
            <a:ext cx="2159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1800"/>
              <a:t>外因</a:t>
            </a:r>
            <a:r>
              <a:rPr kumimoji="0" lang="en-US" altLang="zh-CN" sz="1800"/>
              <a:t>(</a:t>
            </a:r>
            <a:r>
              <a:rPr kumimoji="0" lang="zh-CN" altLang="en-US" sz="1800"/>
              <a:t>动力学条件）</a:t>
            </a:r>
          </a:p>
        </p:txBody>
      </p:sp>
      <p:sp>
        <p:nvSpPr>
          <p:cNvPr id="795673" name="Text Box 25">
            <a:extLst>
              <a:ext uri="{FF2B5EF4-FFF2-40B4-BE49-F238E27FC236}">
                <a16:creationId xmlns:a16="http://schemas.microsoft.com/office/drawing/2014/main" id="{CDE27FE5-F9A7-48C7-844B-76508E91EE7C}"/>
              </a:ext>
            </a:extLst>
          </p:cNvPr>
          <p:cNvSpPr txBox="1">
            <a:spLocks noChangeArrowheads="1"/>
          </p:cNvSpPr>
          <p:nvPr/>
        </p:nvSpPr>
        <p:spPr bwMode="auto">
          <a:xfrm>
            <a:off x="2463800" y="6386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b="0">
              <a:latin typeface="Arial" panose="020B0604020202020204" pitchFamily="34" charset="0"/>
              <a:ea typeface="宋体" panose="02010600030101010101" pitchFamily="2" charset="-122"/>
            </a:endParaRPr>
          </a:p>
        </p:txBody>
      </p:sp>
      <p:sp>
        <p:nvSpPr>
          <p:cNvPr id="795674" name="Text Box 26">
            <a:extLst>
              <a:ext uri="{FF2B5EF4-FFF2-40B4-BE49-F238E27FC236}">
                <a16:creationId xmlns:a16="http://schemas.microsoft.com/office/drawing/2014/main" id="{7C86BDEB-FC34-4FD7-8513-FF3382A57497}"/>
              </a:ext>
            </a:extLst>
          </p:cNvPr>
          <p:cNvSpPr txBox="1">
            <a:spLocks noChangeArrowheads="1"/>
          </p:cNvSpPr>
          <p:nvPr/>
        </p:nvSpPr>
        <p:spPr bwMode="auto">
          <a:xfrm>
            <a:off x="9664700" y="30749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b="0">
              <a:latin typeface="Arial" panose="020B0604020202020204" pitchFamily="34" charset="0"/>
              <a:ea typeface="宋体" panose="02010600030101010101" pitchFamily="2" charset="-122"/>
            </a:endParaRPr>
          </a:p>
        </p:txBody>
      </p:sp>
      <p:sp>
        <p:nvSpPr>
          <p:cNvPr id="795675" name="Line 27">
            <a:extLst>
              <a:ext uri="{FF2B5EF4-FFF2-40B4-BE49-F238E27FC236}">
                <a16:creationId xmlns:a16="http://schemas.microsoft.com/office/drawing/2014/main" id="{6007B0F1-1697-4C1E-AE1B-B751ECACCC1E}"/>
              </a:ext>
            </a:extLst>
          </p:cNvPr>
          <p:cNvSpPr>
            <a:spLocks noChangeShapeType="1"/>
          </p:cNvSpPr>
          <p:nvPr/>
        </p:nvSpPr>
        <p:spPr bwMode="auto">
          <a:xfrm>
            <a:off x="4932363" y="5734050"/>
            <a:ext cx="0" cy="430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76" name="Line 28">
            <a:extLst>
              <a:ext uri="{FF2B5EF4-FFF2-40B4-BE49-F238E27FC236}">
                <a16:creationId xmlns:a16="http://schemas.microsoft.com/office/drawing/2014/main" id="{1C64C0AE-6022-4111-ABF6-C635DAFE7A8A}"/>
              </a:ext>
            </a:extLst>
          </p:cNvPr>
          <p:cNvSpPr>
            <a:spLocks noChangeShapeType="1"/>
          </p:cNvSpPr>
          <p:nvPr/>
        </p:nvSpPr>
        <p:spPr bwMode="auto">
          <a:xfrm>
            <a:off x="7451725" y="5734050"/>
            <a:ext cx="0" cy="430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5677" name="Text Box 29">
            <a:extLst>
              <a:ext uri="{FF2B5EF4-FFF2-40B4-BE49-F238E27FC236}">
                <a16:creationId xmlns:a16="http://schemas.microsoft.com/office/drawing/2014/main" id="{496E8BC0-08D8-43BE-A044-EB64C6B081B5}"/>
              </a:ext>
            </a:extLst>
          </p:cNvPr>
          <p:cNvSpPr txBox="1">
            <a:spLocks noGrp="1" noChangeArrowheads="1"/>
          </p:cNvSpPr>
          <p:nvPr>
            <p:ph type="title"/>
          </p:nvPr>
        </p:nvSpPr>
        <p:spPr>
          <a:xfrm>
            <a:off x="468313" y="620713"/>
            <a:ext cx="7991475" cy="863600"/>
          </a:xfrm>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nchor="ctr"/>
          <a:lstStyle/>
          <a:p>
            <a:pPr>
              <a:spcBef>
                <a:spcPct val="50000"/>
              </a:spcBef>
            </a:pPr>
            <a:r>
              <a:rPr kumimoji="1" lang="zh-CN" altLang="en-US" sz="4000" b="1" dirty="0">
                <a:solidFill>
                  <a:srgbClr val="FF0000"/>
                </a:solidFill>
                <a:latin typeface="楷体_GB2312" pitchFamily="1" charset="-122"/>
                <a:ea typeface="楷体_GB2312" pitchFamily="1" charset="-122"/>
              </a:rPr>
              <a:t>高聚物的结晶过程及动力学</a:t>
            </a:r>
            <a:r>
              <a:rPr kumimoji="1" lang="zh-CN" altLang="en-US" dirty="0"/>
              <a:t> </a:t>
            </a:r>
          </a:p>
        </p:txBody>
      </p:sp>
    </p:spTree>
  </p:cSld>
  <p:clrMapOvr>
    <a:masterClrMapping/>
  </p:clrMapOvr>
  <p:transition>
    <p:check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0796CF5B-86CF-492A-8C0C-988109F8BD29}"/>
              </a:ext>
            </a:extLst>
          </p:cNvPr>
          <p:cNvSpPr>
            <a:spLocks noGrp="1"/>
          </p:cNvSpPr>
          <p:nvPr>
            <p:ph type="sldNum" sz="quarter" idx="12"/>
          </p:nvPr>
        </p:nvSpPr>
        <p:spPr/>
        <p:txBody>
          <a:bodyPr/>
          <a:lstStyle/>
          <a:p>
            <a:fld id="{60630B84-D07D-4EE7-8503-434CC085FC07}" type="slidenum">
              <a:rPr lang="en-US" altLang="zh-CN"/>
              <a:pPr/>
              <a:t>84</a:t>
            </a:fld>
            <a:endParaRPr lang="en-US" altLang="zh-CN"/>
          </a:p>
        </p:txBody>
      </p:sp>
      <p:sp>
        <p:nvSpPr>
          <p:cNvPr id="798723" name="Rectangle 3">
            <a:extLst>
              <a:ext uri="{FF2B5EF4-FFF2-40B4-BE49-F238E27FC236}">
                <a16:creationId xmlns:a16="http://schemas.microsoft.com/office/drawing/2014/main" id="{5677D1E3-0736-4E2D-8AC5-6A69DA357E50}"/>
              </a:ext>
            </a:extLst>
          </p:cNvPr>
          <p:cNvSpPr>
            <a:spLocks noGrp="1" noChangeArrowheads="1"/>
          </p:cNvSpPr>
          <p:nvPr>
            <p:ph type="body" idx="1"/>
          </p:nvPr>
        </p:nvSpPr>
        <p:spPr>
          <a:xfrm>
            <a:off x="684213" y="2349500"/>
            <a:ext cx="7643812" cy="1223963"/>
          </a:xfrm>
          <a:noFill/>
          <a:ln w="57150" cmpd="thickThin">
            <a:solidFill>
              <a:srgbClr val="00FF00"/>
            </a:solidFill>
            <a:miter lim="800000"/>
            <a:headEnd/>
            <a:tailEnd/>
          </a:ln>
        </p:spPr>
        <p:txBody>
          <a:bodyPr/>
          <a:lstStyle/>
          <a:p>
            <a:pPr>
              <a:lnSpc>
                <a:spcPct val="120000"/>
              </a:lnSpc>
            </a:pPr>
            <a:r>
              <a:rPr kumimoji="1" lang="zh-CN" altLang="en-US" b="1" dirty="0">
                <a:latin typeface="楷体_GB2312" pitchFamily="1" charset="-122"/>
                <a:ea typeface="楷体_GB2312" pitchFamily="1" charset="-122"/>
              </a:rPr>
              <a:t>分子链的对称性越高</a:t>
            </a:r>
            <a:r>
              <a:rPr kumimoji="1" lang="en-US" altLang="zh-CN" b="1" dirty="0">
                <a:latin typeface="楷体_GB2312" pitchFamily="1" charset="-122"/>
                <a:ea typeface="楷体_GB2312" pitchFamily="1" charset="-122"/>
              </a:rPr>
              <a:t>, </a:t>
            </a:r>
            <a:r>
              <a:rPr kumimoji="1" lang="zh-CN" altLang="en-US" b="1" dirty="0">
                <a:latin typeface="楷体_GB2312" pitchFamily="1" charset="-122"/>
                <a:ea typeface="楷体_GB2312" pitchFamily="1" charset="-122"/>
              </a:rPr>
              <a:t>规整性越好</a:t>
            </a:r>
            <a:r>
              <a:rPr kumimoji="1" lang="en-US" altLang="zh-CN" b="1" dirty="0">
                <a:latin typeface="楷体_GB2312" pitchFamily="1" charset="-122"/>
                <a:ea typeface="楷体_GB2312" pitchFamily="1" charset="-122"/>
              </a:rPr>
              <a:t>, </a:t>
            </a:r>
            <a:r>
              <a:rPr kumimoji="1" lang="zh-CN" altLang="en-US" b="1" dirty="0">
                <a:latin typeface="楷体_GB2312" pitchFamily="1" charset="-122"/>
                <a:ea typeface="楷体_GB2312" pitchFamily="1" charset="-122"/>
              </a:rPr>
              <a:t>越容易规则排列成高度有序的晶格</a:t>
            </a:r>
          </a:p>
        </p:txBody>
      </p:sp>
      <p:sp>
        <p:nvSpPr>
          <p:cNvPr id="798731" name="Rectangle 11">
            <a:extLst>
              <a:ext uri="{FF2B5EF4-FFF2-40B4-BE49-F238E27FC236}">
                <a16:creationId xmlns:a16="http://schemas.microsoft.com/office/drawing/2014/main" id="{79992496-387A-4DB6-96BA-B91BAB01B639}"/>
              </a:ext>
            </a:extLst>
          </p:cNvPr>
          <p:cNvSpPr>
            <a:spLocks noChangeArrowheads="1"/>
          </p:cNvSpPr>
          <p:nvPr/>
        </p:nvSpPr>
        <p:spPr bwMode="blackWhite">
          <a:xfrm>
            <a:off x="611188" y="765175"/>
            <a:ext cx="55194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3200" dirty="0">
                <a:solidFill>
                  <a:srgbClr val="000066"/>
                </a:solidFill>
                <a:latin typeface="Times New Roman" panose="02020603050405020304" pitchFamily="18" charset="0"/>
              </a:rPr>
              <a:t>高</a:t>
            </a:r>
            <a:r>
              <a:rPr lang="zh-CN" altLang="en-US" sz="3200" dirty="0">
                <a:solidFill>
                  <a:srgbClr val="000066"/>
                </a:solidFill>
                <a:latin typeface="Times New Roman" panose="02020603050405020304" pitchFamily="18" charset="0"/>
              </a:rPr>
              <a:t>聚物结构对结晶能力的影响</a:t>
            </a:r>
          </a:p>
        </p:txBody>
      </p:sp>
      <p:sp>
        <p:nvSpPr>
          <p:cNvPr id="798732" name="Rectangle 12">
            <a:extLst>
              <a:ext uri="{FF2B5EF4-FFF2-40B4-BE49-F238E27FC236}">
                <a16:creationId xmlns:a16="http://schemas.microsoft.com/office/drawing/2014/main" id="{6F25BE92-43E4-4E28-A8A4-F9B069758DEC}"/>
              </a:ext>
            </a:extLst>
          </p:cNvPr>
          <p:cNvSpPr>
            <a:spLocks noChangeArrowheads="1"/>
          </p:cNvSpPr>
          <p:nvPr/>
        </p:nvSpPr>
        <p:spPr bwMode="blackWhite">
          <a:xfrm>
            <a:off x="684213" y="1628775"/>
            <a:ext cx="34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2800" dirty="0">
                <a:solidFill>
                  <a:srgbClr val="FF0000"/>
                </a:solidFill>
              </a:rPr>
              <a:t>链的对称性和规整性</a:t>
            </a:r>
          </a:p>
        </p:txBody>
      </p:sp>
      <p:sp>
        <p:nvSpPr>
          <p:cNvPr id="798734" name="Rectangle 14">
            <a:extLst>
              <a:ext uri="{FF2B5EF4-FFF2-40B4-BE49-F238E27FC236}">
                <a16:creationId xmlns:a16="http://schemas.microsoft.com/office/drawing/2014/main" id="{60FFBDAD-81EE-4D3D-AE87-3C6A9A8A594F}"/>
              </a:ext>
            </a:extLst>
          </p:cNvPr>
          <p:cNvSpPr>
            <a:spLocks noChangeArrowheads="1"/>
          </p:cNvSpPr>
          <p:nvPr/>
        </p:nvSpPr>
        <p:spPr bwMode="blackWhite">
          <a:xfrm>
            <a:off x="684213" y="3789363"/>
            <a:ext cx="2862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2800">
                <a:solidFill>
                  <a:srgbClr val="FF0000"/>
                </a:solidFill>
                <a:latin typeface="Times New Roman" panose="02020603050405020304" pitchFamily="18" charset="0"/>
              </a:rPr>
              <a:t>（</a:t>
            </a:r>
            <a:r>
              <a:rPr kumimoji="0" lang="en-US" altLang="zh-CN" sz="2800">
                <a:solidFill>
                  <a:srgbClr val="FF0000"/>
                </a:solidFill>
                <a:latin typeface="Times New Roman" panose="02020603050405020304" pitchFamily="18" charset="0"/>
              </a:rPr>
              <a:t>1</a:t>
            </a:r>
            <a:r>
              <a:rPr kumimoji="0" lang="zh-CN" altLang="en-US" sz="2800">
                <a:solidFill>
                  <a:srgbClr val="FF0000"/>
                </a:solidFill>
                <a:latin typeface="Times New Roman" panose="02020603050405020304" pitchFamily="18" charset="0"/>
              </a:rPr>
              <a:t>）</a:t>
            </a:r>
            <a:r>
              <a:rPr kumimoji="0" lang="zh-CN" altLang="en-US" sz="2800">
                <a:solidFill>
                  <a:srgbClr val="FF0000"/>
                </a:solidFill>
              </a:rPr>
              <a:t>链的对称性</a:t>
            </a:r>
          </a:p>
        </p:txBody>
      </p:sp>
      <p:sp>
        <p:nvSpPr>
          <p:cNvPr id="798735" name="Text Box 15">
            <a:extLst>
              <a:ext uri="{FF2B5EF4-FFF2-40B4-BE49-F238E27FC236}">
                <a16:creationId xmlns:a16="http://schemas.microsoft.com/office/drawing/2014/main" id="{4C6B7666-9846-4909-92F9-9C74771D0A4D}"/>
              </a:ext>
            </a:extLst>
          </p:cNvPr>
          <p:cNvSpPr txBox="1">
            <a:spLocks noChangeArrowheads="1"/>
          </p:cNvSpPr>
          <p:nvPr/>
        </p:nvSpPr>
        <p:spPr bwMode="auto">
          <a:xfrm>
            <a:off x="684213" y="4581525"/>
            <a:ext cx="7777162" cy="1044575"/>
          </a:xfrm>
          <a:prstGeom prst="rect">
            <a:avLst/>
          </a:prstGeom>
          <a:solidFill>
            <a:schemeClr val="bg1"/>
          </a:solidFill>
          <a:ln w="3810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2400"/>
              <a:t>(A) PE</a:t>
            </a:r>
            <a:r>
              <a:rPr lang="zh-CN" altLang="en-US" sz="2400"/>
              <a:t>和</a:t>
            </a:r>
            <a:r>
              <a:rPr lang="en-US" altLang="zh-CN" sz="2400"/>
              <a:t>PTFE </a:t>
            </a:r>
            <a:r>
              <a:rPr lang="zh-CN" altLang="en-US" sz="2400"/>
              <a:t>均能结晶</a:t>
            </a:r>
            <a:r>
              <a:rPr lang="en-US" altLang="zh-CN" sz="2400"/>
              <a:t>, PE</a:t>
            </a:r>
            <a:r>
              <a:rPr lang="zh-CN" altLang="en-US" sz="2400"/>
              <a:t>的结晶度高达</a:t>
            </a:r>
            <a:r>
              <a:rPr lang="en-US" altLang="zh-CN" sz="2400"/>
              <a:t>95%, </a:t>
            </a:r>
            <a:r>
              <a:rPr lang="zh-CN" altLang="en-US" sz="2400"/>
              <a:t>而且结晶速度极快 （</a:t>
            </a:r>
            <a:r>
              <a:rPr lang="zh-CN" altLang="en-US" sz="2400">
                <a:solidFill>
                  <a:srgbClr val="000066"/>
                </a:solidFill>
              </a:rPr>
              <a:t>完全对称</a:t>
            </a:r>
            <a:r>
              <a:rPr lang="zh-CN" altLang="en-US" sz="2400"/>
              <a:t>）</a:t>
            </a:r>
          </a:p>
        </p:txBody>
      </p:sp>
    </p:spTree>
  </p:cSld>
  <p:clrMapOvr>
    <a:masterClrMapping/>
  </p:clrMapOvr>
  <p:transition spd="med">
    <p:wheel spokes="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5">
            <a:extLst>
              <a:ext uri="{FF2B5EF4-FFF2-40B4-BE49-F238E27FC236}">
                <a16:creationId xmlns:a16="http://schemas.microsoft.com/office/drawing/2014/main" id="{22B93442-D6CB-49C0-BB82-77C918EC3E46}"/>
              </a:ext>
            </a:extLst>
          </p:cNvPr>
          <p:cNvSpPr>
            <a:spLocks noGrp="1"/>
          </p:cNvSpPr>
          <p:nvPr>
            <p:ph type="sldNum" sz="quarter" idx="12"/>
          </p:nvPr>
        </p:nvSpPr>
        <p:spPr/>
        <p:txBody>
          <a:bodyPr/>
          <a:lstStyle/>
          <a:p>
            <a:fld id="{BB6FDA0E-8058-4E8F-914E-30F54CD4F55F}" type="slidenum">
              <a:rPr lang="en-US" altLang="zh-CN"/>
              <a:pPr/>
              <a:t>85</a:t>
            </a:fld>
            <a:endParaRPr lang="en-US" altLang="zh-CN"/>
          </a:p>
        </p:txBody>
      </p:sp>
      <p:sp>
        <p:nvSpPr>
          <p:cNvPr id="799749" name="Rectangle 5">
            <a:extLst>
              <a:ext uri="{FF2B5EF4-FFF2-40B4-BE49-F238E27FC236}">
                <a16:creationId xmlns:a16="http://schemas.microsoft.com/office/drawing/2014/main" id="{19D75EEC-4EFA-4ECF-839D-6201ECBBDC07}"/>
              </a:ext>
            </a:extLst>
          </p:cNvPr>
          <p:cNvSpPr>
            <a:spLocks noChangeArrowheads="1"/>
          </p:cNvSpPr>
          <p:nvPr/>
        </p:nvSpPr>
        <p:spPr bwMode="auto">
          <a:xfrm>
            <a:off x="539750" y="476250"/>
            <a:ext cx="7993063" cy="568325"/>
          </a:xfrm>
          <a:prstGeom prst="rect">
            <a:avLst/>
          </a:prstGeom>
          <a:noFill/>
          <a:ln w="38100" cap="sq">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lnSpc>
                <a:spcPct val="120000"/>
              </a:lnSpc>
              <a:spcBef>
                <a:spcPct val="50000"/>
              </a:spcBef>
            </a:pPr>
            <a:r>
              <a:rPr kumimoji="0" lang="en-US" altLang="zh-CN" sz="2400">
                <a:solidFill>
                  <a:schemeClr val="tx1"/>
                </a:solidFill>
                <a:latin typeface="Times New Roman" panose="02020603050405020304" pitchFamily="18" charset="0"/>
              </a:rPr>
              <a:t>(B)</a:t>
            </a:r>
            <a:r>
              <a:rPr kumimoji="0" lang="zh-CN" altLang="en-US" sz="2400">
                <a:solidFill>
                  <a:schemeClr val="tx1"/>
                </a:solidFill>
                <a:latin typeface="楷体_GB2312" pitchFamily="1" charset="-122"/>
                <a:ea typeface="楷体_GB2312" pitchFamily="1" charset="-122"/>
              </a:rPr>
              <a:t>聚异丁烯</a:t>
            </a:r>
            <a:r>
              <a:rPr kumimoji="0" lang="en-US" altLang="zh-CN" sz="2400">
                <a:solidFill>
                  <a:schemeClr val="tx1"/>
                </a:solidFill>
                <a:latin typeface="楷体_GB2312" pitchFamily="1" charset="-122"/>
                <a:ea typeface="楷体_GB2312" pitchFamily="1" charset="-122"/>
              </a:rPr>
              <a:t>PIB, </a:t>
            </a:r>
            <a:r>
              <a:rPr kumimoji="0" lang="zh-CN" altLang="en-US" sz="2400">
                <a:solidFill>
                  <a:schemeClr val="tx1"/>
                </a:solidFill>
                <a:latin typeface="楷体_GB2312" pitchFamily="1" charset="-122"/>
                <a:ea typeface="楷体_GB2312" pitchFamily="1" charset="-122"/>
              </a:rPr>
              <a:t>聚偏二氯乙烯</a:t>
            </a:r>
            <a:r>
              <a:rPr kumimoji="0" lang="en-US" altLang="zh-CN" sz="2400">
                <a:solidFill>
                  <a:schemeClr val="tx1"/>
                </a:solidFill>
                <a:latin typeface="楷体_GB2312" pitchFamily="1" charset="-122"/>
                <a:ea typeface="楷体_GB2312" pitchFamily="1" charset="-122"/>
              </a:rPr>
              <a:t>PVDC, </a:t>
            </a:r>
            <a:r>
              <a:rPr kumimoji="0" lang="zh-CN" altLang="en-US" sz="2400">
                <a:solidFill>
                  <a:schemeClr val="tx1"/>
                </a:solidFill>
                <a:latin typeface="楷体_GB2312" pitchFamily="1" charset="-122"/>
                <a:ea typeface="楷体_GB2312" pitchFamily="1" charset="-122"/>
              </a:rPr>
              <a:t>聚甲醛</a:t>
            </a:r>
            <a:r>
              <a:rPr kumimoji="0" lang="en-US" altLang="zh-CN" sz="2400">
                <a:solidFill>
                  <a:schemeClr val="tx1"/>
                </a:solidFill>
                <a:latin typeface="楷体_GB2312" pitchFamily="1" charset="-122"/>
                <a:ea typeface="楷体_GB2312" pitchFamily="1" charset="-122"/>
              </a:rPr>
              <a:t>POM</a:t>
            </a:r>
          </a:p>
        </p:txBody>
      </p:sp>
      <p:graphicFrame>
        <p:nvGraphicFramePr>
          <p:cNvPr id="799750" name="Object 6">
            <a:extLst>
              <a:ext uri="{FF2B5EF4-FFF2-40B4-BE49-F238E27FC236}">
                <a16:creationId xmlns:a16="http://schemas.microsoft.com/office/drawing/2014/main" id="{B9ABB916-51D3-4DB7-A1A5-7D6FBAD69517}"/>
              </a:ext>
            </a:extLst>
          </p:cNvPr>
          <p:cNvGraphicFramePr>
            <a:graphicFrameLocks noChangeAspect="1"/>
          </p:cNvGraphicFramePr>
          <p:nvPr/>
        </p:nvGraphicFramePr>
        <p:xfrm>
          <a:off x="1116013" y="1268413"/>
          <a:ext cx="1900237" cy="1219200"/>
        </p:xfrm>
        <a:graphic>
          <a:graphicData uri="http://schemas.openxmlformats.org/presentationml/2006/ole">
            <mc:AlternateContent xmlns:mc="http://schemas.openxmlformats.org/markup-compatibility/2006">
              <mc:Choice xmlns:v="urn:schemas-microsoft-com:vml" Requires="v">
                <p:oleObj spid="_x0000_s800176" name="CS ChemDraw Drawing" r:id="rId3" imgW="1683720" imgH="1081800" progId="ChemDraw.Document.4.0">
                  <p:embed/>
                </p:oleObj>
              </mc:Choice>
              <mc:Fallback>
                <p:oleObj name="CS ChemDraw Drawing" r:id="rId3" imgW="1683720" imgH="1081800" progId="ChemDraw.Document.4.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268413"/>
                        <a:ext cx="1900237"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751" name="Object 7">
            <a:extLst>
              <a:ext uri="{FF2B5EF4-FFF2-40B4-BE49-F238E27FC236}">
                <a16:creationId xmlns:a16="http://schemas.microsoft.com/office/drawing/2014/main" id="{7A9D470A-ED80-4E0C-A225-07CA09FBE013}"/>
              </a:ext>
            </a:extLst>
          </p:cNvPr>
          <p:cNvGraphicFramePr>
            <a:graphicFrameLocks noChangeAspect="1"/>
          </p:cNvGraphicFramePr>
          <p:nvPr/>
        </p:nvGraphicFramePr>
        <p:xfrm>
          <a:off x="3419475" y="1341438"/>
          <a:ext cx="2133600" cy="1201737"/>
        </p:xfrm>
        <a:graphic>
          <a:graphicData uri="http://schemas.openxmlformats.org/presentationml/2006/ole">
            <mc:AlternateContent xmlns:mc="http://schemas.openxmlformats.org/markup-compatibility/2006">
              <mc:Choice xmlns:v="urn:schemas-microsoft-com:vml" Requires="v">
                <p:oleObj spid="_x0000_s800177" name="CS ChemDraw Drawing" r:id="rId5" imgW="1734840" imgH="977760" progId="ChemDraw.Document.4.0">
                  <p:embed/>
                </p:oleObj>
              </mc:Choice>
              <mc:Fallback>
                <p:oleObj name="CS ChemDraw Drawing" r:id="rId5" imgW="1734840" imgH="977760" progId="ChemDraw.Document.4.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1341438"/>
                        <a:ext cx="2133600" cy="12017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752" name="Object 8">
            <a:extLst>
              <a:ext uri="{FF2B5EF4-FFF2-40B4-BE49-F238E27FC236}">
                <a16:creationId xmlns:a16="http://schemas.microsoft.com/office/drawing/2014/main" id="{41E309CE-0DB7-4929-B42E-22890EA53C79}"/>
              </a:ext>
            </a:extLst>
          </p:cNvPr>
          <p:cNvGraphicFramePr>
            <a:graphicFrameLocks noChangeAspect="1"/>
          </p:cNvGraphicFramePr>
          <p:nvPr/>
        </p:nvGraphicFramePr>
        <p:xfrm>
          <a:off x="5867400" y="1628775"/>
          <a:ext cx="2568575" cy="714375"/>
        </p:xfrm>
        <a:graphic>
          <a:graphicData uri="http://schemas.openxmlformats.org/presentationml/2006/ole">
            <mc:AlternateContent xmlns:mc="http://schemas.openxmlformats.org/markup-compatibility/2006">
              <mc:Choice xmlns:v="urn:schemas-microsoft-com:vml" Requires="v">
                <p:oleObj spid="_x0000_s800178" name="CS ChemDraw Drawing" r:id="rId7" imgW="1429920" imgH="397080" progId="ChemDraw.Document.4.0">
                  <p:embed/>
                </p:oleObj>
              </mc:Choice>
              <mc:Fallback>
                <p:oleObj name="CS ChemDraw Drawing" r:id="rId7" imgW="1429920" imgH="397080" progId="ChemDraw.Document.4.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1628775"/>
                        <a:ext cx="2568575" cy="714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9753" name="Text Box 9">
            <a:extLst>
              <a:ext uri="{FF2B5EF4-FFF2-40B4-BE49-F238E27FC236}">
                <a16:creationId xmlns:a16="http://schemas.microsoft.com/office/drawing/2014/main" id="{D60EA3E9-E34A-4C23-B395-24A057B92792}"/>
              </a:ext>
            </a:extLst>
          </p:cNvPr>
          <p:cNvSpPr txBox="1">
            <a:spLocks noChangeArrowheads="1"/>
          </p:cNvSpPr>
          <p:nvPr/>
        </p:nvSpPr>
        <p:spPr bwMode="auto">
          <a:xfrm>
            <a:off x="1187450" y="2636838"/>
            <a:ext cx="6624638" cy="495300"/>
          </a:xfrm>
          <a:prstGeom prst="rect">
            <a:avLst/>
          </a:prstGeom>
          <a:noFill/>
          <a:ln w="38100" cap="sq">
            <a:solidFill>
              <a:srgbClr val="00008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Times New Roman" panose="02020603050405020304" pitchFamily="18" charset="0"/>
              </a:rPr>
              <a:t>结构简单，对称性好（</a:t>
            </a:r>
            <a:r>
              <a:rPr lang="zh-CN" altLang="en-US" sz="2400">
                <a:solidFill>
                  <a:srgbClr val="000066"/>
                </a:solidFill>
                <a:latin typeface="Times New Roman" panose="02020603050405020304" pitchFamily="18" charset="0"/>
              </a:rPr>
              <a:t>部分对称</a:t>
            </a:r>
            <a:r>
              <a:rPr lang="zh-CN" altLang="en-US" sz="2400">
                <a:latin typeface="Times New Roman" panose="02020603050405020304" pitchFamily="18" charset="0"/>
              </a:rPr>
              <a:t>），均能结晶</a:t>
            </a:r>
          </a:p>
        </p:txBody>
      </p:sp>
      <p:sp>
        <p:nvSpPr>
          <p:cNvPr id="799758" name="Text Box 14">
            <a:extLst>
              <a:ext uri="{FF2B5EF4-FFF2-40B4-BE49-F238E27FC236}">
                <a16:creationId xmlns:a16="http://schemas.microsoft.com/office/drawing/2014/main" id="{E0C9B24A-AC07-41CB-96C0-B9972ADFA435}"/>
              </a:ext>
            </a:extLst>
          </p:cNvPr>
          <p:cNvSpPr txBox="1">
            <a:spLocks noChangeArrowheads="1"/>
          </p:cNvSpPr>
          <p:nvPr/>
        </p:nvSpPr>
        <p:spPr bwMode="auto">
          <a:xfrm>
            <a:off x="539750" y="3429000"/>
            <a:ext cx="5040313" cy="557213"/>
          </a:xfrm>
          <a:prstGeom prst="rect">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(C) </a:t>
            </a:r>
            <a:r>
              <a:rPr lang="zh-CN" altLang="en-US" sz="2800"/>
              <a:t>聚酯与聚酰胺</a:t>
            </a:r>
          </a:p>
        </p:txBody>
      </p:sp>
      <p:grpSp>
        <p:nvGrpSpPr>
          <p:cNvPr id="799759" name="Group 15">
            <a:extLst>
              <a:ext uri="{FF2B5EF4-FFF2-40B4-BE49-F238E27FC236}">
                <a16:creationId xmlns:a16="http://schemas.microsoft.com/office/drawing/2014/main" id="{887C1FEE-12A3-4FEC-A0A4-9A89A9E09247}"/>
              </a:ext>
            </a:extLst>
          </p:cNvPr>
          <p:cNvGrpSpPr>
            <a:grpSpLocks noChangeAspect="1"/>
          </p:cNvGrpSpPr>
          <p:nvPr/>
        </p:nvGrpSpPr>
        <p:grpSpPr bwMode="auto">
          <a:xfrm>
            <a:off x="468313" y="4149725"/>
            <a:ext cx="4391025" cy="1079500"/>
            <a:chOff x="793" y="1525"/>
            <a:chExt cx="1860" cy="454"/>
          </a:xfrm>
        </p:grpSpPr>
        <p:sp>
          <p:nvSpPr>
            <p:cNvPr id="799760" name="Rectangle 16">
              <a:extLst>
                <a:ext uri="{FF2B5EF4-FFF2-40B4-BE49-F238E27FC236}">
                  <a16:creationId xmlns:a16="http://schemas.microsoft.com/office/drawing/2014/main" id="{DECF713C-D20B-48F9-9AB4-4C531234E298}"/>
                </a:ext>
              </a:extLst>
            </p:cNvPr>
            <p:cNvSpPr>
              <a:spLocks noChangeAspect="1" noChangeArrowheads="1"/>
            </p:cNvSpPr>
            <p:nvPr/>
          </p:nvSpPr>
          <p:spPr bwMode="auto">
            <a:xfrm>
              <a:off x="793" y="1525"/>
              <a:ext cx="1860" cy="454"/>
            </a:xfrm>
            <a:prstGeom prst="rect">
              <a:avLst/>
            </a:prstGeom>
            <a:solidFill>
              <a:srgbClr val="FFFF99">
                <a:alpha val="8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99761" name="Object 17">
              <a:extLst>
                <a:ext uri="{FF2B5EF4-FFF2-40B4-BE49-F238E27FC236}">
                  <a16:creationId xmlns:a16="http://schemas.microsoft.com/office/drawing/2014/main" id="{DB2A8547-8645-4110-9FA5-ABDFCF085DE7}"/>
                </a:ext>
              </a:extLst>
            </p:cNvPr>
            <p:cNvGraphicFramePr>
              <a:graphicFrameLocks noChangeAspect="1"/>
            </p:cNvGraphicFramePr>
            <p:nvPr/>
          </p:nvGraphicFramePr>
          <p:xfrm>
            <a:off x="839" y="1570"/>
            <a:ext cx="1763" cy="357"/>
          </p:xfrm>
          <a:graphic>
            <a:graphicData uri="http://schemas.openxmlformats.org/presentationml/2006/ole">
              <mc:AlternateContent xmlns:mc="http://schemas.openxmlformats.org/markup-compatibility/2006">
                <mc:Choice xmlns:v="urn:schemas-microsoft-com:vml" Requires="v">
                  <p:oleObj spid="_x0000_s800179" name="CS ChemDraw Drawing" r:id="rId9" imgW="2799360" imgH="566640" progId="ChemDraw.Document.6.0">
                    <p:embed/>
                  </p:oleObj>
                </mc:Choice>
                <mc:Fallback>
                  <p:oleObj name="CS ChemDraw Drawing" r:id="rId9" imgW="2799360" imgH="566640" progId="ChemDraw.Document.6.0">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 y="1570"/>
                          <a:ext cx="176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99762" name="Group 18">
            <a:extLst>
              <a:ext uri="{FF2B5EF4-FFF2-40B4-BE49-F238E27FC236}">
                <a16:creationId xmlns:a16="http://schemas.microsoft.com/office/drawing/2014/main" id="{CCF51306-31B2-42BB-924A-E60FE04223EC}"/>
              </a:ext>
            </a:extLst>
          </p:cNvPr>
          <p:cNvGrpSpPr>
            <a:grpSpLocks noChangeAspect="1"/>
          </p:cNvGrpSpPr>
          <p:nvPr/>
        </p:nvGrpSpPr>
        <p:grpSpPr bwMode="auto">
          <a:xfrm>
            <a:off x="4787900" y="4149725"/>
            <a:ext cx="3889375" cy="1079500"/>
            <a:chOff x="1746" y="2069"/>
            <a:chExt cx="1724" cy="454"/>
          </a:xfrm>
        </p:grpSpPr>
        <p:sp>
          <p:nvSpPr>
            <p:cNvPr id="799763" name="Rectangle 19">
              <a:extLst>
                <a:ext uri="{FF2B5EF4-FFF2-40B4-BE49-F238E27FC236}">
                  <a16:creationId xmlns:a16="http://schemas.microsoft.com/office/drawing/2014/main" id="{AB1624FE-6014-4E6A-8648-75D75568672D}"/>
                </a:ext>
              </a:extLst>
            </p:cNvPr>
            <p:cNvSpPr>
              <a:spLocks noChangeAspect="1" noChangeArrowheads="1"/>
            </p:cNvSpPr>
            <p:nvPr/>
          </p:nvSpPr>
          <p:spPr bwMode="auto">
            <a:xfrm>
              <a:off x="1746" y="2069"/>
              <a:ext cx="1724" cy="454"/>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99764" name="Object 20">
              <a:extLst>
                <a:ext uri="{FF2B5EF4-FFF2-40B4-BE49-F238E27FC236}">
                  <a16:creationId xmlns:a16="http://schemas.microsoft.com/office/drawing/2014/main" id="{B5EAE93F-9CC3-4509-868E-F1A828F99B8D}"/>
                </a:ext>
              </a:extLst>
            </p:cNvPr>
            <p:cNvGraphicFramePr>
              <a:graphicFrameLocks noChangeAspect="1"/>
            </p:cNvGraphicFramePr>
            <p:nvPr/>
          </p:nvGraphicFramePr>
          <p:xfrm>
            <a:off x="1791" y="2115"/>
            <a:ext cx="1643" cy="357"/>
          </p:xfrm>
          <a:graphic>
            <a:graphicData uri="http://schemas.openxmlformats.org/presentationml/2006/ole">
              <mc:AlternateContent xmlns:mc="http://schemas.openxmlformats.org/markup-compatibility/2006">
                <mc:Choice xmlns:v="urn:schemas-microsoft-com:vml" Requires="v">
                  <p:oleObj spid="_x0000_s800180" name="CS ChemDraw Drawing" r:id="rId11" imgW="2608920" imgH="566640" progId="ChemDraw.Document.6.0">
                    <p:embed/>
                  </p:oleObj>
                </mc:Choice>
                <mc:Fallback>
                  <p:oleObj name="CS ChemDraw Drawing" r:id="rId11" imgW="2608920" imgH="566640" progId="ChemDraw.Document.6.0">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1" y="2115"/>
                          <a:ext cx="164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99765" name="Rectangle 21">
            <a:extLst>
              <a:ext uri="{FF2B5EF4-FFF2-40B4-BE49-F238E27FC236}">
                <a16:creationId xmlns:a16="http://schemas.microsoft.com/office/drawing/2014/main" id="{A3093244-E0EF-41BA-9997-6848851B6F5F}"/>
              </a:ext>
            </a:extLst>
          </p:cNvPr>
          <p:cNvSpPr>
            <a:spLocks noChangeArrowheads="1"/>
          </p:cNvSpPr>
          <p:nvPr/>
        </p:nvSpPr>
        <p:spPr bwMode="auto">
          <a:xfrm>
            <a:off x="1042988" y="5445125"/>
            <a:ext cx="7058025" cy="1006475"/>
          </a:xfrm>
          <a:prstGeom prst="rect">
            <a:avLst/>
          </a:prstGeom>
          <a:noFill/>
          <a:ln w="38100">
            <a:solidFill>
              <a:srgbClr val="00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latin typeface="Arial" panose="020B0604020202020204" pitchFamily="34" charset="0"/>
              </a:rPr>
              <a:t>虽然结构复杂，但无不对称碳原子，链呈平面锯齿状，还有氢键，也易结晶</a:t>
            </a:r>
          </a:p>
        </p:txBody>
      </p:sp>
    </p:spTree>
  </p:cSld>
  <p:clrMapOvr>
    <a:masterClrMapping/>
  </p:clrMapOvr>
  <p:transition spd="med">
    <p:wheel spokes="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3B23F4CF-60D3-4C8E-A955-6CCB7F982F00}"/>
              </a:ext>
            </a:extLst>
          </p:cNvPr>
          <p:cNvSpPr>
            <a:spLocks noGrp="1"/>
          </p:cNvSpPr>
          <p:nvPr>
            <p:ph type="sldNum" sz="quarter" idx="12"/>
          </p:nvPr>
        </p:nvSpPr>
        <p:spPr/>
        <p:txBody>
          <a:bodyPr/>
          <a:lstStyle/>
          <a:p>
            <a:fld id="{FA69B535-6439-4309-BA86-AE68C27DAB49}" type="slidenum">
              <a:rPr lang="en-US" altLang="zh-CN"/>
              <a:pPr/>
              <a:t>86</a:t>
            </a:fld>
            <a:endParaRPr lang="en-US" altLang="zh-CN"/>
          </a:p>
        </p:txBody>
      </p:sp>
      <p:sp>
        <p:nvSpPr>
          <p:cNvPr id="797711" name="Rectangle 15">
            <a:extLst>
              <a:ext uri="{FF2B5EF4-FFF2-40B4-BE49-F238E27FC236}">
                <a16:creationId xmlns:a16="http://schemas.microsoft.com/office/drawing/2014/main" id="{A529EE3F-62BE-409E-AA12-2D42208BE708}"/>
              </a:ext>
            </a:extLst>
          </p:cNvPr>
          <p:cNvSpPr>
            <a:spLocks noChangeArrowheads="1"/>
          </p:cNvSpPr>
          <p:nvPr/>
        </p:nvSpPr>
        <p:spPr bwMode="blackWhite">
          <a:xfrm>
            <a:off x="539750" y="860425"/>
            <a:ext cx="3243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0" lang="zh-CN" altLang="en-US" sz="3200">
                <a:solidFill>
                  <a:srgbClr val="FF0000"/>
                </a:solidFill>
                <a:latin typeface="Times New Roman" panose="02020603050405020304" pitchFamily="18" charset="0"/>
              </a:rPr>
              <a:t>（</a:t>
            </a:r>
            <a:r>
              <a:rPr kumimoji="0" lang="en-US" altLang="zh-CN" sz="3200">
                <a:solidFill>
                  <a:srgbClr val="FF0000"/>
                </a:solidFill>
                <a:latin typeface="Times New Roman" panose="02020603050405020304" pitchFamily="18" charset="0"/>
              </a:rPr>
              <a:t>2</a:t>
            </a:r>
            <a:r>
              <a:rPr kumimoji="0" lang="zh-CN" altLang="en-US" sz="3200">
                <a:solidFill>
                  <a:srgbClr val="FF0000"/>
                </a:solidFill>
                <a:latin typeface="Times New Roman" panose="02020603050405020304" pitchFamily="18" charset="0"/>
              </a:rPr>
              <a:t>）</a:t>
            </a:r>
            <a:r>
              <a:rPr kumimoji="0" lang="zh-CN" altLang="en-US" sz="3200">
                <a:solidFill>
                  <a:srgbClr val="FF0000"/>
                </a:solidFill>
              </a:rPr>
              <a:t>链的规整性</a:t>
            </a:r>
          </a:p>
        </p:txBody>
      </p:sp>
      <p:sp>
        <p:nvSpPr>
          <p:cNvPr id="797712" name="Rectangle 16">
            <a:extLst>
              <a:ext uri="{FF2B5EF4-FFF2-40B4-BE49-F238E27FC236}">
                <a16:creationId xmlns:a16="http://schemas.microsoft.com/office/drawing/2014/main" id="{6F11A49B-C211-41F8-A010-3BC9CE9A4700}"/>
              </a:ext>
            </a:extLst>
          </p:cNvPr>
          <p:cNvSpPr>
            <a:spLocks noChangeArrowheads="1"/>
          </p:cNvSpPr>
          <p:nvPr/>
        </p:nvSpPr>
        <p:spPr bwMode="auto">
          <a:xfrm>
            <a:off x="827088" y="1484313"/>
            <a:ext cx="7345362" cy="11557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800"/>
              <a:t>主链含不对称碳原子分子链，如具有空间构型的规整性，则仍可结晶，否则就不能结晶 </a:t>
            </a:r>
          </a:p>
        </p:txBody>
      </p:sp>
      <p:sp>
        <p:nvSpPr>
          <p:cNvPr id="797713" name="Rectangle 17">
            <a:extLst>
              <a:ext uri="{FF2B5EF4-FFF2-40B4-BE49-F238E27FC236}">
                <a16:creationId xmlns:a16="http://schemas.microsoft.com/office/drawing/2014/main" id="{B16D950E-6032-41E9-84C7-DCB8CA34A651}"/>
              </a:ext>
            </a:extLst>
          </p:cNvPr>
          <p:cNvSpPr>
            <a:spLocks noChangeArrowheads="1"/>
          </p:cNvSpPr>
          <p:nvPr/>
        </p:nvSpPr>
        <p:spPr bwMode="auto">
          <a:xfrm>
            <a:off x="827088" y="2852738"/>
            <a:ext cx="7343775" cy="1444625"/>
          </a:xfrm>
          <a:prstGeom prst="rect">
            <a:avLst/>
          </a:prstGeom>
          <a:noFill/>
          <a:ln w="38100">
            <a:solidFill>
              <a:srgbClr val="00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t>如自由基聚合制得的聚丙烯、聚苯乙烯、聚甲基丙烯酸甲酯等为非晶聚合物，但由定向聚合得到的等规或间规立构聚合物则可结晶 </a:t>
            </a:r>
          </a:p>
        </p:txBody>
      </p:sp>
      <p:sp>
        <p:nvSpPr>
          <p:cNvPr id="797714" name="Rectangle 18">
            <a:extLst>
              <a:ext uri="{FF2B5EF4-FFF2-40B4-BE49-F238E27FC236}">
                <a16:creationId xmlns:a16="http://schemas.microsoft.com/office/drawing/2014/main" id="{F992C52D-1788-4F36-91D8-96FFE7C6C0FE}"/>
              </a:ext>
            </a:extLst>
          </p:cNvPr>
          <p:cNvSpPr>
            <a:spLocks noChangeArrowheads="1"/>
          </p:cNvSpPr>
          <p:nvPr/>
        </p:nvSpPr>
        <p:spPr bwMode="auto">
          <a:xfrm>
            <a:off x="900113" y="4581525"/>
            <a:ext cx="7272337" cy="1444625"/>
          </a:xfrm>
          <a:prstGeom prst="rect">
            <a:avLst/>
          </a:prstGeom>
          <a:noFill/>
          <a:ln w="38100">
            <a:solidFill>
              <a:srgbClr val="00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t>二烯类聚合物：全顺式或全反式结构的聚合物有结晶能力；顺式构型聚合物的结晶能力一般小于反式构型的聚合物 </a:t>
            </a:r>
          </a:p>
        </p:txBody>
      </p:sp>
    </p:spTree>
  </p:cSld>
  <p:clrMapOvr>
    <a:masterClrMapping/>
  </p:clrMapOvr>
  <p:transition spd="med">
    <p:comb/>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6BE5B1B6-3499-478A-ADC9-A9F9EC230AFC}"/>
              </a:ext>
            </a:extLst>
          </p:cNvPr>
          <p:cNvSpPr>
            <a:spLocks noGrp="1"/>
          </p:cNvSpPr>
          <p:nvPr>
            <p:ph type="sldNum" sz="quarter" idx="12"/>
          </p:nvPr>
        </p:nvSpPr>
        <p:spPr/>
        <p:txBody>
          <a:bodyPr/>
          <a:lstStyle/>
          <a:p>
            <a:fld id="{3E949FE4-4B63-45D1-B3EB-B2930289F714}" type="slidenum">
              <a:rPr lang="en-US" altLang="zh-CN"/>
              <a:pPr/>
              <a:t>87</a:t>
            </a:fld>
            <a:endParaRPr lang="en-US" altLang="zh-CN"/>
          </a:p>
        </p:txBody>
      </p:sp>
      <p:sp>
        <p:nvSpPr>
          <p:cNvPr id="804866" name="Text Box 2">
            <a:extLst>
              <a:ext uri="{FF2B5EF4-FFF2-40B4-BE49-F238E27FC236}">
                <a16:creationId xmlns:a16="http://schemas.microsoft.com/office/drawing/2014/main" id="{E647921E-EBED-4F6D-A923-C2F32983CE75}"/>
              </a:ext>
            </a:extLst>
          </p:cNvPr>
          <p:cNvSpPr txBox="1">
            <a:spLocks noChangeArrowheads="1"/>
          </p:cNvSpPr>
          <p:nvPr/>
        </p:nvSpPr>
        <p:spPr bwMode="auto">
          <a:xfrm>
            <a:off x="1547813" y="765175"/>
            <a:ext cx="6048375" cy="636588"/>
          </a:xfrm>
          <a:prstGeom prst="rect">
            <a:avLst/>
          </a:prstGeom>
          <a:noFill/>
          <a:ln w="57150" cmpd="thickThin">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0" lang="zh-CN" altLang="en-US" sz="3200"/>
              <a:t>无规高分子是否一定不能结晶</a:t>
            </a:r>
            <a:r>
              <a:rPr kumimoji="0" lang="en-US" altLang="zh-CN" sz="3200"/>
              <a:t>?</a:t>
            </a:r>
          </a:p>
        </p:txBody>
      </p:sp>
      <p:sp>
        <p:nvSpPr>
          <p:cNvPr id="804867" name="Text Box 3">
            <a:extLst>
              <a:ext uri="{FF2B5EF4-FFF2-40B4-BE49-F238E27FC236}">
                <a16:creationId xmlns:a16="http://schemas.microsoft.com/office/drawing/2014/main" id="{F8439C93-D93A-4B79-91EA-B602719FFFE8}"/>
              </a:ext>
            </a:extLst>
          </p:cNvPr>
          <p:cNvSpPr txBox="1">
            <a:spLocks noChangeArrowheads="1"/>
          </p:cNvSpPr>
          <p:nvPr/>
        </p:nvSpPr>
        <p:spPr bwMode="auto">
          <a:xfrm>
            <a:off x="684213" y="1916113"/>
            <a:ext cx="7920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2400" dirty="0">
                <a:solidFill>
                  <a:srgbClr val="FF0066"/>
                </a:solidFill>
              </a:rPr>
              <a:t>PVC</a:t>
            </a:r>
            <a:r>
              <a:rPr kumimoji="0" lang="en-US" altLang="zh-CN" sz="2400" dirty="0"/>
              <a:t>: </a:t>
            </a:r>
            <a:r>
              <a:rPr kumimoji="0" lang="zh-CN" altLang="en-US" sz="2400" dirty="0"/>
              <a:t>自由基聚合产物</a:t>
            </a:r>
            <a:r>
              <a:rPr kumimoji="0" lang="en-US" altLang="zh-CN" sz="2400" dirty="0"/>
              <a:t>, </a:t>
            </a:r>
            <a:r>
              <a:rPr kumimoji="0" lang="zh-CN" altLang="en-US" sz="2400" dirty="0"/>
              <a:t>氯原子电负性较大</a:t>
            </a:r>
            <a:r>
              <a:rPr kumimoji="0" lang="en-US" altLang="zh-CN" sz="2400" dirty="0"/>
              <a:t>, </a:t>
            </a:r>
            <a:r>
              <a:rPr kumimoji="0" lang="zh-CN" altLang="en-US" sz="2400" dirty="0"/>
              <a:t>分子链上相邻的氯原子相互排斥</a:t>
            </a:r>
            <a:r>
              <a:rPr kumimoji="0" lang="en-US" altLang="zh-CN" sz="2400" dirty="0"/>
              <a:t>, </a:t>
            </a:r>
            <a:r>
              <a:rPr kumimoji="0" lang="zh-CN" altLang="en-US" sz="2400" dirty="0"/>
              <a:t>彼此错开</a:t>
            </a:r>
            <a:r>
              <a:rPr kumimoji="0" lang="en-US" altLang="zh-CN" sz="2400" dirty="0"/>
              <a:t>, </a:t>
            </a:r>
            <a:r>
              <a:rPr kumimoji="0" lang="zh-CN" altLang="en-US" sz="2400" dirty="0"/>
              <a:t>近似于间同立构</a:t>
            </a:r>
            <a:r>
              <a:rPr kumimoji="0" lang="en-US" altLang="zh-CN" sz="2400" dirty="0"/>
              <a:t>, </a:t>
            </a:r>
            <a:r>
              <a:rPr kumimoji="0" lang="zh-CN" altLang="en-US" sz="2400" dirty="0"/>
              <a:t>因此具有微弱的结晶能力</a:t>
            </a:r>
            <a:r>
              <a:rPr kumimoji="0" lang="en-US" altLang="zh-CN" sz="2400" dirty="0"/>
              <a:t>, </a:t>
            </a:r>
            <a:r>
              <a:rPr kumimoji="0" lang="zh-CN" altLang="en-US" sz="2400" dirty="0"/>
              <a:t>结晶度较小</a:t>
            </a:r>
            <a:r>
              <a:rPr kumimoji="0" lang="en-US" altLang="zh-CN" sz="2400" dirty="0"/>
              <a:t>(</a:t>
            </a:r>
            <a:r>
              <a:rPr kumimoji="0" lang="zh-CN" altLang="en-US" sz="2400" dirty="0"/>
              <a:t>约</a:t>
            </a:r>
            <a:r>
              <a:rPr kumimoji="0" lang="en-US" altLang="zh-CN" sz="2400" dirty="0"/>
              <a:t>5%)</a:t>
            </a:r>
          </a:p>
        </p:txBody>
      </p:sp>
      <p:sp>
        <p:nvSpPr>
          <p:cNvPr id="804868" name="Text Box 4">
            <a:extLst>
              <a:ext uri="{FF2B5EF4-FFF2-40B4-BE49-F238E27FC236}">
                <a16:creationId xmlns:a16="http://schemas.microsoft.com/office/drawing/2014/main" id="{B467AC43-330F-4AA0-A407-C18ECBA67637}"/>
              </a:ext>
            </a:extLst>
          </p:cNvPr>
          <p:cNvSpPr txBox="1">
            <a:spLocks noChangeArrowheads="1"/>
          </p:cNvSpPr>
          <p:nvPr/>
        </p:nvSpPr>
        <p:spPr bwMode="auto">
          <a:xfrm>
            <a:off x="684213" y="3249613"/>
            <a:ext cx="7848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2400">
                <a:solidFill>
                  <a:srgbClr val="FF0066"/>
                </a:solidFill>
              </a:rPr>
              <a:t>PVA:</a:t>
            </a:r>
            <a:r>
              <a:rPr kumimoji="0" lang="en-US" altLang="zh-CN" sz="2400"/>
              <a:t> </a:t>
            </a:r>
            <a:r>
              <a:rPr kumimoji="0" lang="zh-CN" altLang="en-US" sz="2400"/>
              <a:t>自由基聚合的聚乙酸乙烯基酯水解而来</a:t>
            </a:r>
            <a:r>
              <a:rPr kumimoji="0" lang="en-US" altLang="zh-CN" sz="2400"/>
              <a:t>, </a:t>
            </a:r>
            <a:r>
              <a:rPr kumimoji="0" lang="zh-CN" altLang="en-US" sz="2400"/>
              <a:t>由于羟基体积小</a:t>
            </a:r>
            <a:r>
              <a:rPr kumimoji="0" lang="en-US" altLang="zh-CN" sz="2400"/>
              <a:t>, </a:t>
            </a:r>
            <a:r>
              <a:rPr kumimoji="0" lang="zh-CN" altLang="en-US" sz="2400"/>
              <a:t>对分子链的几何结构规整性破坏较小</a:t>
            </a:r>
            <a:r>
              <a:rPr kumimoji="0" lang="en-US" altLang="zh-CN" sz="2400"/>
              <a:t>, </a:t>
            </a:r>
            <a:r>
              <a:rPr kumimoji="0" lang="zh-CN" altLang="en-US" sz="2400"/>
              <a:t>因而具有结晶能力</a:t>
            </a:r>
            <a:r>
              <a:rPr kumimoji="0" lang="en-US" altLang="zh-CN" sz="2400"/>
              <a:t>, </a:t>
            </a:r>
            <a:r>
              <a:rPr kumimoji="0" lang="zh-CN" altLang="en-US" sz="2400"/>
              <a:t>结晶度可达</a:t>
            </a:r>
            <a:r>
              <a:rPr kumimoji="0" lang="en-US" altLang="zh-CN" sz="2400"/>
              <a:t>60%</a:t>
            </a:r>
          </a:p>
        </p:txBody>
      </p:sp>
      <p:sp>
        <p:nvSpPr>
          <p:cNvPr id="804869" name="Text Box 5">
            <a:extLst>
              <a:ext uri="{FF2B5EF4-FFF2-40B4-BE49-F238E27FC236}">
                <a16:creationId xmlns:a16="http://schemas.microsoft.com/office/drawing/2014/main" id="{C3D145B4-116F-4323-B72E-3E158DD7F56A}"/>
              </a:ext>
            </a:extLst>
          </p:cNvPr>
          <p:cNvSpPr txBox="1">
            <a:spLocks noChangeArrowheads="1"/>
          </p:cNvSpPr>
          <p:nvPr/>
        </p:nvSpPr>
        <p:spPr bwMode="auto">
          <a:xfrm>
            <a:off x="684213" y="4618038"/>
            <a:ext cx="7991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solidFill>
                  <a:srgbClr val="FF0066"/>
                </a:solidFill>
              </a:rPr>
              <a:t>聚三氟氯乙烯</a:t>
            </a:r>
            <a:r>
              <a:rPr kumimoji="0" lang="en-US" altLang="zh-CN" sz="2400"/>
              <a:t>: </a:t>
            </a:r>
            <a:r>
              <a:rPr kumimoji="0" lang="zh-CN" altLang="en-US" sz="2400"/>
              <a:t>自由基聚合产物</a:t>
            </a:r>
            <a:r>
              <a:rPr kumimoji="0" lang="en-US" altLang="zh-CN" sz="2400"/>
              <a:t>, </a:t>
            </a:r>
            <a:r>
              <a:rPr kumimoji="0" lang="zh-CN" altLang="en-US" sz="2400"/>
              <a:t>具有不对称碳原子且无规</a:t>
            </a:r>
            <a:r>
              <a:rPr kumimoji="0" lang="en-US" altLang="zh-CN" sz="2400"/>
              <a:t>, </a:t>
            </a:r>
            <a:r>
              <a:rPr kumimoji="0" lang="zh-CN" altLang="en-US" sz="2400"/>
              <a:t>但由于氯原子与氟原子体积相差不大</a:t>
            </a:r>
            <a:r>
              <a:rPr kumimoji="0" lang="en-US" altLang="zh-CN" sz="2400"/>
              <a:t>, </a:t>
            </a:r>
            <a:r>
              <a:rPr kumimoji="0" lang="zh-CN" altLang="en-US" sz="2400"/>
              <a:t>仍具有较强的结晶能力</a:t>
            </a:r>
            <a:r>
              <a:rPr kumimoji="0" lang="en-US" altLang="zh-CN" sz="2400"/>
              <a:t>, </a:t>
            </a:r>
            <a:r>
              <a:rPr kumimoji="0" lang="zh-CN" altLang="en-US" sz="2400"/>
              <a:t>结晶度可达</a:t>
            </a:r>
            <a:r>
              <a:rPr kumimoji="0" lang="en-US" altLang="zh-CN" sz="2400"/>
              <a:t>90%</a:t>
            </a:r>
          </a:p>
        </p:txBody>
      </p:sp>
    </p:spTree>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19BD0770-78ED-4A80-BDAE-21B2E3E64D94}"/>
              </a:ext>
            </a:extLst>
          </p:cNvPr>
          <p:cNvSpPr>
            <a:spLocks noGrp="1"/>
          </p:cNvSpPr>
          <p:nvPr>
            <p:ph type="sldNum" sz="quarter" idx="12"/>
          </p:nvPr>
        </p:nvSpPr>
        <p:spPr/>
        <p:txBody>
          <a:bodyPr/>
          <a:lstStyle/>
          <a:p>
            <a:fld id="{D6AC33CB-B596-4C9A-B6EE-25D70CF802A5}" type="slidenum">
              <a:rPr lang="en-US" altLang="zh-CN"/>
              <a:pPr/>
              <a:t>88</a:t>
            </a:fld>
            <a:endParaRPr lang="en-US" altLang="zh-CN"/>
          </a:p>
        </p:txBody>
      </p:sp>
      <p:sp>
        <p:nvSpPr>
          <p:cNvPr id="800770" name="Rectangle 2">
            <a:extLst>
              <a:ext uri="{FF2B5EF4-FFF2-40B4-BE49-F238E27FC236}">
                <a16:creationId xmlns:a16="http://schemas.microsoft.com/office/drawing/2014/main" id="{AF7DC8CC-C6FF-4939-88AD-89F437327B3A}"/>
              </a:ext>
            </a:extLst>
          </p:cNvPr>
          <p:cNvSpPr>
            <a:spLocks noGrp="1" noChangeArrowheads="1"/>
          </p:cNvSpPr>
          <p:nvPr>
            <p:ph type="title"/>
          </p:nvPr>
        </p:nvSpPr>
        <p:spPr>
          <a:xfrm>
            <a:off x="611188" y="620713"/>
            <a:ext cx="6696075" cy="579437"/>
          </a:xfrm>
          <a:noFill/>
          <a:ln/>
        </p:spPr>
        <p:txBody>
          <a:bodyPr/>
          <a:lstStyle/>
          <a:p>
            <a:r>
              <a:rPr lang="zh-CN" altLang="en-US" sz="3600" b="1" dirty="0">
                <a:solidFill>
                  <a:srgbClr val="FF0000"/>
                </a:solidFill>
                <a:latin typeface="楷体_GB2312" pitchFamily="1" charset="-122"/>
                <a:ea typeface="楷体_GB2312" pitchFamily="1" charset="-122"/>
              </a:rPr>
              <a:t>共聚结构对结晶的影响</a:t>
            </a:r>
          </a:p>
        </p:txBody>
      </p:sp>
      <p:sp>
        <p:nvSpPr>
          <p:cNvPr id="800771" name="Text Box 3">
            <a:extLst>
              <a:ext uri="{FF2B5EF4-FFF2-40B4-BE49-F238E27FC236}">
                <a16:creationId xmlns:a16="http://schemas.microsoft.com/office/drawing/2014/main" id="{70E34FDA-3136-4E7F-BA1A-A563FEE2E02F}"/>
              </a:ext>
            </a:extLst>
          </p:cNvPr>
          <p:cNvSpPr txBox="1">
            <a:spLocks noChangeArrowheads="1"/>
          </p:cNvSpPr>
          <p:nvPr/>
        </p:nvSpPr>
        <p:spPr bwMode="blackWhite">
          <a:xfrm>
            <a:off x="539750" y="1341438"/>
            <a:ext cx="8137525" cy="2941637"/>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bg2"/>
              </a:buClr>
              <a:buSzPct val="75000"/>
              <a:buFont typeface="Wingdings" panose="05000000000000000000" pitchFamily="2" charset="2"/>
              <a:buNone/>
            </a:pPr>
            <a:r>
              <a:rPr kumimoji="0" lang="zh-CN" altLang="en-US" sz="2400">
                <a:latin typeface="Times New Roman" panose="02020603050405020304" pitchFamily="18" charset="0"/>
              </a:rPr>
              <a:t>无规共聚物：</a:t>
            </a:r>
            <a:r>
              <a:rPr kumimoji="0" lang="zh-CN" altLang="en-US" sz="2400">
                <a:solidFill>
                  <a:srgbClr val="FF0000"/>
                </a:solidFill>
              </a:rPr>
              <a:t>无规共聚通常会破坏链的对称性和规整性</a:t>
            </a:r>
            <a:r>
              <a:rPr kumimoji="0" lang="en-US" altLang="zh-CN" sz="2400">
                <a:solidFill>
                  <a:srgbClr val="FF0000"/>
                </a:solidFill>
              </a:rPr>
              <a:t>,</a:t>
            </a:r>
            <a:r>
              <a:rPr kumimoji="0" lang="zh-CN" altLang="en-US" sz="2400">
                <a:solidFill>
                  <a:srgbClr val="FF0000"/>
                </a:solidFill>
              </a:rPr>
              <a:t>从而使结晶能力降低甚至完全丧失</a:t>
            </a:r>
            <a:r>
              <a:rPr kumimoji="0" lang="zh-CN" altLang="en-US" sz="2400"/>
              <a:t>，两种情况除外： </a:t>
            </a:r>
            <a:r>
              <a:rPr kumimoji="0" lang="zh-CN" altLang="en-US" sz="2400">
                <a:latin typeface="Times New Roman" panose="02020603050405020304" pitchFamily="18" charset="0"/>
                <a:sym typeface="Wingdings" panose="05000000000000000000" pitchFamily="2" charset="2"/>
              </a:rPr>
              <a:t>（</a:t>
            </a:r>
            <a:r>
              <a:rPr kumimoji="0" lang="en-US" altLang="zh-CN" sz="2400">
                <a:latin typeface="Times New Roman" panose="02020603050405020304" pitchFamily="18" charset="0"/>
              </a:rPr>
              <a:t>1</a:t>
            </a:r>
            <a:r>
              <a:rPr kumimoji="0" lang="zh-CN" altLang="en-US" sz="2400">
                <a:latin typeface="Times New Roman" panose="02020603050405020304" pitchFamily="18" charset="0"/>
              </a:rPr>
              <a:t>）两种共聚单体的均聚物有相同类型的晶体结构，则能结晶，而晶胞参数随共聚物的组成而发生变化。（</a:t>
            </a:r>
            <a:r>
              <a:rPr kumimoji="0" lang="en-US" altLang="zh-CN" sz="2400">
                <a:latin typeface="Times New Roman" panose="02020603050405020304" pitchFamily="18" charset="0"/>
              </a:rPr>
              <a:t>2</a:t>
            </a:r>
            <a:r>
              <a:rPr kumimoji="0" lang="zh-CN" altLang="en-US" sz="2400">
                <a:latin typeface="Times New Roman" panose="02020603050405020304" pitchFamily="18" charset="0"/>
              </a:rPr>
              <a:t>）若两种共聚单元的均聚物有不同的晶体结构，但其中一种组分比例高很多时，仍可结晶；而两者比例相当时，则失去结晶能力，如乙丙共聚物。</a:t>
            </a:r>
          </a:p>
        </p:txBody>
      </p:sp>
      <p:sp>
        <p:nvSpPr>
          <p:cNvPr id="800772" name="Rectangle 4">
            <a:extLst>
              <a:ext uri="{FF2B5EF4-FFF2-40B4-BE49-F238E27FC236}">
                <a16:creationId xmlns:a16="http://schemas.microsoft.com/office/drawing/2014/main" id="{66EC0803-357D-4E17-B709-82070DE9C3B9}"/>
              </a:ext>
            </a:extLst>
          </p:cNvPr>
          <p:cNvSpPr>
            <a:spLocks noChangeArrowheads="1"/>
          </p:cNvSpPr>
          <p:nvPr/>
        </p:nvSpPr>
        <p:spPr bwMode="blackWhite">
          <a:xfrm>
            <a:off x="611188" y="4508500"/>
            <a:ext cx="8137525" cy="1804988"/>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bg2"/>
              </a:buClr>
              <a:buSzPct val="75000"/>
              <a:buFont typeface="Wingdings" panose="05000000000000000000" pitchFamily="2" charset="2"/>
              <a:buNone/>
            </a:pPr>
            <a:r>
              <a:rPr kumimoji="0" lang="en-US" altLang="zh-CN" sz="2800">
                <a:latin typeface="Times New Roman" panose="02020603050405020304" pitchFamily="18" charset="0"/>
              </a:rPr>
              <a:t> </a:t>
            </a:r>
            <a:r>
              <a:rPr kumimoji="0" lang="zh-CN" altLang="en-US" sz="2400">
                <a:latin typeface="Times New Roman" panose="02020603050405020304" pitchFamily="18" charset="0"/>
              </a:rPr>
              <a:t>嵌段共聚物：</a:t>
            </a:r>
            <a:r>
              <a:rPr kumimoji="0" lang="zh-CN" altLang="en-US" sz="2400">
                <a:solidFill>
                  <a:srgbClr val="FF0000"/>
                </a:solidFill>
                <a:latin typeface="Times New Roman" panose="02020603050405020304" pitchFamily="18" charset="0"/>
              </a:rPr>
              <a:t>各嵌段基本上保持着相对独立性，能结晶的嵌段可形成自己的晶区。</a:t>
            </a:r>
            <a:r>
              <a:rPr kumimoji="0" lang="zh-CN" altLang="en-US" sz="2400">
                <a:latin typeface="Times New Roman" panose="02020603050405020304" pitchFamily="18" charset="0"/>
              </a:rPr>
              <a:t>例如，聚酯</a:t>
            </a:r>
            <a:r>
              <a:rPr kumimoji="0" lang="en-US" altLang="zh-CN" sz="2400">
                <a:latin typeface="宋体" panose="02010600030101010101" pitchFamily="2" charset="-122"/>
              </a:rPr>
              <a:t>—</a:t>
            </a:r>
            <a:r>
              <a:rPr kumimoji="0" lang="zh-CN" altLang="en-US" sz="2400">
                <a:latin typeface="Times New Roman" panose="02020603050405020304" pitchFamily="18" charset="0"/>
              </a:rPr>
              <a:t>聚丁二烯</a:t>
            </a:r>
            <a:r>
              <a:rPr kumimoji="0" lang="en-US" altLang="zh-CN" sz="2400">
                <a:latin typeface="宋体" panose="02010600030101010101" pitchFamily="2" charset="-122"/>
              </a:rPr>
              <a:t>—</a:t>
            </a:r>
            <a:r>
              <a:rPr kumimoji="0" lang="zh-CN" altLang="en-US" sz="2400">
                <a:latin typeface="Times New Roman" panose="02020603050405020304" pitchFamily="18" charset="0"/>
              </a:rPr>
              <a:t>聚酯嵌段共聚物中，聚酯段仍可结晶，起物理交联作用，而使共聚物成为良好的热塑性弹性体。</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3698F4E8-4060-4F81-B737-9CA7853F4C8C}"/>
              </a:ext>
            </a:extLst>
          </p:cNvPr>
          <p:cNvSpPr>
            <a:spLocks noGrp="1"/>
          </p:cNvSpPr>
          <p:nvPr>
            <p:ph type="sldNum" sz="quarter" idx="12"/>
          </p:nvPr>
        </p:nvSpPr>
        <p:spPr/>
        <p:txBody>
          <a:bodyPr/>
          <a:lstStyle/>
          <a:p>
            <a:fld id="{D1D7CBD2-4965-4102-81A1-A1BF3DED96C6}" type="slidenum">
              <a:rPr lang="en-US" altLang="zh-CN"/>
              <a:pPr/>
              <a:t>89</a:t>
            </a:fld>
            <a:endParaRPr lang="en-US" altLang="zh-CN"/>
          </a:p>
        </p:txBody>
      </p:sp>
      <p:sp>
        <p:nvSpPr>
          <p:cNvPr id="801795" name="Text Box 3">
            <a:extLst>
              <a:ext uri="{FF2B5EF4-FFF2-40B4-BE49-F238E27FC236}">
                <a16:creationId xmlns:a16="http://schemas.microsoft.com/office/drawing/2014/main" id="{A88F5AD5-9A8F-40A2-ACB3-B84A3F27B2CD}"/>
              </a:ext>
            </a:extLst>
          </p:cNvPr>
          <p:cNvSpPr txBox="1">
            <a:spLocks noChangeArrowheads="1"/>
          </p:cNvSpPr>
          <p:nvPr/>
        </p:nvSpPr>
        <p:spPr bwMode="blackWhite">
          <a:xfrm>
            <a:off x="611188" y="1484313"/>
            <a:ext cx="7920037" cy="144462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kumimoji="0" lang="zh-CN" altLang="en-US" sz="2400">
                <a:latin typeface="Times New Roman" panose="02020603050405020304" pitchFamily="18" charset="0"/>
              </a:rPr>
              <a:t>柔性好，提高了链段向结晶扩散和排列的活动能力，从而利于结晶；柔性差，则结晶能力低。聚对苯二甲酸乙二酯的结晶能力要比脂肪族聚酯低。</a:t>
            </a:r>
          </a:p>
        </p:txBody>
      </p:sp>
      <p:sp>
        <p:nvSpPr>
          <p:cNvPr id="801799" name="Rectangle 7">
            <a:extLst>
              <a:ext uri="{FF2B5EF4-FFF2-40B4-BE49-F238E27FC236}">
                <a16:creationId xmlns:a16="http://schemas.microsoft.com/office/drawing/2014/main" id="{ABAB393A-919B-4EE8-A355-8B0FF3031BC7}"/>
              </a:ext>
            </a:extLst>
          </p:cNvPr>
          <p:cNvSpPr>
            <a:spLocks noGrp="1" noChangeArrowheads="1"/>
          </p:cNvSpPr>
          <p:nvPr>
            <p:ph type="title"/>
          </p:nvPr>
        </p:nvSpPr>
        <p:spPr>
          <a:xfrm>
            <a:off x="611188" y="549275"/>
            <a:ext cx="6697662" cy="723900"/>
          </a:xfrm>
          <a:noFill/>
          <a:ln/>
        </p:spPr>
        <p:txBody>
          <a:bodyPr/>
          <a:lstStyle/>
          <a:p>
            <a:r>
              <a:rPr lang="zh-CN" altLang="en-US" sz="3200" b="1" dirty="0">
                <a:solidFill>
                  <a:srgbClr val="FF0000"/>
                </a:solidFill>
                <a:latin typeface="楷体_GB2312" pitchFamily="1" charset="-122"/>
                <a:ea typeface="楷体_GB2312" pitchFamily="1" charset="-122"/>
              </a:rPr>
              <a:t>分子链柔性对结晶的影响</a:t>
            </a:r>
          </a:p>
        </p:txBody>
      </p:sp>
      <p:sp>
        <p:nvSpPr>
          <p:cNvPr id="801800" name="Rectangle 8">
            <a:extLst>
              <a:ext uri="{FF2B5EF4-FFF2-40B4-BE49-F238E27FC236}">
                <a16:creationId xmlns:a16="http://schemas.microsoft.com/office/drawing/2014/main" id="{A2BB533F-6CD2-4297-B522-714CB95A24B3}"/>
              </a:ext>
            </a:extLst>
          </p:cNvPr>
          <p:cNvSpPr>
            <a:spLocks noChangeArrowheads="1"/>
          </p:cNvSpPr>
          <p:nvPr/>
        </p:nvSpPr>
        <p:spPr bwMode="auto">
          <a:xfrm>
            <a:off x="539750" y="3141663"/>
            <a:ext cx="734377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dirty="0">
                <a:solidFill>
                  <a:srgbClr val="FF0000"/>
                </a:solidFill>
                <a:latin typeface="楷体_GB2312" pitchFamily="1" charset="-122"/>
                <a:ea typeface="楷体_GB2312" pitchFamily="1" charset="-122"/>
              </a:rPr>
              <a:t>其他影响因素</a:t>
            </a:r>
          </a:p>
        </p:txBody>
      </p:sp>
      <p:sp>
        <p:nvSpPr>
          <p:cNvPr id="801801" name="Rectangle 9">
            <a:extLst>
              <a:ext uri="{FF2B5EF4-FFF2-40B4-BE49-F238E27FC236}">
                <a16:creationId xmlns:a16="http://schemas.microsoft.com/office/drawing/2014/main" id="{96D3F00A-4C82-465B-A0DF-EDB2E3717CA5}"/>
              </a:ext>
            </a:extLst>
          </p:cNvPr>
          <p:cNvSpPr>
            <a:spLocks noChangeArrowheads="1"/>
          </p:cNvSpPr>
          <p:nvPr/>
        </p:nvSpPr>
        <p:spPr bwMode="blackWhite">
          <a:xfrm>
            <a:off x="611188" y="4005263"/>
            <a:ext cx="7993062" cy="18827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a:t>
            </a:r>
            <a:r>
              <a:rPr kumimoji="0" lang="en-US" altLang="zh-CN" sz="2400"/>
              <a:t>1</a:t>
            </a:r>
            <a:r>
              <a:rPr kumimoji="0" lang="zh-CN" altLang="en-US" sz="2400"/>
              <a:t>）</a:t>
            </a:r>
            <a:r>
              <a:rPr kumimoji="0" lang="zh-CN" altLang="en-US" sz="2400">
                <a:solidFill>
                  <a:srgbClr val="FF0000"/>
                </a:solidFill>
              </a:rPr>
              <a:t>取代基和支链</a:t>
            </a:r>
            <a:r>
              <a:rPr kumimoji="0" lang="zh-CN" altLang="en-US" sz="2400"/>
              <a:t>：取代基和支链的存在破坏了</a:t>
            </a:r>
            <a:r>
              <a:rPr lang="zh-CN" altLang="en-US" sz="2400"/>
              <a:t>分子链的规整性和对称性，使结晶能力下降</a:t>
            </a:r>
            <a:r>
              <a:rPr kumimoji="0" lang="zh-CN" altLang="en-US" sz="2400"/>
              <a:t>：高压聚乙烯由于支化，其结晶能力要低于低压法制得的线性聚乙烯．支化越多，结晶能力下降得越多。</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E9D8ED92-14EB-472C-A555-D462919407C1}"/>
              </a:ext>
            </a:extLst>
          </p:cNvPr>
          <p:cNvSpPr>
            <a:spLocks noGrp="1"/>
          </p:cNvSpPr>
          <p:nvPr>
            <p:ph type="sldNum" sz="quarter" idx="12"/>
          </p:nvPr>
        </p:nvSpPr>
        <p:spPr/>
        <p:txBody>
          <a:bodyPr/>
          <a:lstStyle/>
          <a:p>
            <a:fld id="{EF8B9950-D3BD-47C3-8560-06E811028EEE}" type="slidenum">
              <a:rPr lang="en-US" altLang="zh-CN"/>
              <a:pPr/>
              <a:t>9</a:t>
            </a:fld>
            <a:endParaRPr lang="en-US" altLang="zh-CN"/>
          </a:p>
        </p:txBody>
      </p:sp>
      <p:sp>
        <p:nvSpPr>
          <p:cNvPr id="430082" name="Text Box 2">
            <a:extLst>
              <a:ext uri="{FF2B5EF4-FFF2-40B4-BE49-F238E27FC236}">
                <a16:creationId xmlns:a16="http://schemas.microsoft.com/office/drawing/2014/main" id="{19AE7DDE-251E-4915-876E-8ED3D43B348A}"/>
              </a:ext>
            </a:extLst>
          </p:cNvPr>
          <p:cNvSpPr txBox="1">
            <a:spLocks noChangeArrowheads="1"/>
          </p:cNvSpPr>
          <p:nvPr/>
        </p:nvSpPr>
        <p:spPr bwMode="auto">
          <a:xfrm>
            <a:off x="468313" y="3357563"/>
            <a:ext cx="8280400" cy="1041400"/>
          </a:xfrm>
          <a:prstGeom prst="rect">
            <a:avLst/>
          </a:prstGeom>
          <a:noFill/>
          <a:ln w="38100" cap="sq">
            <a:solidFill>
              <a:srgbClr val="00008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20000"/>
              </a:spcBef>
              <a:buClr>
                <a:schemeClr val="tx2"/>
              </a:buClr>
              <a:buSzPct val="75000"/>
              <a:buFont typeface="Wingdings" panose="05000000000000000000" pitchFamily="2" charset="2"/>
              <a:buNone/>
            </a:pPr>
            <a:r>
              <a:rPr lang="zh-CN" altLang="en-US" sz="2800">
                <a:solidFill>
                  <a:srgbClr val="FF0000"/>
                </a:solidFill>
              </a:rPr>
              <a:t>内聚能：</a:t>
            </a:r>
            <a:r>
              <a:rPr lang="zh-CN" altLang="en-US" sz="2400">
                <a:solidFill>
                  <a:srgbClr val="000099"/>
                </a:solidFill>
              </a:rPr>
              <a:t>克服分子间作用力，</a:t>
            </a:r>
            <a:r>
              <a:rPr lang="zh-CN" altLang="en-US" sz="2400">
                <a:solidFill>
                  <a:srgbClr val="000099"/>
                </a:solidFill>
                <a:latin typeface="Times New Roman" panose="02020603050405020304" pitchFamily="18" charset="0"/>
              </a:rPr>
              <a:t>把</a:t>
            </a:r>
            <a:r>
              <a:rPr lang="en-US" altLang="zh-CN" sz="2400">
                <a:solidFill>
                  <a:srgbClr val="000099"/>
                </a:solidFill>
                <a:latin typeface="Times New Roman" panose="02020603050405020304" pitchFamily="18" charset="0"/>
              </a:rPr>
              <a:t>1mol</a:t>
            </a:r>
            <a:r>
              <a:rPr lang="zh-CN" altLang="en-US" sz="2400">
                <a:solidFill>
                  <a:srgbClr val="000099"/>
                </a:solidFill>
                <a:latin typeface="Times New Roman" panose="02020603050405020304" pitchFamily="18" charset="0"/>
              </a:rPr>
              <a:t>的液体或固体分子移到其分子引力范围之外所需要的能量。</a:t>
            </a:r>
          </a:p>
        </p:txBody>
      </p:sp>
      <p:sp>
        <p:nvSpPr>
          <p:cNvPr id="430083" name="Text Box 3">
            <a:extLst>
              <a:ext uri="{FF2B5EF4-FFF2-40B4-BE49-F238E27FC236}">
                <a16:creationId xmlns:a16="http://schemas.microsoft.com/office/drawing/2014/main" id="{549D26F9-8303-442B-BC11-57BA1484F072}"/>
              </a:ext>
            </a:extLst>
          </p:cNvPr>
          <p:cNvSpPr txBox="1">
            <a:spLocks noChangeArrowheads="1"/>
          </p:cNvSpPr>
          <p:nvPr/>
        </p:nvSpPr>
        <p:spPr bwMode="auto">
          <a:xfrm>
            <a:off x="468313" y="53006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solidFill>
                  <a:srgbClr val="000099"/>
                </a:solidFill>
              </a:rPr>
              <a:t> </a:t>
            </a:r>
            <a:r>
              <a:rPr lang="en-US" altLang="zh-CN" sz="2400">
                <a:solidFill>
                  <a:srgbClr val="000099"/>
                </a:solidFill>
                <a:latin typeface="Times New Roman" panose="02020603050405020304" pitchFamily="18" charset="0"/>
              </a:rPr>
              <a:t>∆E= ∆Hv-RT</a:t>
            </a:r>
          </a:p>
        </p:txBody>
      </p:sp>
      <p:sp>
        <p:nvSpPr>
          <p:cNvPr id="430084" name="AutoShape 4">
            <a:extLst>
              <a:ext uri="{FF2B5EF4-FFF2-40B4-BE49-F238E27FC236}">
                <a16:creationId xmlns:a16="http://schemas.microsoft.com/office/drawing/2014/main" id="{5351AD6A-791F-4745-B26B-39035EA3CCB3}"/>
              </a:ext>
            </a:extLst>
          </p:cNvPr>
          <p:cNvSpPr>
            <a:spLocks/>
          </p:cNvSpPr>
          <p:nvPr/>
        </p:nvSpPr>
        <p:spPr bwMode="auto">
          <a:xfrm>
            <a:off x="2627313" y="5229225"/>
            <a:ext cx="152400" cy="762000"/>
          </a:xfrm>
          <a:prstGeom prst="leftBrace">
            <a:avLst>
              <a:gd name="adj1" fmla="val 41667"/>
              <a:gd name="adj2" fmla="val 50000"/>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085" name="Text Box 5">
            <a:extLst>
              <a:ext uri="{FF2B5EF4-FFF2-40B4-BE49-F238E27FC236}">
                <a16:creationId xmlns:a16="http://schemas.microsoft.com/office/drawing/2014/main" id="{1CF611F4-B66F-4064-B3E1-06282D87BF83}"/>
              </a:ext>
            </a:extLst>
          </p:cNvPr>
          <p:cNvSpPr txBox="1">
            <a:spLocks noChangeArrowheads="1"/>
          </p:cNvSpPr>
          <p:nvPr/>
        </p:nvSpPr>
        <p:spPr bwMode="auto">
          <a:xfrm>
            <a:off x="2916238" y="5157788"/>
            <a:ext cx="290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solidFill>
                  <a:srgbClr val="000099"/>
                </a:solidFill>
                <a:latin typeface="Times New Roman" panose="02020603050405020304" pitchFamily="18" charset="0"/>
              </a:rPr>
              <a:t>∆Hv</a:t>
            </a:r>
            <a:r>
              <a:rPr kumimoji="0" lang="zh-CN" altLang="en-US" sz="2400">
                <a:solidFill>
                  <a:srgbClr val="000099"/>
                </a:solidFill>
                <a:latin typeface="Times New Roman" panose="02020603050405020304" pitchFamily="18" charset="0"/>
              </a:rPr>
              <a:t>－－</a:t>
            </a:r>
            <a:r>
              <a:rPr kumimoji="0" lang="zh-CN" altLang="en-US" sz="2400">
                <a:solidFill>
                  <a:srgbClr val="000099"/>
                </a:solidFill>
              </a:rPr>
              <a:t>摩尔蒸发热</a:t>
            </a:r>
          </a:p>
        </p:txBody>
      </p:sp>
      <p:sp>
        <p:nvSpPr>
          <p:cNvPr id="430086" name="Text Box 6">
            <a:extLst>
              <a:ext uri="{FF2B5EF4-FFF2-40B4-BE49-F238E27FC236}">
                <a16:creationId xmlns:a16="http://schemas.microsoft.com/office/drawing/2014/main" id="{0E96ECEA-743F-4704-A5F0-35AF62FDCC22}"/>
              </a:ext>
            </a:extLst>
          </p:cNvPr>
          <p:cNvSpPr txBox="1">
            <a:spLocks noChangeArrowheads="1"/>
          </p:cNvSpPr>
          <p:nvPr/>
        </p:nvSpPr>
        <p:spPr bwMode="auto">
          <a:xfrm>
            <a:off x="2916238" y="5734050"/>
            <a:ext cx="459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solidFill>
                  <a:srgbClr val="000099"/>
                </a:solidFill>
                <a:latin typeface="Times New Roman" panose="02020603050405020304" pitchFamily="18" charset="0"/>
              </a:rPr>
              <a:t>RT</a:t>
            </a:r>
            <a:r>
              <a:rPr kumimoji="0" lang="zh-CN" altLang="en-US" sz="2400">
                <a:solidFill>
                  <a:srgbClr val="000099"/>
                </a:solidFill>
                <a:latin typeface="Times New Roman" panose="02020603050405020304" pitchFamily="18" charset="0"/>
              </a:rPr>
              <a:t>－－</a:t>
            </a:r>
            <a:r>
              <a:rPr kumimoji="0" lang="zh-CN" altLang="en-US" sz="2400">
                <a:solidFill>
                  <a:srgbClr val="000099"/>
                </a:solidFill>
              </a:rPr>
              <a:t>转化为气体所做的膨胀功</a:t>
            </a:r>
          </a:p>
        </p:txBody>
      </p:sp>
      <p:sp>
        <p:nvSpPr>
          <p:cNvPr id="430087" name="AutoShape 7">
            <a:extLst>
              <a:ext uri="{FF2B5EF4-FFF2-40B4-BE49-F238E27FC236}">
                <a16:creationId xmlns:a16="http://schemas.microsoft.com/office/drawing/2014/main" id="{BF62B816-ACC0-4DAF-9C5D-2CB1B65F8DB2}"/>
              </a:ext>
            </a:extLst>
          </p:cNvPr>
          <p:cNvSpPr>
            <a:spLocks noChangeArrowheads="1"/>
          </p:cNvSpPr>
          <p:nvPr/>
        </p:nvSpPr>
        <p:spPr bwMode="auto">
          <a:xfrm>
            <a:off x="6084888" y="4221163"/>
            <a:ext cx="2743200" cy="1293812"/>
          </a:xfrm>
          <a:prstGeom prst="wedgeEllipseCallout">
            <a:avLst>
              <a:gd name="adj1" fmla="val -59491"/>
              <a:gd name="adj2" fmla="val -57731"/>
            </a:avLst>
          </a:prstGeom>
          <a:solidFill>
            <a:srgbClr val="FDFB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400">
                <a:solidFill>
                  <a:srgbClr val="000099"/>
                </a:solidFill>
              </a:rPr>
              <a:t>克服分子间的相互作用</a:t>
            </a:r>
          </a:p>
        </p:txBody>
      </p:sp>
      <p:sp>
        <p:nvSpPr>
          <p:cNvPr id="430093" name="Rectangle 13">
            <a:extLst>
              <a:ext uri="{FF2B5EF4-FFF2-40B4-BE49-F238E27FC236}">
                <a16:creationId xmlns:a16="http://schemas.microsoft.com/office/drawing/2014/main" id="{67D20C48-25C3-4F09-9567-59A504269956}"/>
              </a:ext>
            </a:extLst>
          </p:cNvPr>
          <p:cNvSpPr>
            <a:spLocks noChangeArrowheads="1"/>
          </p:cNvSpPr>
          <p:nvPr/>
        </p:nvSpPr>
        <p:spPr bwMode="auto">
          <a:xfrm>
            <a:off x="468313" y="1341438"/>
            <a:ext cx="8280400" cy="18827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dirty="0"/>
              <a:t>聚合物分子间作用力的大小，是各种吸引力和排斥力所作贡献的综合反映，而高分子分子量又很大，且存在多分散性，因此，不能简单的用某一种作用力来表示，只能用宏观的量</a:t>
            </a:r>
            <a:r>
              <a:rPr kumimoji="0" lang="en-US" altLang="zh-CN" sz="2400" dirty="0"/>
              <a:t>---</a:t>
            </a:r>
            <a:r>
              <a:rPr lang="zh-CN" altLang="en-US" sz="2400" dirty="0">
                <a:solidFill>
                  <a:srgbClr val="FF0000"/>
                </a:solidFill>
              </a:rPr>
              <a:t>内聚能或内聚能密度</a:t>
            </a:r>
            <a:r>
              <a:rPr lang="zh-CN" altLang="en-US" sz="2400" dirty="0"/>
              <a:t>来</a:t>
            </a:r>
            <a:r>
              <a:rPr kumimoji="0" lang="zh-CN" altLang="en-US" sz="2400" dirty="0"/>
              <a:t>表征高分子链间作用力的大小。</a:t>
            </a:r>
          </a:p>
        </p:txBody>
      </p:sp>
      <p:sp>
        <p:nvSpPr>
          <p:cNvPr id="430095" name="Rectangle 15">
            <a:extLst>
              <a:ext uri="{FF2B5EF4-FFF2-40B4-BE49-F238E27FC236}">
                <a16:creationId xmlns:a16="http://schemas.microsoft.com/office/drawing/2014/main" id="{D240D812-2B90-4BC7-A424-22F77B1FE473}"/>
              </a:ext>
            </a:extLst>
          </p:cNvPr>
          <p:cNvSpPr>
            <a:spLocks noChangeArrowheads="1"/>
          </p:cNvSpPr>
          <p:nvPr/>
        </p:nvSpPr>
        <p:spPr bwMode="blackWhite">
          <a:xfrm>
            <a:off x="468313" y="549275"/>
            <a:ext cx="8064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rPr>
              <a:t>内聚能密度</a:t>
            </a:r>
            <a:r>
              <a:rPr lang="en-US" altLang="zh-CN" sz="3200" dirty="0">
                <a:solidFill>
                  <a:srgbClr val="FF0000"/>
                </a:solidFill>
              </a:rPr>
              <a:t>--</a:t>
            </a:r>
            <a:r>
              <a:rPr kumimoji="0" lang="zh-CN" altLang="en-US" sz="3200" dirty="0">
                <a:solidFill>
                  <a:srgbClr val="000099"/>
                </a:solidFill>
              </a:rPr>
              <a:t>分子间作用力的表征</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9CBFC93-D81A-40BC-BC54-16831C977C9F}"/>
              </a:ext>
            </a:extLst>
          </p:cNvPr>
          <p:cNvSpPr>
            <a:spLocks noGrp="1"/>
          </p:cNvSpPr>
          <p:nvPr>
            <p:ph type="sldNum" sz="quarter" idx="12"/>
          </p:nvPr>
        </p:nvSpPr>
        <p:spPr/>
        <p:txBody>
          <a:bodyPr/>
          <a:lstStyle/>
          <a:p>
            <a:fld id="{41D93213-723C-46B7-9D71-202D3E8ECC73}" type="slidenum">
              <a:rPr lang="en-US" altLang="zh-CN"/>
              <a:pPr/>
              <a:t>90</a:t>
            </a:fld>
            <a:endParaRPr lang="en-US" altLang="zh-CN"/>
          </a:p>
        </p:txBody>
      </p:sp>
      <p:sp>
        <p:nvSpPr>
          <p:cNvPr id="803845" name="Rectangle 5">
            <a:extLst>
              <a:ext uri="{FF2B5EF4-FFF2-40B4-BE49-F238E27FC236}">
                <a16:creationId xmlns:a16="http://schemas.microsoft.com/office/drawing/2014/main" id="{63F514AF-4290-47FC-8FDE-F40381684996}"/>
              </a:ext>
            </a:extLst>
          </p:cNvPr>
          <p:cNvSpPr>
            <a:spLocks noChangeArrowheads="1"/>
          </p:cNvSpPr>
          <p:nvPr/>
        </p:nvSpPr>
        <p:spPr bwMode="blackWhite">
          <a:xfrm>
            <a:off x="611188" y="1557338"/>
            <a:ext cx="7993062" cy="18827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a:t>
            </a:r>
            <a:r>
              <a:rPr kumimoji="0" lang="en-US" altLang="zh-CN" sz="2400"/>
              <a:t>2</a:t>
            </a:r>
            <a:r>
              <a:rPr kumimoji="0" lang="zh-CN" altLang="en-US" sz="2400"/>
              <a:t>）</a:t>
            </a:r>
            <a:r>
              <a:rPr kumimoji="0" lang="zh-CN" altLang="en-US" sz="2400">
                <a:solidFill>
                  <a:srgbClr val="FF0000"/>
                </a:solidFill>
              </a:rPr>
              <a:t>交联</a:t>
            </a:r>
            <a:r>
              <a:rPr kumimoji="0" lang="zh-CN" altLang="en-US" sz="2400"/>
              <a:t>：交联破坏了</a:t>
            </a:r>
            <a:r>
              <a:rPr lang="zh-CN" altLang="en-US" sz="2400"/>
              <a:t>分子链的规整性，对链段运动也产生阻碍，因而</a:t>
            </a:r>
            <a:r>
              <a:rPr kumimoji="0" lang="zh-CN" altLang="en-US" sz="2400"/>
              <a:t>结晶性能下降：轻度交联聚合物尚能结晶，高度交联则完全失去结晶能力。交联越多，结晶能力下降得越多。</a:t>
            </a:r>
          </a:p>
        </p:txBody>
      </p:sp>
      <p:sp>
        <p:nvSpPr>
          <p:cNvPr id="803847" name="Rectangle 7">
            <a:extLst>
              <a:ext uri="{FF2B5EF4-FFF2-40B4-BE49-F238E27FC236}">
                <a16:creationId xmlns:a16="http://schemas.microsoft.com/office/drawing/2014/main" id="{335F5169-6B0B-40D6-A4FC-37977C875BA0}"/>
              </a:ext>
            </a:extLst>
          </p:cNvPr>
          <p:cNvSpPr>
            <a:spLocks noChangeArrowheads="1"/>
          </p:cNvSpPr>
          <p:nvPr/>
        </p:nvSpPr>
        <p:spPr bwMode="blackWhite">
          <a:xfrm>
            <a:off x="684213" y="3644900"/>
            <a:ext cx="7993062" cy="14446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a:t>
            </a:r>
            <a:r>
              <a:rPr kumimoji="0" lang="en-US" altLang="zh-CN" sz="2400"/>
              <a:t>3</a:t>
            </a:r>
            <a:r>
              <a:rPr kumimoji="0" lang="zh-CN" altLang="en-US" sz="2400"/>
              <a:t>）</a:t>
            </a:r>
            <a:r>
              <a:rPr kumimoji="0" lang="zh-CN" altLang="en-US" sz="2400">
                <a:solidFill>
                  <a:srgbClr val="FF0000"/>
                </a:solidFill>
              </a:rPr>
              <a:t>分子间作用力</a:t>
            </a:r>
            <a:r>
              <a:rPr kumimoji="0" lang="zh-CN" altLang="en-US" sz="2400"/>
              <a:t>：分子间的作用力大，会使分子链柔性下降，从而影响结晶能力；但分子间形成氢键时，则有利于晶体结构的稳定。</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FCB4C10D-6A21-4A10-ADE6-BA99E6CBF2C1}"/>
              </a:ext>
            </a:extLst>
          </p:cNvPr>
          <p:cNvSpPr>
            <a:spLocks noGrp="1"/>
          </p:cNvSpPr>
          <p:nvPr>
            <p:ph type="sldNum" sz="quarter" idx="12"/>
          </p:nvPr>
        </p:nvSpPr>
        <p:spPr/>
        <p:txBody>
          <a:bodyPr/>
          <a:lstStyle/>
          <a:p>
            <a:fld id="{3ADCDB71-8877-4E69-8A83-BF80E78394E6}" type="slidenum">
              <a:rPr lang="en-US" altLang="zh-CN"/>
              <a:pPr/>
              <a:t>91</a:t>
            </a:fld>
            <a:endParaRPr lang="en-US" altLang="zh-CN"/>
          </a:p>
        </p:txBody>
      </p:sp>
      <p:sp>
        <p:nvSpPr>
          <p:cNvPr id="805890" name="Rectangle 2">
            <a:extLst>
              <a:ext uri="{FF2B5EF4-FFF2-40B4-BE49-F238E27FC236}">
                <a16:creationId xmlns:a16="http://schemas.microsoft.com/office/drawing/2014/main" id="{689833C7-810E-401E-9181-1B2729884216}"/>
              </a:ext>
            </a:extLst>
          </p:cNvPr>
          <p:cNvSpPr>
            <a:spLocks noChangeArrowheads="1"/>
          </p:cNvSpPr>
          <p:nvPr/>
        </p:nvSpPr>
        <p:spPr bwMode="blackWhite">
          <a:xfrm>
            <a:off x="611188" y="1557338"/>
            <a:ext cx="8137525" cy="14446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solidFill>
                  <a:srgbClr val="FF0000"/>
                </a:solidFill>
              </a:rPr>
              <a:t>结晶高聚物的结晶范围在</a:t>
            </a:r>
            <a:r>
              <a:rPr kumimoji="0" lang="en-US" altLang="zh-CN" sz="2400">
                <a:solidFill>
                  <a:srgbClr val="FF0000"/>
                </a:solidFill>
              </a:rPr>
              <a:t>T</a:t>
            </a:r>
            <a:r>
              <a:rPr kumimoji="0" lang="en-US" altLang="zh-CN" sz="2400" baseline="-14000">
                <a:solidFill>
                  <a:srgbClr val="FF0000"/>
                </a:solidFill>
              </a:rPr>
              <a:t>g</a:t>
            </a:r>
            <a:r>
              <a:rPr kumimoji="0" lang="zh-CN" altLang="en-US" sz="2400">
                <a:solidFill>
                  <a:srgbClr val="FF0000"/>
                </a:solidFill>
              </a:rPr>
              <a:t>与</a:t>
            </a:r>
            <a:r>
              <a:rPr kumimoji="0" lang="en-US" altLang="zh-CN" sz="2400">
                <a:solidFill>
                  <a:srgbClr val="FF0000"/>
                </a:solidFill>
              </a:rPr>
              <a:t>T</a:t>
            </a:r>
            <a:r>
              <a:rPr kumimoji="0" lang="en-US" altLang="zh-CN" sz="2400" baseline="-14000">
                <a:solidFill>
                  <a:srgbClr val="FF0000"/>
                </a:solidFill>
              </a:rPr>
              <a:t>m</a:t>
            </a:r>
            <a:r>
              <a:rPr kumimoji="0" lang="en-US" altLang="zh-CN" sz="2400">
                <a:solidFill>
                  <a:srgbClr val="FF0000"/>
                </a:solidFill>
              </a:rPr>
              <a:t> </a:t>
            </a:r>
            <a:r>
              <a:rPr kumimoji="0" lang="zh-CN" altLang="en-US" sz="2400">
                <a:solidFill>
                  <a:srgbClr val="FF0000"/>
                </a:solidFill>
              </a:rPr>
              <a:t>之间</a:t>
            </a:r>
            <a:r>
              <a:rPr kumimoji="0" lang="zh-CN" altLang="en-US" sz="2400"/>
              <a:t> ；当结晶高聚物从熔融状态逐渐冷却，或经淬火处理的结晶高聚物升温至玻璃化温度以上，就可以逐渐结晶而形成晶态高聚物。</a:t>
            </a:r>
          </a:p>
        </p:txBody>
      </p:sp>
      <p:sp>
        <p:nvSpPr>
          <p:cNvPr id="805891" name="Rectangle 3">
            <a:extLst>
              <a:ext uri="{FF2B5EF4-FFF2-40B4-BE49-F238E27FC236}">
                <a16:creationId xmlns:a16="http://schemas.microsoft.com/office/drawing/2014/main" id="{5CEE5A69-D85E-41A5-BE52-55A0AFCB772E}"/>
              </a:ext>
            </a:extLst>
          </p:cNvPr>
          <p:cNvSpPr>
            <a:spLocks noChangeArrowheads="1"/>
          </p:cNvSpPr>
          <p:nvPr/>
        </p:nvSpPr>
        <p:spPr bwMode="blackWhite">
          <a:xfrm>
            <a:off x="611188" y="3284538"/>
            <a:ext cx="8208962" cy="56832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聚合物结晶过程分为晶核的形成和晶核的成长两个阶段</a:t>
            </a:r>
            <a:endParaRPr kumimoji="0" lang="zh-CN" altLang="en-US" sz="2800"/>
          </a:p>
        </p:txBody>
      </p:sp>
      <p:sp>
        <p:nvSpPr>
          <p:cNvPr id="805892" name="Rectangle 4">
            <a:extLst>
              <a:ext uri="{FF2B5EF4-FFF2-40B4-BE49-F238E27FC236}">
                <a16:creationId xmlns:a16="http://schemas.microsoft.com/office/drawing/2014/main" id="{C11CC329-1F79-4749-9D24-F9D4F3165010}"/>
              </a:ext>
            </a:extLst>
          </p:cNvPr>
          <p:cNvSpPr>
            <a:spLocks noChangeArrowheads="1"/>
          </p:cNvSpPr>
          <p:nvPr/>
        </p:nvSpPr>
        <p:spPr bwMode="auto">
          <a:xfrm>
            <a:off x="539750" y="765175"/>
            <a:ext cx="734377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dirty="0">
                <a:solidFill>
                  <a:srgbClr val="000066"/>
                </a:solidFill>
                <a:latin typeface="楷体_GB2312" pitchFamily="1" charset="-122"/>
                <a:ea typeface="楷体_GB2312" pitchFamily="1" charset="-122"/>
              </a:rPr>
              <a:t>高</a:t>
            </a:r>
            <a:r>
              <a:rPr lang="zh-CN" altLang="en-US" sz="3200" dirty="0">
                <a:solidFill>
                  <a:srgbClr val="000066"/>
                </a:solidFill>
                <a:latin typeface="楷体_GB2312" pitchFamily="1" charset="-122"/>
                <a:ea typeface="楷体_GB2312" pitchFamily="1" charset="-122"/>
              </a:rPr>
              <a:t>聚物的结晶动力学</a:t>
            </a:r>
          </a:p>
        </p:txBody>
      </p:sp>
      <p:sp>
        <p:nvSpPr>
          <p:cNvPr id="805893" name="Rectangle 5">
            <a:extLst>
              <a:ext uri="{FF2B5EF4-FFF2-40B4-BE49-F238E27FC236}">
                <a16:creationId xmlns:a16="http://schemas.microsoft.com/office/drawing/2014/main" id="{321F1368-7BB4-4793-B988-582DD6CA6DFE}"/>
              </a:ext>
            </a:extLst>
          </p:cNvPr>
          <p:cNvSpPr>
            <a:spLocks noChangeArrowheads="1"/>
          </p:cNvSpPr>
          <p:nvPr/>
        </p:nvSpPr>
        <p:spPr bwMode="blackWhite">
          <a:xfrm>
            <a:off x="611188" y="4076700"/>
            <a:ext cx="8281987" cy="23209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成核分为</a:t>
            </a:r>
            <a:r>
              <a:rPr kumimoji="0" lang="zh-CN" altLang="en-US" sz="2400">
                <a:solidFill>
                  <a:srgbClr val="FF0000"/>
                </a:solidFill>
              </a:rPr>
              <a:t>均相成核</a:t>
            </a:r>
            <a:r>
              <a:rPr kumimoji="0" lang="zh-CN" altLang="en-US" sz="2400"/>
              <a:t>和</a:t>
            </a:r>
            <a:r>
              <a:rPr kumimoji="0" lang="zh-CN" altLang="en-US" sz="2400">
                <a:solidFill>
                  <a:srgbClr val="FF0000"/>
                </a:solidFill>
              </a:rPr>
              <a:t>异相成核</a:t>
            </a:r>
            <a:r>
              <a:rPr kumimoji="0" lang="zh-CN" altLang="en-US" sz="2400"/>
              <a:t>。</a:t>
            </a:r>
            <a:r>
              <a:rPr kumimoji="0" lang="zh-CN" altLang="en-US" sz="2400">
                <a:solidFill>
                  <a:srgbClr val="FF0000"/>
                </a:solidFill>
              </a:rPr>
              <a:t>均相成核</a:t>
            </a:r>
            <a:r>
              <a:rPr kumimoji="0" lang="zh-CN" altLang="en-US" sz="2400"/>
              <a:t>是由熔体中高分子链依靠热运动而形成有序排列的链束为晶核，因而</a:t>
            </a:r>
            <a:r>
              <a:rPr kumimoji="0" lang="zh-CN" altLang="en-US" sz="2400">
                <a:solidFill>
                  <a:srgbClr val="FF0000"/>
                </a:solidFill>
              </a:rPr>
              <a:t>有时间的依赖性</a:t>
            </a:r>
            <a:r>
              <a:rPr kumimoji="0" lang="zh-CN" altLang="en-US" sz="2400"/>
              <a:t> ；</a:t>
            </a:r>
            <a:r>
              <a:rPr kumimoji="0" lang="zh-CN" altLang="en-US" sz="2400">
                <a:solidFill>
                  <a:srgbClr val="FF0000"/>
                </a:solidFill>
              </a:rPr>
              <a:t>异相成核</a:t>
            </a:r>
            <a:r>
              <a:rPr kumimoji="0" lang="zh-CN" altLang="en-US" sz="2400"/>
              <a:t>是是以外来的杂质、未完全熔融的残余结晶聚合物、分散的小颗粒固体或容器的壁为中心，吸附熔体中的高分子链作有序排列而形成晶核，</a:t>
            </a:r>
            <a:r>
              <a:rPr kumimoji="0" lang="zh-CN" altLang="en-US" sz="2400">
                <a:solidFill>
                  <a:srgbClr val="FF0000"/>
                </a:solidFill>
              </a:rPr>
              <a:t>与时间无关</a:t>
            </a:r>
            <a:r>
              <a:rPr kumimoji="0" lang="zh-CN" altLang="en-US" sz="2400"/>
              <a:t>。</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CD68C9D5-4642-4C9A-B13B-7E2C58670C0B}"/>
              </a:ext>
            </a:extLst>
          </p:cNvPr>
          <p:cNvSpPr>
            <a:spLocks noGrp="1"/>
          </p:cNvSpPr>
          <p:nvPr>
            <p:ph type="sldNum" sz="quarter" idx="12"/>
          </p:nvPr>
        </p:nvSpPr>
        <p:spPr/>
        <p:txBody>
          <a:bodyPr/>
          <a:lstStyle/>
          <a:p>
            <a:fld id="{1678ECCE-8702-4E11-B882-AC5B69D55533}" type="slidenum">
              <a:rPr lang="en-US" altLang="zh-CN"/>
              <a:pPr/>
              <a:t>92</a:t>
            </a:fld>
            <a:endParaRPr lang="en-US" altLang="zh-CN"/>
          </a:p>
        </p:txBody>
      </p:sp>
      <p:sp>
        <p:nvSpPr>
          <p:cNvPr id="806917" name="Rectangle 5">
            <a:extLst>
              <a:ext uri="{FF2B5EF4-FFF2-40B4-BE49-F238E27FC236}">
                <a16:creationId xmlns:a16="http://schemas.microsoft.com/office/drawing/2014/main" id="{789A1B3F-DBA8-46C8-A46F-D3753E5385F7}"/>
              </a:ext>
            </a:extLst>
          </p:cNvPr>
          <p:cNvSpPr>
            <a:spLocks noChangeArrowheads="1"/>
          </p:cNvSpPr>
          <p:nvPr/>
        </p:nvSpPr>
        <p:spPr bwMode="blackWhite">
          <a:xfrm>
            <a:off x="468313" y="620713"/>
            <a:ext cx="8281987" cy="14446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solidFill>
                  <a:srgbClr val="FF0000"/>
                </a:solidFill>
              </a:rPr>
              <a:t>晶核的成长</a:t>
            </a:r>
            <a:r>
              <a:rPr kumimoji="0" lang="zh-CN" altLang="en-US" sz="2400"/>
              <a:t>是高分子链扩散到晶核或晶体表面进行生长</a:t>
            </a:r>
            <a:r>
              <a:rPr kumimoji="0" lang="en-US" altLang="zh-CN" sz="2400"/>
              <a:t>, </a:t>
            </a:r>
            <a:r>
              <a:rPr kumimoji="0" lang="zh-CN" altLang="en-US" sz="2400"/>
              <a:t>可以在原有表面进行扩张生长</a:t>
            </a:r>
            <a:r>
              <a:rPr kumimoji="0" lang="en-US" altLang="zh-CN" sz="2400"/>
              <a:t>, </a:t>
            </a:r>
            <a:r>
              <a:rPr kumimoji="0" lang="zh-CN" altLang="en-US" sz="2400"/>
              <a:t>也可以在原有表面形成新核而生长。</a:t>
            </a:r>
          </a:p>
        </p:txBody>
      </p:sp>
      <p:sp>
        <p:nvSpPr>
          <p:cNvPr id="806918" name="Rectangle 6">
            <a:extLst>
              <a:ext uri="{FF2B5EF4-FFF2-40B4-BE49-F238E27FC236}">
                <a16:creationId xmlns:a16="http://schemas.microsoft.com/office/drawing/2014/main" id="{0D17155A-9040-48B1-9CEE-DCA14CE28962}"/>
              </a:ext>
            </a:extLst>
          </p:cNvPr>
          <p:cNvSpPr>
            <a:spLocks noChangeArrowheads="1"/>
          </p:cNvSpPr>
          <p:nvPr/>
        </p:nvSpPr>
        <p:spPr bwMode="blackWhite">
          <a:xfrm>
            <a:off x="468313" y="2276475"/>
            <a:ext cx="8208962"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结晶速度应包含</a:t>
            </a:r>
            <a:r>
              <a:rPr kumimoji="0" lang="zh-CN" altLang="en-US" sz="2400">
                <a:solidFill>
                  <a:srgbClr val="FF0000"/>
                </a:solidFill>
              </a:rPr>
              <a:t>成核速度</a:t>
            </a:r>
            <a:r>
              <a:rPr kumimoji="0" lang="zh-CN" altLang="en-US" sz="2400"/>
              <a:t>、</a:t>
            </a:r>
            <a:r>
              <a:rPr kumimoji="0" lang="zh-CN" altLang="en-US" sz="2400">
                <a:solidFill>
                  <a:srgbClr val="FF0000"/>
                </a:solidFill>
              </a:rPr>
              <a:t>晶粒的生长速度</a:t>
            </a:r>
            <a:r>
              <a:rPr kumimoji="0" lang="zh-CN" altLang="en-US" sz="2400"/>
              <a:t>和由它们两者所决定的</a:t>
            </a:r>
            <a:r>
              <a:rPr kumimoji="0" lang="zh-CN" altLang="en-US" sz="2400">
                <a:solidFill>
                  <a:srgbClr val="FF0000"/>
                </a:solidFill>
              </a:rPr>
              <a:t>全程结晶速度</a:t>
            </a:r>
            <a:r>
              <a:rPr kumimoji="0" lang="zh-CN" altLang="en-US" sz="2400"/>
              <a:t>。</a:t>
            </a:r>
          </a:p>
        </p:txBody>
      </p:sp>
      <p:sp>
        <p:nvSpPr>
          <p:cNvPr id="806919" name="Rectangle 7">
            <a:extLst>
              <a:ext uri="{FF2B5EF4-FFF2-40B4-BE49-F238E27FC236}">
                <a16:creationId xmlns:a16="http://schemas.microsoft.com/office/drawing/2014/main" id="{349E80D2-C2A9-4910-972F-80F289EA9B13}"/>
              </a:ext>
            </a:extLst>
          </p:cNvPr>
          <p:cNvSpPr>
            <a:spLocks noChangeArrowheads="1"/>
          </p:cNvSpPr>
          <p:nvPr/>
        </p:nvSpPr>
        <p:spPr bwMode="blackWhite">
          <a:xfrm>
            <a:off x="468313" y="3573463"/>
            <a:ext cx="8281987" cy="5683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solidFill>
                  <a:srgbClr val="FF0000"/>
                </a:solidFill>
              </a:rPr>
              <a:t>成核速度</a:t>
            </a:r>
            <a:r>
              <a:rPr kumimoji="0" lang="zh-CN" altLang="en-US" sz="2400"/>
              <a:t>：偏光显微镜直接观察单位时间内形成晶核的数目 </a:t>
            </a:r>
          </a:p>
        </p:txBody>
      </p:sp>
      <p:sp>
        <p:nvSpPr>
          <p:cNvPr id="806920" name="Rectangle 8">
            <a:extLst>
              <a:ext uri="{FF2B5EF4-FFF2-40B4-BE49-F238E27FC236}">
                <a16:creationId xmlns:a16="http://schemas.microsoft.com/office/drawing/2014/main" id="{EFAA37E9-22C5-4814-93AE-39E7021DBEAA}"/>
              </a:ext>
            </a:extLst>
          </p:cNvPr>
          <p:cNvSpPr>
            <a:spLocks noChangeArrowheads="1"/>
          </p:cNvSpPr>
          <p:nvPr/>
        </p:nvSpPr>
        <p:spPr bwMode="blackWhite">
          <a:xfrm>
            <a:off x="468313" y="5157788"/>
            <a:ext cx="8281987" cy="14446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solidFill>
                  <a:srgbClr val="FF0000"/>
                </a:solidFill>
              </a:rPr>
              <a:t>全程结晶速度</a:t>
            </a:r>
            <a:r>
              <a:rPr kumimoji="0" lang="en-US" altLang="zh-CN" sz="2400">
                <a:solidFill>
                  <a:srgbClr val="FF0000"/>
                </a:solidFill>
              </a:rPr>
              <a:t>(</a:t>
            </a:r>
            <a:r>
              <a:rPr kumimoji="0" lang="zh-CN" altLang="en-US" sz="2400">
                <a:solidFill>
                  <a:srgbClr val="FF0000"/>
                </a:solidFill>
              </a:rPr>
              <a:t>或结晶总速度</a:t>
            </a:r>
            <a:r>
              <a:rPr kumimoji="0" lang="en-US" altLang="zh-CN" sz="2400">
                <a:solidFill>
                  <a:srgbClr val="FF0000"/>
                </a:solidFill>
              </a:rPr>
              <a:t>)</a:t>
            </a:r>
            <a:r>
              <a:rPr kumimoji="0" lang="zh-CN" altLang="en-US" sz="2400"/>
              <a:t>：可用膨胀计法、光学解偏振法、差示扫描量热法</a:t>
            </a:r>
            <a:r>
              <a:rPr kumimoji="0" lang="en-US" altLang="zh-CN" sz="2400"/>
              <a:t>(DSC</a:t>
            </a:r>
            <a:r>
              <a:rPr kumimoji="0" lang="zh-CN" altLang="en-US" sz="2400"/>
              <a:t>法</a:t>
            </a:r>
            <a:r>
              <a:rPr kumimoji="0" lang="en-US" altLang="zh-CN" sz="2400"/>
              <a:t>)</a:t>
            </a:r>
            <a:r>
              <a:rPr kumimoji="0" lang="zh-CN" altLang="en-US" sz="2400"/>
              <a:t>来测定结晶过程进行到一半所需时间的倒数（半结晶期）作为结晶总速度。 </a:t>
            </a:r>
          </a:p>
        </p:txBody>
      </p:sp>
      <p:sp>
        <p:nvSpPr>
          <p:cNvPr id="806921" name="Rectangle 9">
            <a:extLst>
              <a:ext uri="{FF2B5EF4-FFF2-40B4-BE49-F238E27FC236}">
                <a16:creationId xmlns:a16="http://schemas.microsoft.com/office/drawing/2014/main" id="{3E4CF97B-26D9-4C70-BB1E-47EBA2A72DF0}"/>
              </a:ext>
            </a:extLst>
          </p:cNvPr>
          <p:cNvSpPr>
            <a:spLocks noChangeArrowheads="1"/>
          </p:cNvSpPr>
          <p:nvPr/>
        </p:nvSpPr>
        <p:spPr bwMode="blackWhite">
          <a:xfrm>
            <a:off x="468313" y="4365625"/>
            <a:ext cx="8281987" cy="568325"/>
          </a:xfrm>
          <a:prstGeom prst="rect">
            <a:avLst/>
          </a:prstGeom>
          <a:solidFill>
            <a:schemeClr val="bg1"/>
          </a:solidFill>
          <a:ln w="38100" algn="ctr">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solidFill>
                  <a:srgbClr val="FF0000"/>
                </a:solidFill>
              </a:rPr>
              <a:t>晶粒的生长速度</a:t>
            </a:r>
            <a:r>
              <a:rPr kumimoji="0" lang="zh-CN" altLang="en-US" sz="2400"/>
              <a:t>：偏光显微镜法直接测定球晶的线增长速度 </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a:extLst>
              <a:ext uri="{FF2B5EF4-FFF2-40B4-BE49-F238E27FC236}">
                <a16:creationId xmlns:a16="http://schemas.microsoft.com/office/drawing/2014/main" id="{69B3407B-4B61-4235-A0F1-A0459FD2765D}"/>
              </a:ext>
            </a:extLst>
          </p:cNvPr>
          <p:cNvSpPr>
            <a:spLocks noGrp="1"/>
          </p:cNvSpPr>
          <p:nvPr>
            <p:ph type="sldNum" sz="quarter" idx="12"/>
          </p:nvPr>
        </p:nvSpPr>
        <p:spPr/>
        <p:txBody>
          <a:bodyPr/>
          <a:lstStyle/>
          <a:p>
            <a:fld id="{7891764F-B18E-4727-83A1-9718C31CDFE2}" type="slidenum">
              <a:rPr lang="en-US" altLang="zh-CN"/>
              <a:pPr/>
              <a:t>93</a:t>
            </a:fld>
            <a:endParaRPr lang="en-US" altLang="zh-CN"/>
          </a:p>
        </p:txBody>
      </p:sp>
      <p:sp>
        <p:nvSpPr>
          <p:cNvPr id="807938" name="Rectangle 2">
            <a:extLst>
              <a:ext uri="{FF2B5EF4-FFF2-40B4-BE49-F238E27FC236}">
                <a16:creationId xmlns:a16="http://schemas.microsoft.com/office/drawing/2014/main" id="{A2D75D1E-7D92-47B6-B780-2B06288C5C4B}"/>
              </a:ext>
            </a:extLst>
          </p:cNvPr>
          <p:cNvSpPr>
            <a:spLocks noGrp="1" noChangeArrowheads="1"/>
          </p:cNvSpPr>
          <p:nvPr>
            <p:ph type="title"/>
          </p:nvPr>
        </p:nvSpPr>
        <p:spPr>
          <a:xfrm>
            <a:off x="395288" y="908050"/>
            <a:ext cx="5329237" cy="5334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zh-CN" altLang="en-US" sz="3200" b="1">
                <a:solidFill>
                  <a:srgbClr val="FF0000"/>
                </a:solidFill>
                <a:latin typeface="楷体_GB2312" pitchFamily="1" charset="-122"/>
                <a:ea typeface="楷体_GB2312" pitchFamily="1" charset="-122"/>
              </a:rPr>
              <a:t>（</a:t>
            </a:r>
            <a:r>
              <a:rPr lang="en-US" altLang="zh-CN" sz="3200" b="1">
                <a:solidFill>
                  <a:srgbClr val="FF0000"/>
                </a:solidFill>
                <a:latin typeface="楷体_GB2312" pitchFamily="1" charset="-122"/>
                <a:ea typeface="楷体_GB2312" pitchFamily="1" charset="-122"/>
              </a:rPr>
              <a:t>1</a:t>
            </a:r>
            <a:r>
              <a:rPr lang="zh-CN" altLang="en-US" sz="3200" b="1">
                <a:solidFill>
                  <a:srgbClr val="FF0000"/>
                </a:solidFill>
                <a:latin typeface="楷体_GB2312" pitchFamily="1" charset="-122"/>
                <a:ea typeface="楷体_GB2312" pitchFamily="1" charset="-122"/>
              </a:rPr>
              <a:t>）热台偏光显微镜法</a:t>
            </a:r>
          </a:p>
        </p:txBody>
      </p:sp>
      <p:graphicFrame>
        <p:nvGraphicFramePr>
          <p:cNvPr id="807939" name="Object 3">
            <a:extLst>
              <a:ext uri="{FF2B5EF4-FFF2-40B4-BE49-F238E27FC236}">
                <a16:creationId xmlns:a16="http://schemas.microsoft.com/office/drawing/2014/main" id="{BAF71BA1-B5D1-4E95-A91E-16BF151B9C65}"/>
              </a:ext>
            </a:extLst>
          </p:cNvPr>
          <p:cNvGraphicFramePr>
            <a:graphicFrameLocks noChangeAspect="1"/>
          </p:cNvGraphicFramePr>
          <p:nvPr/>
        </p:nvGraphicFramePr>
        <p:xfrm>
          <a:off x="914400" y="5105400"/>
          <a:ext cx="1346200" cy="1538288"/>
        </p:xfrm>
        <a:graphic>
          <a:graphicData uri="http://schemas.openxmlformats.org/presentationml/2006/ole">
            <mc:AlternateContent xmlns:mc="http://schemas.openxmlformats.org/markup-compatibility/2006">
              <mc:Choice xmlns:v="urn:schemas-microsoft-com:vml" Requires="v">
                <p:oleObj spid="_x0000_s808361" name="位图图像" r:id="rId4" imgW="1428949" imgH="1533739" progId="Paint.Picture">
                  <p:embed/>
                </p:oleObj>
              </mc:Choice>
              <mc:Fallback>
                <p:oleObj name="位图图像" r:id="rId4" imgW="1428949" imgH="153373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5105400"/>
                        <a:ext cx="1346200"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7940" name="Object 4">
            <a:extLst>
              <a:ext uri="{FF2B5EF4-FFF2-40B4-BE49-F238E27FC236}">
                <a16:creationId xmlns:a16="http://schemas.microsoft.com/office/drawing/2014/main" id="{7300FB88-0662-4AA8-84F2-02DBC17DD7D8}"/>
              </a:ext>
            </a:extLst>
          </p:cNvPr>
          <p:cNvGraphicFramePr>
            <a:graphicFrameLocks noChangeAspect="1"/>
          </p:cNvGraphicFramePr>
          <p:nvPr/>
        </p:nvGraphicFramePr>
        <p:xfrm>
          <a:off x="2590800" y="5105400"/>
          <a:ext cx="1222375" cy="1538288"/>
        </p:xfrm>
        <a:graphic>
          <a:graphicData uri="http://schemas.openxmlformats.org/presentationml/2006/ole">
            <mc:AlternateContent xmlns:mc="http://schemas.openxmlformats.org/markup-compatibility/2006">
              <mc:Choice xmlns:v="urn:schemas-microsoft-com:vml" Requires="v">
                <p:oleObj spid="_x0000_s808362" name="位图图像" r:id="rId6" imgW="1400000" imgH="1590897" progId="Paint.Picture">
                  <p:embed/>
                </p:oleObj>
              </mc:Choice>
              <mc:Fallback>
                <p:oleObj name="位图图像" r:id="rId6" imgW="1400000" imgH="1590897" progId="Paint.Picture">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5105400"/>
                        <a:ext cx="1222375"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7941" name="Object 5">
            <a:extLst>
              <a:ext uri="{FF2B5EF4-FFF2-40B4-BE49-F238E27FC236}">
                <a16:creationId xmlns:a16="http://schemas.microsoft.com/office/drawing/2014/main" id="{16ECCDB1-F2C7-4F57-972F-2EAA500E1C6D}"/>
              </a:ext>
            </a:extLst>
          </p:cNvPr>
          <p:cNvGraphicFramePr>
            <a:graphicFrameLocks noChangeAspect="1"/>
          </p:cNvGraphicFramePr>
          <p:nvPr/>
        </p:nvGraphicFramePr>
        <p:xfrm>
          <a:off x="4038600" y="5105400"/>
          <a:ext cx="1339850" cy="1538288"/>
        </p:xfrm>
        <a:graphic>
          <a:graphicData uri="http://schemas.openxmlformats.org/presentationml/2006/ole">
            <mc:AlternateContent xmlns:mc="http://schemas.openxmlformats.org/markup-compatibility/2006">
              <mc:Choice xmlns:v="urn:schemas-microsoft-com:vml" Requires="v">
                <p:oleObj spid="_x0000_s808363" name="位图图像" r:id="rId8" imgW="1457143" imgH="1571844" progId="Paint.Picture">
                  <p:embed/>
                </p:oleObj>
              </mc:Choice>
              <mc:Fallback>
                <p:oleObj name="位图图像" r:id="rId8" imgW="1457143" imgH="1571844" progId="Paint.Picture">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5105400"/>
                        <a:ext cx="1339850"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7942" name="Object 6">
            <a:extLst>
              <a:ext uri="{FF2B5EF4-FFF2-40B4-BE49-F238E27FC236}">
                <a16:creationId xmlns:a16="http://schemas.microsoft.com/office/drawing/2014/main" id="{444A4CE9-ACF7-4AF2-9CAA-737858E0B6BD}"/>
              </a:ext>
            </a:extLst>
          </p:cNvPr>
          <p:cNvGraphicFramePr>
            <a:graphicFrameLocks noChangeAspect="1"/>
          </p:cNvGraphicFramePr>
          <p:nvPr/>
        </p:nvGraphicFramePr>
        <p:xfrm>
          <a:off x="5715000" y="5105400"/>
          <a:ext cx="1222375" cy="1538288"/>
        </p:xfrm>
        <a:graphic>
          <a:graphicData uri="http://schemas.openxmlformats.org/presentationml/2006/ole">
            <mc:AlternateContent xmlns:mc="http://schemas.openxmlformats.org/markup-compatibility/2006">
              <mc:Choice xmlns:v="urn:schemas-microsoft-com:vml" Requires="v">
                <p:oleObj spid="_x0000_s808364" name="位图图像" r:id="rId10" imgW="1371429" imgH="1828571" progId="Paint.Picture">
                  <p:embed/>
                </p:oleObj>
              </mc:Choice>
              <mc:Fallback>
                <p:oleObj name="位图图像" r:id="rId10" imgW="1371429" imgH="1828571" progId="Paint.Picture">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0" y="5105400"/>
                        <a:ext cx="1222375"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7943" name="Object 7">
            <a:extLst>
              <a:ext uri="{FF2B5EF4-FFF2-40B4-BE49-F238E27FC236}">
                <a16:creationId xmlns:a16="http://schemas.microsoft.com/office/drawing/2014/main" id="{53BCC717-D296-48C9-B7D1-67B174280CF5}"/>
              </a:ext>
            </a:extLst>
          </p:cNvPr>
          <p:cNvGraphicFramePr>
            <a:graphicFrameLocks noChangeAspect="1"/>
          </p:cNvGraphicFramePr>
          <p:nvPr/>
        </p:nvGraphicFramePr>
        <p:xfrm>
          <a:off x="7620000" y="5105400"/>
          <a:ext cx="1222375" cy="1546225"/>
        </p:xfrm>
        <a:graphic>
          <a:graphicData uri="http://schemas.openxmlformats.org/presentationml/2006/ole">
            <mc:AlternateContent xmlns:mc="http://schemas.openxmlformats.org/markup-compatibility/2006">
              <mc:Choice xmlns:v="urn:schemas-microsoft-com:vml" Requires="v">
                <p:oleObj spid="_x0000_s808365" name="位图图像" r:id="rId12" imgW="1428949" imgH="1838095" progId="Paint.Picture">
                  <p:embed/>
                </p:oleObj>
              </mc:Choice>
              <mc:Fallback>
                <p:oleObj name="位图图像" r:id="rId12" imgW="1428949" imgH="1838095" progId="Paint.Picture">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0" y="5105400"/>
                        <a:ext cx="1222375"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7944" name="Text Box 8">
            <a:extLst>
              <a:ext uri="{FF2B5EF4-FFF2-40B4-BE49-F238E27FC236}">
                <a16:creationId xmlns:a16="http://schemas.microsoft.com/office/drawing/2014/main" id="{77C7973F-364C-4EA4-8876-1064D3290A4D}"/>
              </a:ext>
            </a:extLst>
          </p:cNvPr>
          <p:cNvSpPr txBox="1">
            <a:spLocks noChangeArrowheads="1"/>
          </p:cNvSpPr>
          <p:nvPr/>
        </p:nvSpPr>
        <p:spPr bwMode="auto">
          <a:xfrm>
            <a:off x="3662363" y="2540000"/>
            <a:ext cx="555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0" i="1">
                <a:latin typeface="Times New Roman" panose="02020603050405020304" pitchFamily="18" charset="0"/>
                <a:ea typeface="宋体" panose="02010600030101010101" pitchFamily="2" charset="-122"/>
              </a:rPr>
              <a:t>0s</a:t>
            </a:r>
          </a:p>
        </p:txBody>
      </p:sp>
      <p:sp>
        <p:nvSpPr>
          <p:cNvPr id="807945" name="Text Box 9">
            <a:extLst>
              <a:ext uri="{FF2B5EF4-FFF2-40B4-BE49-F238E27FC236}">
                <a16:creationId xmlns:a16="http://schemas.microsoft.com/office/drawing/2014/main" id="{AEC15411-10AA-40B5-BAAF-0401DD032B8E}"/>
              </a:ext>
            </a:extLst>
          </p:cNvPr>
          <p:cNvSpPr txBox="1">
            <a:spLocks noChangeArrowheads="1"/>
          </p:cNvSpPr>
          <p:nvPr/>
        </p:nvSpPr>
        <p:spPr bwMode="auto">
          <a:xfrm>
            <a:off x="2895600" y="5105400"/>
            <a:ext cx="908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30s</a:t>
            </a:r>
          </a:p>
        </p:txBody>
      </p:sp>
      <p:sp>
        <p:nvSpPr>
          <p:cNvPr id="807946" name="Text Box 10">
            <a:extLst>
              <a:ext uri="{FF2B5EF4-FFF2-40B4-BE49-F238E27FC236}">
                <a16:creationId xmlns:a16="http://schemas.microsoft.com/office/drawing/2014/main" id="{C204BD5A-F2AC-4FB8-9DBE-AECBD2FD467F}"/>
              </a:ext>
            </a:extLst>
          </p:cNvPr>
          <p:cNvSpPr txBox="1">
            <a:spLocks noChangeArrowheads="1"/>
          </p:cNvSpPr>
          <p:nvPr/>
        </p:nvSpPr>
        <p:spPr bwMode="auto">
          <a:xfrm>
            <a:off x="4495800" y="5105400"/>
            <a:ext cx="849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60s</a:t>
            </a:r>
          </a:p>
        </p:txBody>
      </p:sp>
      <p:sp>
        <p:nvSpPr>
          <p:cNvPr id="807947" name="Text Box 11">
            <a:extLst>
              <a:ext uri="{FF2B5EF4-FFF2-40B4-BE49-F238E27FC236}">
                <a16:creationId xmlns:a16="http://schemas.microsoft.com/office/drawing/2014/main" id="{3E4D0EFD-ACEF-4875-8FE1-55ACD6A3478B}"/>
              </a:ext>
            </a:extLst>
          </p:cNvPr>
          <p:cNvSpPr txBox="1">
            <a:spLocks noChangeArrowheads="1"/>
          </p:cNvSpPr>
          <p:nvPr/>
        </p:nvSpPr>
        <p:spPr bwMode="auto">
          <a:xfrm>
            <a:off x="5791200" y="5105400"/>
            <a:ext cx="1001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90s</a:t>
            </a:r>
          </a:p>
        </p:txBody>
      </p:sp>
      <p:sp>
        <p:nvSpPr>
          <p:cNvPr id="807948" name="Text Box 12">
            <a:extLst>
              <a:ext uri="{FF2B5EF4-FFF2-40B4-BE49-F238E27FC236}">
                <a16:creationId xmlns:a16="http://schemas.microsoft.com/office/drawing/2014/main" id="{01019A30-EA49-4190-B253-0E5D07D2DD0B}"/>
              </a:ext>
            </a:extLst>
          </p:cNvPr>
          <p:cNvSpPr txBox="1">
            <a:spLocks noChangeArrowheads="1"/>
          </p:cNvSpPr>
          <p:nvPr/>
        </p:nvSpPr>
        <p:spPr bwMode="auto">
          <a:xfrm>
            <a:off x="7620000" y="5105400"/>
            <a:ext cx="13001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0" i="1">
                <a:solidFill>
                  <a:srgbClr val="3333FF"/>
                </a:solidFill>
                <a:latin typeface="Times New Roman" panose="02020603050405020304" pitchFamily="18" charset="0"/>
                <a:ea typeface="宋体" panose="02010600030101010101" pitchFamily="2" charset="-122"/>
              </a:rPr>
              <a:t>120s</a:t>
            </a:r>
          </a:p>
        </p:txBody>
      </p:sp>
      <p:pic>
        <p:nvPicPr>
          <p:cNvPr id="807949" name="Picture 13">
            <a:extLst>
              <a:ext uri="{FF2B5EF4-FFF2-40B4-BE49-F238E27FC236}">
                <a16:creationId xmlns:a16="http://schemas.microsoft.com/office/drawing/2014/main" id="{C4D423F8-D42C-4DA2-A497-EF5393224C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113" y="1557338"/>
            <a:ext cx="4191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7950" name="Text Box 14" descr="蓝色砂纸">
            <a:extLst>
              <a:ext uri="{FF2B5EF4-FFF2-40B4-BE49-F238E27FC236}">
                <a16:creationId xmlns:a16="http://schemas.microsoft.com/office/drawing/2014/main" id="{F337DDFB-60BE-4ECA-9F01-2D4940DDBAC4}"/>
              </a:ext>
            </a:extLst>
          </p:cNvPr>
          <p:cNvSpPr txBox="1">
            <a:spLocks noChangeArrowheads="1"/>
          </p:cNvSpPr>
          <p:nvPr/>
        </p:nvSpPr>
        <p:spPr bwMode="auto">
          <a:xfrm>
            <a:off x="5940425" y="2636838"/>
            <a:ext cx="2698750" cy="1676400"/>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50000"/>
              </a:spcBef>
            </a:pPr>
            <a:r>
              <a:rPr lang="zh-CN" altLang="en-US" sz="2800">
                <a:solidFill>
                  <a:srgbClr val="FF0000"/>
                </a:solidFill>
                <a:latin typeface="Times New Roman" panose="02020603050405020304" pitchFamily="18" charset="0"/>
              </a:rPr>
              <a:t>直接观察球晶的半径的生长速率作为结晶速度。</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6">
            <a:extLst>
              <a:ext uri="{FF2B5EF4-FFF2-40B4-BE49-F238E27FC236}">
                <a16:creationId xmlns:a16="http://schemas.microsoft.com/office/drawing/2014/main" id="{BFA9A8D7-26FE-4347-A165-EFC0ECA870A9}"/>
              </a:ext>
            </a:extLst>
          </p:cNvPr>
          <p:cNvSpPr>
            <a:spLocks noGrp="1"/>
          </p:cNvSpPr>
          <p:nvPr>
            <p:ph type="sldNum" sz="quarter" idx="12"/>
          </p:nvPr>
        </p:nvSpPr>
        <p:spPr/>
        <p:txBody>
          <a:bodyPr/>
          <a:lstStyle/>
          <a:p>
            <a:fld id="{A93FE5C1-C50A-4806-A84C-EBE00F7891DF}" type="slidenum">
              <a:rPr lang="en-US" altLang="zh-CN"/>
              <a:pPr/>
              <a:t>94</a:t>
            </a:fld>
            <a:endParaRPr lang="en-US" altLang="zh-CN"/>
          </a:p>
        </p:txBody>
      </p:sp>
      <p:pic>
        <p:nvPicPr>
          <p:cNvPr id="809986" name="Picture 2">
            <a:extLst>
              <a:ext uri="{FF2B5EF4-FFF2-40B4-BE49-F238E27FC236}">
                <a16:creationId xmlns:a16="http://schemas.microsoft.com/office/drawing/2014/main" id="{80689CB3-A067-4397-B0C6-998DEED32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1628775"/>
            <a:ext cx="4419600" cy="3787775"/>
          </a:xfrm>
          <a:prstGeom prst="rect">
            <a:avLst/>
          </a:prstGeom>
          <a:noFill/>
          <a:extLst>
            <a:ext uri="{909E8E84-426E-40DD-AFC4-6F175D3DCCD1}">
              <a14:hiddenFill xmlns:a14="http://schemas.microsoft.com/office/drawing/2010/main">
                <a:solidFill>
                  <a:srgbClr val="FFFFFF"/>
                </a:solidFill>
              </a14:hiddenFill>
            </a:ext>
          </a:extLst>
        </p:spPr>
      </p:pic>
      <p:sp>
        <p:nvSpPr>
          <p:cNvPr id="809987" name="Rectangle 3">
            <a:extLst>
              <a:ext uri="{FF2B5EF4-FFF2-40B4-BE49-F238E27FC236}">
                <a16:creationId xmlns:a16="http://schemas.microsoft.com/office/drawing/2014/main" id="{38919A1E-EBC0-49D1-9298-7D914E015D00}"/>
              </a:ext>
            </a:extLst>
          </p:cNvPr>
          <p:cNvSpPr>
            <a:spLocks noGrp="1" noChangeArrowheads="1"/>
          </p:cNvSpPr>
          <p:nvPr>
            <p:ph type="title"/>
          </p:nvPr>
        </p:nvSpPr>
        <p:spPr>
          <a:xfrm>
            <a:off x="468313" y="620713"/>
            <a:ext cx="4895850" cy="725487"/>
          </a:xfrm>
        </p:spPr>
        <p:txBody>
          <a:bodyPr/>
          <a:lstStyle/>
          <a:p>
            <a:r>
              <a:rPr lang="zh-CN" altLang="en-US" sz="4000" b="1">
                <a:solidFill>
                  <a:srgbClr val="FF0000"/>
                </a:solidFill>
                <a:latin typeface="楷体_GB2312" pitchFamily="1" charset="-122"/>
                <a:ea typeface="楷体_GB2312" pitchFamily="1" charset="-122"/>
              </a:rPr>
              <a:t>（</a:t>
            </a:r>
            <a:r>
              <a:rPr lang="en-US" altLang="zh-CN" sz="4000" b="1">
                <a:solidFill>
                  <a:srgbClr val="FF0000"/>
                </a:solidFill>
                <a:latin typeface="楷体_GB2312" pitchFamily="1" charset="-122"/>
                <a:ea typeface="楷体_GB2312" pitchFamily="1" charset="-122"/>
              </a:rPr>
              <a:t>2</a:t>
            </a:r>
            <a:r>
              <a:rPr lang="zh-CN" altLang="en-US" sz="4000" b="1">
                <a:solidFill>
                  <a:srgbClr val="FF0000"/>
                </a:solidFill>
                <a:latin typeface="楷体_GB2312" pitchFamily="1" charset="-122"/>
                <a:ea typeface="楷体_GB2312" pitchFamily="1" charset="-122"/>
              </a:rPr>
              <a:t>） 膨胀计方法</a:t>
            </a:r>
          </a:p>
        </p:txBody>
      </p:sp>
      <mc:AlternateContent xmlns:mc="http://schemas.openxmlformats.org/markup-compatibility/2006">
        <mc:Choice xmlns:a14="http://schemas.microsoft.com/office/drawing/2010/main" Requires="a14">
          <p:sp>
            <p:nvSpPr>
              <p:cNvPr id="809988" name="Object 4">
                <a:extLst>
                  <a:ext uri="{FF2B5EF4-FFF2-40B4-BE49-F238E27FC236}">
                    <a16:creationId xmlns:a16="http://schemas.microsoft.com/office/drawing/2014/main" id="{FB6E9A77-2BAD-4FE0-9632-A759E6E9F80B}"/>
                  </a:ext>
                </a:extLst>
              </p:cNvPr>
              <p:cNvSpPr txBox="1"/>
              <p:nvPr>
                <p:ph sz="half" idx="1"/>
              </p:nvPr>
            </p:nvSpPr>
            <p:spPr bwMode="auto">
              <a:xfrm>
                <a:off x="6516688" y="1989138"/>
                <a:ext cx="1800225" cy="920750"/>
              </a:xfrm>
              <a:prstGeom prst="rect">
                <a:avLst/>
              </a:prstGeom>
              <a:solidFill>
                <a:srgbClr val="FFFF99"/>
              </a:solid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oMath>
                  </m:oMathPara>
                </a14:m>
                <a:endParaRPr lang="zh-CN" altLang="en-US"/>
              </a:p>
            </p:txBody>
          </p:sp>
        </mc:Choice>
        <mc:Fallback>
          <p:sp>
            <p:nvSpPr>
              <p:cNvPr id="809988" name="Object 4">
                <a:extLst>
                  <a:ext uri="{FF2B5EF4-FFF2-40B4-BE49-F238E27FC236}">
                    <a16:creationId xmlns:a16="http://schemas.microsoft.com/office/drawing/2014/main" id="{FB6E9A77-2BAD-4FE0-9632-A759E6E9F80B}"/>
                  </a:ext>
                </a:extLst>
              </p:cNvPr>
              <p:cNvSpPr txBox="1">
                <a:spLocks noRot="1" noChangeAspect="1" noMove="1" noResize="1" noEditPoints="1" noAdjustHandles="1" noChangeArrowheads="1" noChangeShapeType="1" noTextEdit="1"/>
              </p:cNvSpPr>
              <p:nvPr>
                <p:ph sz="half" idx="1"/>
              </p:nvPr>
            </p:nvSpPr>
            <p:spPr bwMode="auto">
              <a:xfrm>
                <a:off x="6516688" y="1989138"/>
                <a:ext cx="1800225" cy="920750"/>
              </a:xfrm>
              <a:prstGeom prst="rect">
                <a:avLst/>
              </a:prstGeom>
              <a:blipFill>
                <a:blip r:embed="rId3"/>
                <a:stretch>
                  <a:fillRect/>
                </a:stretch>
              </a:blipFill>
              <a:ln>
                <a:noFill/>
              </a:ln>
              <a:effectLst/>
            </p:spPr>
            <p:txBody>
              <a:bodyPr/>
              <a:lstStyle/>
              <a:p>
                <a:r>
                  <a:rPr lang="zh-CN" altLang="en-US">
                    <a:noFill/>
                  </a:rPr>
                  <a:t> </a:t>
                </a:r>
              </a:p>
            </p:txBody>
          </p:sp>
        </mc:Fallback>
      </mc:AlternateContent>
      <p:grpSp>
        <p:nvGrpSpPr>
          <p:cNvPr id="809989" name="Group 5">
            <a:extLst>
              <a:ext uri="{FF2B5EF4-FFF2-40B4-BE49-F238E27FC236}">
                <a16:creationId xmlns:a16="http://schemas.microsoft.com/office/drawing/2014/main" id="{B99325E6-6875-4734-A228-076C1BBEF6EE}"/>
              </a:ext>
            </a:extLst>
          </p:cNvPr>
          <p:cNvGrpSpPr>
            <a:grpSpLocks/>
          </p:cNvGrpSpPr>
          <p:nvPr/>
        </p:nvGrpSpPr>
        <p:grpSpPr bwMode="auto">
          <a:xfrm>
            <a:off x="1403350" y="2420938"/>
            <a:ext cx="360363" cy="3241675"/>
            <a:chOff x="905" y="1525"/>
            <a:chExt cx="227" cy="2042"/>
          </a:xfrm>
        </p:grpSpPr>
        <p:sp>
          <p:nvSpPr>
            <p:cNvPr id="809990" name="Line 6">
              <a:extLst>
                <a:ext uri="{FF2B5EF4-FFF2-40B4-BE49-F238E27FC236}">
                  <a16:creationId xmlns:a16="http://schemas.microsoft.com/office/drawing/2014/main" id="{D54B5829-78B8-48BC-8BCE-D43DA17E0E91}"/>
                </a:ext>
              </a:extLst>
            </p:cNvPr>
            <p:cNvSpPr>
              <a:spLocks noChangeShapeType="1"/>
            </p:cNvSpPr>
            <p:nvPr/>
          </p:nvSpPr>
          <p:spPr bwMode="auto">
            <a:xfrm>
              <a:off x="968" y="1525"/>
              <a:ext cx="0" cy="1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9991" name="Line 7">
              <a:extLst>
                <a:ext uri="{FF2B5EF4-FFF2-40B4-BE49-F238E27FC236}">
                  <a16:creationId xmlns:a16="http://schemas.microsoft.com/office/drawing/2014/main" id="{6FDB707A-F1FB-47F1-970B-6CFE9CA2CB6E}"/>
                </a:ext>
              </a:extLst>
            </p:cNvPr>
            <p:cNvSpPr>
              <a:spLocks noChangeShapeType="1"/>
            </p:cNvSpPr>
            <p:nvPr/>
          </p:nvSpPr>
          <p:spPr bwMode="auto">
            <a:xfrm>
              <a:off x="1058" y="1525"/>
              <a:ext cx="0" cy="1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9992" name="AutoShape 8">
              <a:extLst>
                <a:ext uri="{FF2B5EF4-FFF2-40B4-BE49-F238E27FC236}">
                  <a16:creationId xmlns:a16="http://schemas.microsoft.com/office/drawing/2014/main" id="{D67F49F9-0D89-455F-8746-F4B3254A9262}"/>
                </a:ext>
              </a:extLst>
            </p:cNvPr>
            <p:cNvSpPr>
              <a:spLocks noChangeArrowheads="1"/>
            </p:cNvSpPr>
            <p:nvPr/>
          </p:nvSpPr>
          <p:spPr bwMode="auto">
            <a:xfrm rot="-5400000">
              <a:off x="860" y="3294"/>
              <a:ext cx="318" cy="227"/>
            </a:xfrm>
            <a:prstGeom prst="roundRect">
              <a:avLst>
                <a:gd name="adj" fmla="val 35681"/>
              </a:avLst>
            </a:prstGeom>
            <a:solidFill>
              <a:schemeClr val="accent1">
                <a:alpha val="7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993" name="AutoShape 9">
              <a:extLst>
                <a:ext uri="{FF2B5EF4-FFF2-40B4-BE49-F238E27FC236}">
                  <a16:creationId xmlns:a16="http://schemas.microsoft.com/office/drawing/2014/main" id="{029574E4-A7A0-48EB-B3D7-D55D95E17196}"/>
                </a:ext>
              </a:extLst>
            </p:cNvPr>
            <p:cNvSpPr>
              <a:spLocks noChangeArrowheads="1"/>
            </p:cNvSpPr>
            <p:nvPr/>
          </p:nvSpPr>
          <p:spPr bwMode="auto">
            <a:xfrm>
              <a:off x="954" y="3371"/>
              <a:ext cx="136" cy="136"/>
            </a:xfrm>
            <a:prstGeom prst="cube">
              <a:avLst>
                <a:gd name="adj"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994" name="Rectangle 10">
              <a:extLst>
                <a:ext uri="{FF2B5EF4-FFF2-40B4-BE49-F238E27FC236}">
                  <a16:creationId xmlns:a16="http://schemas.microsoft.com/office/drawing/2014/main" id="{BAC257DB-FDEB-4DC9-9F95-B39924C5C22E}"/>
                </a:ext>
              </a:extLst>
            </p:cNvPr>
            <p:cNvSpPr>
              <a:spLocks noChangeArrowheads="1"/>
            </p:cNvSpPr>
            <p:nvPr/>
          </p:nvSpPr>
          <p:spPr bwMode="auto">
            <a:xfrm>
              <a:off x="968" y="1934"/>
              <a:ext cx="91" cy="1315"/>
            </a:xfrm>
            <a:prstGeom prst="rect">
              <a:avLst/>
            </a:prstGeom>
            <a:solidFill>
              <a:schemeClr val="accent1">
                <a:alpha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995" name="Rectangle 11">
              <a:extLst>
                <a:ext uri="{FF2B5EF4-FFF2-40B4-BE49-F238E27FC236}">
                  <a16:creationId xmlns:a16="http://schemas.microsoft.com/office/drawing/2014/main" id="{77805384-7E88-4EE0-AA27-E4EFD74710A0}"/>
                </a:ext>
              </a:extLst>
            </p:cNvPr>
            <p:cNvSpPr>
              <a:spLocks noChangeArrowheads="1"/>
            </p:cNvSpPr>
            <p:nvPr/>
          </p:nvSpPr>
          <p:spPr bwMode="auto">
            <a:xfrm>
              <a:off x="968" y="1525"/>
              <a:ext cx="91" cy="408"/>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09996" name="Group 12">
            <a:extLst>
              <a:ext uri="{FF2B5EF4-FFF2-40B4-BE49-F238E27FC236}">
                <a16:creationId xmlns:a16="http://schemas.microsoft.com/office/drawing/2014/main" id="{644E916E-638D-44F6-A902-0E7669A67F2B}"/>
              </a:ext>
            </a:extLst>
          </p:cNvPr>
          <p:cNvGrpSpPr>
            <a:grpSpLocks/>
          </p:cNvGrpSpPr>
          <p:nvPr/>
        </p:nvGrpSpPr>
        <p:grpSpPr bwMode="auto">
          <a:xfrm>
            <a:off x="900113" y="4797425"/>
            <a:ext cx="1439862" cy="1081088"/>
            <a:chOff x="567" y="3067"/>
            <a:chExt cx="907" cy="681"/>
          </a:xfrm>
        </p:grpSpPr>
        <p:grpSp>
          <p:nvGrpSpPr>
            <p:cNvPr id="809997" name="Group 13">
              <a:extLst>
                <a:ext uri="{FF2B5EF4-FFF2-40B4-BE49-F238E27FC236}">
                  <a16:creationId xmlns:a16="http://schemas.microsoft.com/office/drawing/2014/main" id="{0D82295B-0854-49E5-B5E3-86225E2F6B18}"/>
                </a:ext>
              </a:extLst>
            </p:cNvPr>
            <p:cNvGrpSpPr>
              <a:grpSpLocks/>
            </p:cNvGrpSpPr>
            <p:nvPr/>
          </p:nvGrpSpPr>
          <p:grpSpPr bwMode="auto">
            <a:xfrm>
              <a:off x="567" y="3067"/>
              <a:ext cx="907" cy="681"/>
              <a:chOff x="567" y="3067"/>
              <a:chExt cx="907" cy="681"/>
            </a:xfrm>
          </p:grpSpPr>
          <p:sp>
            <p:nvSpPr>
              <p:cNvPr id="809998" name="Line 14">
                <a:extLst>
                  <a:ext uri="{FF2B5EF4-FFF2-40B4-BE49-F238E27FC236}">
                    <a16:creationId xmlns:a16="http://schemas.microsoft.com/office/drawing/2014/main" id="{F12650E4-C560-4D5E-AF7B-E80E912EE3F9}"/>
                  </a:ext>
                </a:extLst>
              </p:cNvPr>
              <p:cNvSpPr>
                <a:spLocks noChangeShapeType="1"/>
              </p:cNvSpPr>
              <p:nvPr/>
            </p:nvSpPr>
            <p:spPr bwMode="auto">
              <a:xfrm>
                <a:off x="567" y="3067"/>
                <a:ext cx="0" cy="6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9999" name="Line 15">
                <a:extLst>
                  <a:ext uri="{FF2B5EF4-FFF2-40B4-BE49-F238E27FC236}">
                    <a16:creationId xmlns:a16="http://schemas.microsoft.com/office/drawing/2014/main" id="{D7A40954-9391-4097-865A-D1D42F8510A6}"/>
                  </a:ext>
                </a:extLst>
              </p:cNvPr>
              <p:cNvSpPr>
                <a:spLocks noChangeShapeType="1"/>
              </p:cNvSpPr>
              <p:nvPr/>
            </p:nvSpPr>
            <p:spPr bwMode="auto">
              <a:xfrm>
                <a:off x="567" y="3748"/>
                <a:ext cx="9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0000" name="Line 16">
                <a:extLst>
                  <a:ext uri="{FF2B5EF4-FFF2-40B4-BE49-F238E27FC236}">
                    <a16:creationId xmlns:a16="http://schemas.microsoft.com/office/drawing/2014/main" id="{A68A832B-17F0-42AF-8FAD-67EFFDCBE11A}"/>
                  </a:ext>
                </a:extLst>
              </p:cNvPr>
              <p:cNvSpPr>
                <a:spLocks noChangeShapeType="1"/>
              </p:cNvSpPr>
              <p:nvPr/>
            </p:nvSpPr>
            <p:spPr bwMode="auto">
              <a:xfrm>
                <a:off x="1474" y="3067"/>
                <a:ext cx="0" cy="6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10001" name="Line 17">
              <a:extLst>
                <a:ext uri="{FF2B5EF4-FFF2-40B4-BE49-F238E27FC236}">
                  <a16:creationId xmlns:a16="http://schemas.microsoft.com/office/drawing/2014/main" id="{329F7186-ABCB-4F73-B797-24AC06AB84DC}"/>
                </a:ext>
              </a:extLst>
            </p:cNvPr>
            <p:cNvSpPr>
              <a:spLocks noChangeShapeType="1"/>
            </p:cNvSpPr>
            <p:nvPr/>
          </p:nvSpPr>
          <p:spPr bwMode="auto">
            <a:xfrm>
              <a:off x="567" y="3203"/>
              <a:ext cx="90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10002" name="Text Box 18">
            <a:extLst>
              <a:ext uri="{FF2B5EF4-FFF2-40B4-BE49-F238E27FC236}">
                <a16:creationId xmlns:a16="http://schemas.microsoft.com/office/drawing/2014/main" id="{76039C0F-28A8-4D06-B85B-AD5D8D9816A5}"/>
              </a:ext>
            </a:extLst>
          </p:cNvPr>
          <p:cNvSpPr txBox="1">
            <a:spLocks noChangeArrowheads="1"/>
          </p:cNvSpPr>
          <p:nvPr/>
        </p:nvSpPr>
        <p:spPr bwMode="auto">
          <a:xfrm>
            <a:off x="1092200" y="278130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i="1">
                <a:latin typeface="Times New Roman" panose="02020603050405020304" pitchFamily="18" charset="0"/>
                <a:ea typeface="宋体" panose="02010600030101010101" pitchFamily="2" charset="-122"/>
              </a:rPr>
              <a:t>h</a:t>
            </a:r>
            <a:r>
              <a:rPr kumimoji="0" lang="en-US" altLang="zh-CN" sz="2400" baseline="-25000">
                <a:latin typeface="Times New Roman" panose="02020603050405020304" pitchFamily="18" charset="0"/>
                <a:ea typeface="宋体" panose="02010600030101010101" pitchFamily="2" charset="-122"/>
              </a:rPr>
              <a:t>0</a:t>
            </a:r>
          </a:p>
        </p:txBody>
      </p:sp>
      <p:sp>
        <p:nvSpPr>
          <p:cNvPr id="810003" name="Rectangle 19">
            <a:extLst>
              <a:ext uri="{FF2B5EF4-FFF2-40B4-BE49-F238E27FC236}">
                <a16:creationId xmlns:a16="http://schemas.microsoft.com/office/drawing/2014/main" id="{D4B93762-6BBD-48E3-989C-4F5FC717BF8E}"/>
              </a:ext>
            </a:extLst>
          </p:cNvPr>
          <p:cNvSpPr>
            <a:spLocks noChangeArrowheads="1"/>
          </p:cNvSpPr>
          <p:nvPr/>
        </p:nvSpPr>
        <p:spPr bwMode="auto">
          <a:xfrm>
            <a:off x="1498600" y="3068638"/>
            <a:ext cx="144463" cy="6477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810004" name="Object 20">
                <a:extLst>
                  <a:ext uri="{FF2B5EF4-FFF2-40B4-BE49-F238E27FC236}">
                    <a16:creationId xmlns:a16="http://schemas.microsoft.com/office/drawing/2014/main" id="{CE92D8C1-1E60-4B2C-ABC1-E96A0BE7E700}"/>
                  </a:ext>
                </a:extLst>
              </p:cNvPr>
              <p:cNvSpPr txBox="1"/>
              <p:nvPr/>
            </p:nvSpPr>
            <p:spPr bwMode="auto">
              <a:xfrm>
                <a:off x="1116013" y="3500438"/>
                <a:ext cx="420687" cy="504825"/>
              </a:xfrm>
              <a:prstGeom prst="rect">
                <a:avLst/>
              </a:prstGeom>
              <a:solidFill>
                <a:srgbClr val="000080"/>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FFFFFF"/>
                              </a:solidFill>
                              <a:latin typeface="Cambria Math" panose="02040503050406030204" pitchFamily="18" charset="0"/>
                            </a:rPr>
                          </m:ctrlPr>
                        </m:sSubPr>
                        <m:e>
                          <m:r>
                            <m:rPr>
                              <m:sty m:val="p"/>
                            </m:rPr>
                            <a:rPr lang="zh-CN" altLang="en-US" i="1">
                              <a:solidFill>
                                <a:srgbClr val="FFFFFF"/>
                              </a:solidFill>
                              <a:latin typeface="Cambria Math" panose="02040503050406030204" pitchFamily="18" charset="0"/>
                            </a:rPr>
                            <m:t>h</m:t>
                          </m:r>
                        </m:e>
                        <m:sub>
                          <m:r>
                            <a:rPr lang="zh-CN" altLang="en-US" i="1">
                              <a:solidFill>
                                <a:srgbClr val="FFFFFF"/>
                              </a:solidFill>
                              <a:latin typeface="Cambria Math" panose="02040503050406030204" pitchFamily="18" charset="0"/>
                            </a:rPr>
                            <m:t>∞</m:t>
                          </m:r>
                        </m:sub>
                      </m:sSub>
                    </m:oMath>
                  </m:oMathPara>
                </a14:m>
                <a:endParaRPr lang="zh-CN" altLang="en-US"/>
              </a:p>
            </p:txBody>
          </p:sp>
        </mc:Choice>
        <mc:Fallback>
          <p:sp>
            <p:nvSpPr>
              <p:cNvPr id="810004" name="Object 20">
                <a:extLst>
                  <a:ext uri="{FF2B5EF4-FFF2-40B4-BE49-F238E27FC236}">
                    <a16:creationId xmlns:a16="http://schemas.microsoft.com/office/drawing/2014/main" id="{CE92D8C1-1E60-4B2C-ABC1-E96A0BE7E700}"/>
                  </a:ext>
                </a:extLst>
              </p:cNvPr>
              <p:cNvSpPr txBox="1">
                <a:spLocks noRot="1" noChangeAspect="1" noMove="1" noResize="1" noEditPoints="1" noAdjustHandles="1" noChangeArrowheads="1" noChangeShapeType="1" noTextEdit="1"/>
              </p:cNvSpPr>
              <p:nvPr/>
            </p:nvSpPr>
            <p:spPr bwMode="auto">
              <a:xfrm>
                <a:off x="1116013" y="3500438"/>
                <a:ext cx="420687" cy="504825"/>
              </a:xfrm>
              <a:prstGeom prst="rect">
                <a:avLst/>
              </a:prstGeom>
              <a:blipFill>
                <a:blip r:embed="rId4"/>
                <a:stretch>
                  <a:fillRect r="-8696"/>
                </a:stretch>
              </a:blipFill>
              <a:ln>
                <a:noFill/>
              </a:ln>
              <a:effectLst/>
            </p:spPr>
            <p:txBody>
              <a:bodyPr/>
              <a:lstStyle/>
              <a:p>
                <a:r>
                  <a:rPr lang="zh-CN" altLang="en-US">
                    <a:noFill/>
                  </a:rPr>
                  <a:t> </a:t>
                </a:r>
              </a:p>
            </p:txBody>
          </p:sp>
        </mc:Fallback>
      </mc:AlternateContent>
      <p:sp>
        <p:nvSpPr>
          <p:cNvPr id="810005" name="Text Box 21">
            <a:extLst>
              <a:ext uri="{FF2B5EF4-FFF2-40B4-BE49-F238E27FC236}">
                <a16:creationId xmlns:a16="http://schemas.microsoft.com/office/drawing/2014/main" id="{CA07FB21-93C7-4A7A-BB92-997D6EBBAB4F}"/>
              </a:ext>
            </a:extLst>
          </p:cNvPr>
          <p:cNvSpPr txBox="1">
            <a:spLocks noChangeArrowheads="1"/>
          </p:cNvSpPr>
          <p:nvPr/>
        </p:nvSpPr>
        <p:spPr bwMode="auto">
          <a:xfrm>
            <a:off x="1824038" y="3157538"/>
            <a:ext cx="947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400" i="1">
                <a:solidFill>
                  <a:srgbClr val="FF0066"/>
                </a:solidFill>
                <a:latin typeface="Times New Roman" panose="02020603050405020304" pitchFamily="18" charset="0"/>
                <a:ea typeface="宋体" panose="02010600030101010101" pitchFamily="2" charset="-122"/>
              </a:rPr>
              <a:t>h</a:t>
            </a:r>
            <a:r>
              <a:rPr kumimoji="0" lang="en-US" altLang="zh-CN" sz="2400" i="1" baseline="-25000">
                <a:solidFill>
                  <a:srgbClr val="FF0066"/>
                </a:solidFill>
                <a:latin typeface="Times New Roman" panose="02020603050405020304" pitchFamily="18" charset="0"/>
                <a:ea typeface="宋体" panose="02010600030101010101" pitchFamily="2" charset="-122"/>
              </a:rPr>
              <a:t>t</a:t>
            </a:r>
            <a:r>
              <a:rPr kumimoji="0" lang="en-US" altLang="zh-CN" sz="2400" i="1">
                <a:solidFill>
                  <a:srgbClr val="FF0066"/>
                </a:solidFill>
                <a:latin typeface="Times New Roman" panose="02020603050405020304" pitchFamily="18" charset="0"/>
                <a:ea typeface="宋体" panose="02010600030101010101" pitchFamily="2" charset="-122"/>
              </a:rPr>
              <a:t> ~ t</a:t>
            </a:r>
            <a:endParaRPr kumimoji="0" lang="en-US" altLang="zh-CN" sz="2400" baseline="-25000">
              <a:solidFill>
                <a:srgbClr val="FF0066"/>
              </a:solidFill>
              <a:latin typeface="Times New Roman" panose="02020603050405020304" pitchFamily="18" charset="0"/>
              <a:ea typeface="宋体" panose="02010600030101010101" pitchFamily="2" charset="-122"/>
            </a:endParaRPr>
          </a:p>
        </p:txBody>
      </p:sp>
      <p:grpSp>
        <p:nvGrpSpPr>
          <p:cNvPr id="810006" name="Group 22">
            <a:extLst>
              <a:ext uri="{FF2B5EF4-FFF2-40B4-BE49-F238E27FC236}">
                <a16:creationId xmlns:a16="http://schemas.microsoft.com/office/drawing/2014/main" id="{B26F4C99-0D59-4C5B-B71C-27CEE85F43C9}"/>
              </a:ext>
            </a:extLst>
          </p:cNvPr>
          <p:cNvGrpSpPr>
            <a:grpSpLocks/>
          </p:cNvGrpSpPr>
          <p:nvPr/>
        </p:nvGrpSpPr>
        <p:grpSpPr bwMode="auto">
          <a:xfrm>
            <a:off x="2051050" y="4797425"/>
            <a:ext cx="1533525" cy="822325"/>
            <a:chOff x="1292" y="3022"/>
            <a:chExt cx="966" cy="518"/>
          </a:xfrm>
        </p:grpSpPr>
        <p:sp>
          <p:nvSpPr>
            <p:cNvPr id="810007" name="Line 23">
              <a:extLst>
                <a:ext uri="{FF2B5EF4-FFF2-40B4-BE49-F238E27FC236}">
                  <a16:creationId xmlns:a16="http://schemas.microsoft.com/office/drawing/2014/main" id="{1EFDF08C-1AF8-4691-97B7-5AAAB5FD7A21}"/>
                </a:ext>
              </a:extLst>
            </p:cNvPr>
            <p:cNvSpPr>
              <a:spLocks noChangeShapeType="1"/>
            </p:cNvSpPr>
            <p:nvPr/>
          </p:nvSpPr>
          <p:spPr bwMode="auto">
            <a:xfrm flipV="1">
              <a:off x="1292" y="3294"/>
              <a:ext cx="409" cy="181"/>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0008" name="Text Box 24">
              <a:extLst>
                <a:ext uri="{FF2B5EF4-FFF2-40B4-BE49-F238E27FC236}">
                  <a16:creationId xmlns:a16="http://schemas.microsoft.com/office/drawing/2014/main" id="{49120F13-8785-43BA-B373-A9EB79C94BA5}"/>
                </a:ext>
              </a:extLst>
            </p:cNvPr>
            <p:cNvSpPr txBox="1">
              <a:spLocks noChangeArrowheads="1"/>
            </p:cNvSpPr>
            <p:nvPr/>
          </p:nvSpPr>
          <p:spPr bwMode="auto">
            <a:xfrm>
              <a:off x="1701" y="3022"/>
              <a:ext cx="55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solidFill>
                    <a:srgbClr val="FF0066"/>
                  </a:solidFill>
                  <a:latin typeface="Arial" panose="020B0604020202020204" pitchFamily="34" charset="0"/>
                  <a:ea typeface="宋体" panose="02010600030101010101" pitchFamily="2" charset="-122"/>
                </a:rPr>
                <a:t>温度恒定</a:t>
              </a:r>
            </a:p>
          </p:txBody>
        </p:sp>
      </p:grpSp>
      <p:sp>
        <p:nvSpPr>
          <p:cNvPr id="810009" name="AutoShape 25">
            <a:extLst>
              <a:ext uri="{FF2B5EF4-FFF2-40B4-BE49-F238E27FC236}">
                <a16:creationId xmlns:a16="http://schemas.microsoft.com/office/drawing/2014/main" id="{A52A0BF9-2240-4B7E-A137-8975BCDEBD7E}"/>
              </a:ext>
            </a:extLst>
          </p:cNvPr>
          <p:cNvSpPr>
            <a:spLocks/>
          </p:cNvSpPr>
          <p:nvPr/>
        </p:nvSpPr>
        <p:spPr bwMode="auto">
          <a:xfrm>
            <a:off x="1763713" y="3068638"/>
            <a:ext cx="71437" cy="647700"/>
          </a:xfrm>
          <a:prstGeom prst="rightBrace">
            <a:avLst>
              <a:gd name="adj1" fmla="val 75556"/>
              <a:gd name="adj2" fmla="val 50000"/>
            </a:avLst>
          </a:prstGeom>
          <a:noFill/>
          <a:ln w="190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0010" name="Line 26">
            <a:extLst>
              <a:ext uri="{FF2B5EF4-FFF2-40B4-BE49-F238E27FC236}">
                <a16:creationId xmlns:a16="http://schemas.microsoft.com/office/drawing/2014/main" id="{D78B0D8D-A0D5-48EE-B8FF-18360723AC6C}"/>
              </a:ext>
            </a:extLst>
          </p:cNvPr>
          <p:cNvSpPr>
            <a:spLocks noChangeShapeType="1"/>
          </p:cNvSpPr>
          <p:nvPr/>
        </p:nvSpPr>
        <p:spPr bwMode="auto">
          <a:xfrm>
            <a:off x="1509713" y="3079750"/>
            <a:ext cx="14287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0011" name="Text Box 27">
            <a:extLst>
              <a:ext uri="{FF2B5EF4-FFF2-40B4-BE49-F238E27FC236}">
                <a16:creationId xmlns:a16="http://schemas.microsoft.com/office/drawing/2014/main" id="{332E765D-7E66-4BCD-8156-22BEE7AC7039}"/>
              </a:ext>
            </a:extLst>
          </p:cNvPr>
          <p:cNvSpPr txBox="1">
            <a:spLocks noChangeArrowheads="1"/>
          </p:cNvSpPr>
          <p:nvPr/>
        </p:nvSpPr>
        <p:spPr bwMode="auto">
          <a:xfrm>
            <a:off x="3059113" y="5734050"/>
            <a:ext cx="6084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规定：体积收缩进行到一半时所需要的时间倒数为此温度下的结晶速度，单位</a:t>
            </a:r>
            <a:r>
              <a:rPr lang="en-US" altLang="zh-CN" sz="2400"/>
              <a:t>S</a:t>
            </a:r>
            <a:r>
              <a:rPr lang="zh-CN" altLang="en-US" sz="2400" baseline="30000"/>
              <a:t>－</a:t>
            </a:r>
            <a:r>
              <a:rPr lang="en-US" altLang="zh-CN" sz="2400" baseline="30000"/>
              <a:t>1</a:t>
            </a:r>
            <a:r>
              <a:rPr lang="zh-CN" altLang="en-US" sz="2400">
                <a:solidFill>
                  <a:srgbClr val="3333FF"/>
                </a:solidFill>
              </a:rPr>
              <a:t>。</a:t>
            </a:r>
          </a:p>
        </p:txBody>
      </p:sp>
      <mc:AlternateContent xmlns:mc="http://schemas.openxmlformats.org/markup-compatibility/2006">
        <mc:Choice xmlns:a14="http://schemas.microsoft.com/office/drawing/2010/main" Requires="a14">
          <p:sp>
            <p:nvSpPr>
              <p:cNvPr id="810012" name="Object 28" descr="蓝色砂纸">
                <a:extLst>
                  <a:ext uri="{FF2B5EF4-FFF2-40B4-BE49-F238E27FC236}">
                    <a16:creationId xmlns:a16="http://schemas.microsoft.com/office/drawing/2014/main" id="{23F22D11-7191-4133-8C81-ED253111354C}"/>
                  </a:ext>
                </a:extLst>
              </p:cNvPr>
              <p:cNvSpPr txBox="1"/>
              <p:nvPr>
                <p:ph sz="half" idx="2"/>
              </p:nvPr>
            </p:nvSpPr>
            <p:spPr bwMode="auto">
              <a:xfrm>
                <a:off x="2411413" y="5734050"/>
                <a:ext cx="684212" cy="765175"/>
              </a:xfrm>
              <a:prstGeom prst="rect">
                <a:avLst/>
              </a:prstGeom>
              <a:blipFill dpi="0" rotWithShape="0">
                <a:blip r:embed="rId5"/>
                <a:srcRect/>
                <a:tile tx="0" ty="0" sx="100000" sy="100000" flip="none" algn="tl"/>
              </a:blip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−1</m:t>
                          </m:r>
                        </m:sup>
                      </m:sSubSup>
                    </m:oMath>
                  </m:oMathPara>
                </a14:m>
                <a:endParaRPr lang="zh-CN" altLang="en-US"/>
              </a:p>
            </p:txBody>
          </p:sp>
        </mc:Choice>
        <mc:Fallback>
          <p:sp>
            <p:nvSpPr>
              <p:cNvPr id="810012" name="Object 28" descr="蓝色砂纸">
                <a:extLst>
                  <a:ext uri="{FF2B5EF4-FFF2-40B4-BE49-F238E27FC236}">
                    <a16:creationId xmlns:a16="http://schemas.microsoft.com/office/drawing/2014/main" id="{23F22D11-7191-4133-8C81-ED253111354C}"/>
                  </a:ext>
                </a:extLst>
              </p:cNvPr>
              <p:cNvSpPr txBox="1">
                <a:spLocks noRot="1" noChangeAspect="1" noMove="1" noResize="1" noEditPoints="1" noAdjustHandles="1" noChangeArrowheads="1" noChangeShapeType="1" noTextEdit="1"/>
              </p:cNvSpPr>
              <p:nvPr>
                <p:ph sz="half" idx="2"/>
              </p:nvPr>
            </p:nvSpPr>
            <p:spPr bwMode="auto">
              <a:xfrm>
                <a:off x="2411413" y="5734050"/>
                <a:ext cx="684212" cy="765175"/>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810013" name="Rectangle 29">
            <a:extLst>
              <a:ext uri="{FF2B5EF4-FFF2-40B4-BE49-F238E27FC236}">
                <a16:creationId xmlns:a16="http://schemas.microsoft.com/office/drawing/2014/main" id="{38527235-CB21-4906-B4AB-F2ED7D41F911}"/>
              </a:ext>
            </a:extLst>
          </p:cNvPr>
          <p:cNvSpPr>
            <a:spLocks noChangeArrowheads="1"/>
          </p:cNvSpPr>
          <p:nvPr/>
        </p:nvSpPr>
        <p:spPr bwMode="blackWhite">
          <a:xfrm>
            <a:off x="395288" y="1557338"/>
            <a:ext cx="393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solidFill>
                  <a:srgbClr val="0000FF"/>
                </a:solidFill>
                <a:latin typeface="Times New Roman" panose="02020603050405020304" pitchFamily="18" charset="0"/>
              </a:rPr>
              <a:t>结晶时有序排列而体积收缩</a:t>
            </a:r>
            <a:r>
              <a:rPr lang="zh-CN" altLang="en-US" sz="2400">
                <a:latin typeface="Times New Roman" panose="02020603050405020304" pitchFamily="18" charset="0"/>
              </a:rPr>
              <a:t> </a:t>
            </a:r>
          </a:p>
        </p:txBody>
      </p:sp>
    </p:spTree>
  </p:cSld>
  <p:clrMapOvr>
    <a:masterClrMapping/>
  </p:clrMapOvr>
  <p:transition spd="med">
    <p:wheel spokes="3"/>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09989"/>
                                        </p:tgtEl>
                                        <p:attrNameLst>
                                          <p:attrName>style.visibility</p:attrName>
                                        </p:attrNameLst>
                                      </p:cBhvr>
                                      <p:to>
                                        <p:strVal val="visible"/>
                                      </p:to>
                                    </p:set>
                                    <p:animEffect transition="in" filter="dissolve">
                                      <p:cBhvr>
                                        <p:cTn id="7" dur="1000"/>
                                        <p:tgtEl>
                                          <p:spTgt spid="809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10002"/>
                                        </p:tgtEl>
                                        <p:attrNameLst>
                                          <p:attrName>style.visibility</p:attrName>
                                        </p:attrNameLst>
                                      </p:cBhvr>
                                      <p:to>
                                        <p:strVal val="visible"/>
                                      </p:to>
                                    </p:set>
                                    <p:animEffect transition="in" filter="slide(fromRight)">
                                      <p:cBhvr>
                                        <p:cTn id="12" dur="500"/>
                                        <p:tgtEl>
                                          <p:spTgt spid="8100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09996"/>
                                        </p:tgtEl>
                                        <p:attrNameLst>
                                          <p:attrName>style.visibility</p:attrName>
                                        </p:attrNameLst>
                                      </p:cBhvr>
                                      <p:to>
                                        <p:strVal val="visible"/>
                                      </p:to>
                                    </p:set>
                                    <p:animEffect transition="in" filter="dissolve">
                                      <p:cBhvr>
                                        <p:cTn id="17" dur="1000"/>
                                        <p:tgtEl>
                                          <p:spTgt spid="809996"/>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810006"/>
                                        </p:tgtEl>
                                        <p:attrNameLst>
                                          <p:attrName>style.visibility</p:attrName>
                                        </p:attrNameLst>
                                      </p:cBhvr>
                                      <p:to>
                                        <p:strVal val="visible"/>
                                      </p:to>
                                    </p:set>
                                    <p:animEffect transition="in" filter="wipe(left)">
                                      <p:cBhvr>
                                        <p:cTn id="21" dur="500"/>
                                        <p:tgtEl>
                                          <p:spTgt spid="8100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810003"/>
                                        </p:tgtEl>
                                        <p:attrNameLst>
                                          <p:attrName>style.visibility</p:attrName>
                                        </p:attrNameLst>
                                      </p:cBhvr>
                                      <p:to>
                                        <p:strVal val="visible"/>
                                      </p:to>
                                    </p:set>
                                    <p:animEffect transition="in" filter="wipe(up)">
                                      <p:cBhvr>
                                        <p:cTn id="26" dur="5000"/>
                                        <p:tgtEl>
                                          <p:spTgt spid="81000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810009"/>
                                        </p:tgtEl>
                                        <p:attrNameLst>
                                          <p:attrName>style.visibility</p:attrName>
                                        </p:attrNameLst>
                                      </p:cBhvr>
                                      <p:to>
                                        <p:strVal val="visible"/>
                                      </p:to>
                                    </p:set>
                                    <p:animEffect transition="in" filter="slide(fromBottom)">
                                      <p:cBhvr>
                                        <p:cTn id="31" dur="500"/>
                                        <p:tgtEl>
                                          <p:spTgt spid="810009"/>
                                        </p:tgtEl>
                                      </p:cBhvr>
                                    </p:animEffect>
                                  </p:childTnLst>
                                </p:cTn>
                              </p:par>
                            </p:childTnLst>
                          </p:cTn>
                        </p:par>
                        <p:par>
                          <p:cTn id="32" fill="hold" nodeType="afterGroup">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810005"/>
                                        </p:tgtEl>
                                        <p:attrNameLst>
                                          <p:attrName>style.visibility</p:attrName>
                                        </p:attrNameLst>
                                      </p:cBhvr>
                                      <p:to>
                                        <p:strVal val="visible"/>
                                      </p:to>
                                    </p:set>
                                    <p:animEffect transition="in" filter="slide(fromLeft)">
                                      <p:cBhvr>
                                        <p:cTn id="35" dur="500"/>
                                        <p:tgtEl>
                                          <p:spTgt spid="810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002" grpId="0"/>
      <p:bldP spid="81000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C5F07D07-1DDF-4F9F-BB1B-F26D23E96A18}"/>
              </a:ext>
            </a:extLst>
          </p:cNvPr>
          <p:cNvSpPr>
            <a:spLocks noGrp="1"/>
          </p:cNvSpPr>
          <p:nvPr>
            <p:ph type="sldNum" sz="quarter" idx="12"/>
          </p:nvPr>
        </p:nvSpPr>
        <p:spPr/>
        <p:txBody>
          <a:bodyPr/>
          <a:lstStyle/>
          <a:p>
            <a:fld id="{9394A214-9B71-46B4-98FB-A8E5DA90C4A4}" type="slidenum">
              <a:rPr lang="en-US" altLang="zh-CN"/>
              <a:pPr/>
              <a:t>95</a:t>
            </a:fld>
            <a:endParaRPr lang="en-US" altLang="zh-CN"/>
          </a:p>
        </p:txBody>
      </p:sp>
      <p:sp>
        <p:nvSpPr>
          <p:cNvPr id="811011" name="Rectangle 3">
            <a:extLst>
              <a:ext uri="{FF2B5EF4-FFF2-40B4-BE49-F238E27FC236}">
                <a16:creationId xmlns:a16="http://schemas.microsoft.com/office/drawing/2014/main" id="{2F673884-8F02-4037-840D-EC2E1F626F8A}"/>
              </a:ext>
            </a:extLst>
          </p:cNvPr>
          <p:cNvSpPr>
            <a:spLocks noChangeArrowheads="1"/>
          </p:cNvSpPr>
          <p:nvPr/>
        </p:nvSpPr>
        <p:spPr bwMode="blackWhite">
          <a:xfrm>
            <a:off x="468313" y="1628775"/>
            <a:ext cx="8208962" cy="1006475"/>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bg2"/>
              </a:buClr>
              <a:buSzPct val="75000"/>
              <a:buFont typeface="Wingdings" panose="05000000000000000000" pitchFamily="2" charset="2"/>
              <a:buNone/>
            </a:pPr>
            <a:r>
              <a:rPr kumimoji="0" lang="zh-CN" altLang="en-US" sz="2400"/>
              <a:t>利用光学双折射性质来测定结晶速度的方法。解偏振光强度与结晶度成正比 </a:t>
            </a:r>
          </a:p>
        </p:txBody>
      </p:sp>
      <p:sp>
        <p:nvSpPr>
          <p:cNvPr id="811015" name="Rectangle 7">
            <a:extLst>
              <a:ext uri="{FF2B5EF4-FFF2-40B4-BE49-F238E27FC236}">
                <a16:creationId xmlns:a16="http://schemas.microsoft.com/office/drawing/2014/main" id="{4AB5D54B-3802-48DB-B9D2-DBD03D35665C}"/>
              </a:ext>
            </a:extLst>
          </p:cNvPr>
          <p:cNvSpPr>
            <a:spLocks noGrp="1" noChangeArrowheads="1"/>
          </p:cNvSpPr>
          <p:nvPr>
            <p:ph type="title"/>
          </p:nvPr>
        </p:nvSpPr>
        <p:spPr>
          <a:xfrm>
            <a:off x="395288" y="620713"/>
            <a:ext cx="5329237" cy="820737"/>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zh-CN" altLang="en-US" sz="3200" b="1">
                <a:solidFill>
                  <a:srgbClr val="FF0000"/>
                </a:solidFill>
                <a:latin typeface="楷体_GB2312" pitchFamily="1" charset="-122"/>
                <a:ea typeface="楷体_GB2312" pitchFamily="1" charset="-122"/>
              </a:rPr>
              <a:t>（</a:t>
            </a:r>
            <a:r>
              <a:rPr lang="en-US" altLang="zh-CN" sz="3200" b="1">
                <a:solidFill>
                  <a:srgbClr val="FF0000"/>
                </a:solidFill>
                <a:latin typeface="楷体_GB2312" pitchFamily="1" charset="-122"/>
                <a:ea typeface="楷体_GB2312" pitchFamily="1" charset="-122"/>
              </a:rPr>
              <a:t>3</a:t>
            </a:r>
            <a:r>
              <a:rPr lang="zh-CN" altLang="en-US" sz="3200" b="1">
                <a:solidFill>
                  <a:srgbClr val="FF0000"/>
                </a:solidFill>
                <a:latin typeface="楷体_GB2312" pitchFamily="1" charset="-122"/>
                <a:ea typeface="楷体_GB2312" pitchFamily="1" charset="-122"/>
              </a:rPr>
              <a:t>）光学解偏振法</a:t>
            </a:r>
            <a:r>
              <a:rPr lang="zh-CN" altLang="en-US"/>
              <a:t> </a:t>
            </a:r>
          </a:p>
        </p:txBody>
      </p:sp>
      <p:sp>
        <p:nvSpPr>
          <p:cNvPr id="811017" name="Rectangle 9">
            <a:extLst>
              <a:ext uri="{FF2B5EF4-FFF2-40B4-BE49-F238E27FC236}">
                <a16:creationId xmlns:a16="http://schemas.microsoft.com/office/drawing/2014/main" id="{CBD663C3-84C6-42AB-B5D4-E622D7FE6BEE}"/>
              </a:ext>
            </a:extLst>
          </p:cNvPr>
          <p:cNvSpPr>
            <a:spLocks noChangeArrowheads="1"/>
          </p:cNvSpPr>
          <p:nvPr/>
        </p:nvSpPr>
        <p:spPr bwMode="auto">
          <a:xfrm>
            <a:off x="468313" y="2852738"/>
            <a:ext cx="554513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a:solidFill>
                  <a:srgbClr val="FF0000"/>
                </a:solidFill>
                <a:latin typeface="楷体_GB2312" pitchFamily="1" charset="-122"/>
                <a:ea typeface="楷体_GB2312" pitchFamily="1" charset="-122"/>
              </a:rPr>
              <a:t>（</a:t>
            </a:r>
            <a:r>
              <a:rPr kumimoji="0" lang="en-US" altLang="zh-CN" sz="3200">
                <a:solidFill>
                  <a:srgbClr val="FF0000"/>
                </a:solidFill>
                <a:latin typeface="楷体_GB2312" pitchFamily="1" charset="-122"/>
                <a:ea typeface="楷体_GB2312" pitchFamily="1" charset="-122"/>
              </a:rPr>
              <a:t>4</a:t>
            </a:r>
            <a:r>
              <a:rPr kumimoji="0" lang="zh-CN" altLang="en-US" sz="3200">
                <a:solidFill>
                  <a:srgbClr val="FF0000"/>
                </a:solidFill>
                <a:latin typeface="楷体_GB2312" pitchFamily="1" charset="-122"/>
                <a:ea typeface="楷体_GB2312" pitchFamily="1" charset="-122"/>
              </a:rPr>
              <a:t>）</a:t>
            </a:r>
            <a:r>
              <a:rPr lang="en-US" altLang="zh-CN" sz="3200">
                <a:solidFill>
                  <a:srgbClr val="FF0000"/>
                </a:solidFill>
                <a:latin typeface="楷体_GB2312" pitchFamily="1" charset="-122"/>
                <a:ea typeface="楷体_GB2312" pitchFamily="1" charset="-122"/>
              </a:rPr>
              <a:t>X</a:t>
            </a:r>
            <a:r>
              <a:rPr lang="zh-CN" altLang="en-US" sz="3200">
                <a:solidFill>
                  <a:srgbClr val="FF0000"/>
                </a:solidFill>
                <a:latin typeface="楷体_GB2312" pitchFamily="1" charset="-122"/>
                <a:ea typeface="楷体_GB2312" pitchFamily="1" charset="-122"/>
              </a:rPr>
              <a:t>射线衍射法</a:t>
            </a:r>
            <a:endParaRPr lang="zh-CN" altLang="en-US" sz="3200" b="0">
              <a:solidFill>
                <a:srgbClr val="FF0000"/>
              </a:solidFill>
              <a:latin typeface="楷体_GB2312" pitchFamily="1" charset="-122"/>
              <a:ea typeface="楷体_GB2312" pitchFamily="1" charset="-122"/>
            </a:endParaRPr>
          </a:p>
        </p:txBody>
      </p:sp>
      <p:sp>
        <p:nvSpPr>
          <p:cNvPr id="811018" name="Rectangle 10">
            <a:extLst>
              <a:ext uri="{FF2B5EF4-FFF2-40B4-BE49-F238E27FC236}">
                <a16:creationId xmlns:a16="http://schemas.microsoft.com/office/drawing/2014/main" id="{B250D876-2ABB-4C26-B5DD-C5B1455097CB}"/>
              </a:ext>
            </a:extLst>
          </p:cNvPr>
          <p:cNvSpPr>
            <a:spLocks noChangeArrowheads="1"/>
          </p:cNvSpPr>
          <p:nvPr/>
        </p:nvSpPr>
        <p:spPr bwMode="auto">
          <a:xfrm>
            <a:off x="539750" y="3789363"/>
            <a:ext cx="5545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a:solidFill>
                  <a:srgbClr val="FF0000"/>
                </a:solidFill>
                <a:latin typeface="楷体_GB2312" pitchFamily="1" charset="-122"/>
                <a:ea typeface="楷体_GB2312" pitchFamily="1" charset="-122"/>
              </a:rPr>
              <a:t>（</a:t>
            </a:r>
            <a:r>
              <a:rPr kumimoji="0" lang="en-US" altLang="zh-CN" sz="3200">
                <a:solidFill>
                  <a:srgbClr val="FF0000"/>
                </a:solidFill>
                <a:latin typeface="楷体_GB2312" pitchFamily="1" charset="-122"/>
                <a:ea typeface="楷体_GB2312" pitchFamily="1" charset="-122"/>
              </a:rPr>
              <a:t>5</a:t>
            </a:r>
            <a:r>
              <a:rPr kumimoji="0" lang="zh-CN" altLang="en-US" sz="3200">
                <a:solidFill>
                  <a:srgbClr val="FF0000"/>
                </a:solidFill>
                <a:latin typeface="楷体_GB2312" pitchFamily="1" charset="-122"/>
                <a:ea typeface="楷体_GB2312" pitchFamily="1" charset="-122"/>
              </a:rPr>
              <a:t>）</a:t>
            </a:r>
            <a:r>
              <a:rPr lang="zh-CN" altLang="en-US" sz="3200">
                <a:solidFill>
                  <a:srgbClr val="FF0000"/>
                </a:solidFill>
                <a:latin typeface="楷体_GB2312" pitchFamily="1" charset="-122"/>
                <a:ea typeface="楷体_GB2312" pitchFamily="1" charset="-122"/>
              </a:rPr>
              <a:t>小角激光光散射法</a:t>
            </a:r>
            <a:r>
              <a:rPr lang="zh-CN" altLang="en-US" sz="3200" b="0">
                <a:solidFill>
                  <a:srgbClr val="FF0000"/>
                </a:solidFill>
                <a:latin typeface="楷体_GB2312" pitchFamily="1" charset="-122"/>
                <a:ea typeface="楷体_GB2312" pitchFamily="1" charset="-122"/>
              </a:rPr>
              <a:t> </a:t>
            </a:r>
          </a:p>
        </p:txBody>
      </p:sp>
      <p:sp>
        <p:nvSpPr>
          <p:cNvPr id="811019" name="Rectangle 11">
            <a:extLst>
              <a:ext uri="{FF2B5EF4-FFF2-40B4-BE49-F238E27FC236}">
                <a16:creationId xmlns:a16="http://schemas.microsoft.com/office/drawing/2014/main" id="{676C0E53-0020-4149-B823-062A0B98289F}"/>
              </a:ext>
            </a:extLst>
          </p:cNvPr>
          <p:cNvSpPr>
            <a:spLocks noChangeArrowheads="1"/>
          </p:cNvSpPr>
          <p:nvPr/>
        </p:nvSpPr>
        <p:spPr bwMode="auto">
          <a:xfrm>
            <a:off x="539750" y="4724400"/>
            <a:ext cx="5545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Garamond" panose="02020404030301010803" pitchFamily="18" charset="0"/>
                <a:ea typeface="宋体" panose="02010600030101010101" pitchFamily="2" charset="-122"/>
              </a:defRPr>
            </a:lvl1pPr>
            <a:lvl2pPr>
              <a:defRPr sz="4400">
                <a:solidFill>
                  <a:schemeClr val="tx2"/>
                </a:solidFill>
                <a:latin typeface="Garamond" panose="02020404030301010803" pitchFamily="18" charset="0"/>
                <a:ea typeface="宋体" panose="02010600030101010101" pitchFamily="2" charset="-122"/>
              </a:defRPr>
            </a:lvl2pPr>
            <a:lvl3pPr>
              <a:defRPr sz="4400">
                <a:solidFill>
                  <a:schemeClr val="tx2"/>
                </a:solidFill>
                <a:latin typeface="Garamond" panose="02020404030301010803" pitchFamily="18" charset="0"/>
                <a:ea typeface="宋体" panose="02010600030101010101" pitchFamily="2" charset="-122"/>
              </a:defRPr>
            </a:lvl3pPr>
            <a:lvl4pPr>
              <a:defRPr sz="4400">
                <a:solidFill>
                  <a:schemeClr val="tx2"/>
                </a:solidFill>
                <a:latin typeface="Garamond" panose="02020404030301010803" pitchFamily="18" charset="0"/>
                <a:ea typeface="宋体" panose="02010600030101010101" pitchFamily="2" charset="-122"/>
              </a:defRPr>
            </a:lvl4pPr>
            <a:lvl5pPr>
              <a:defRPr sz="44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kumimoji="0" lang="zh-CN" altLang="en-US" sz="3200">
                <a:solidFill>
                  <a:srgbClr val="FF0000"/>
                </a:solidFill>
                <a:latin typeface="楷体_GB2312" pitchFamily="1" charset="-122"/>
                <a:ea typeface="楷体_GB2312" pitchFamily="1" charset="-122"/>
              </a:rPr>
              <a:t>（</a:t>
            </a:r>
            <a:r>
              <a:rPr kumimoji="0" lang="en-US" altLang="zh-CN" sz="3200">
                <a:solidFill>
                  <a:srgbClr val="FF0000"/>
                </a:solidFill>
                <a:latin typeface="楷体_GB2312" pitchFamily="1" charset="-122"/>
                <a:ea typeface="楷体_GB2312" pitchFamily="1" charset="-122"/>
              </a:rPr>
              <a:t>6</a:t>
            </a:r>
            <a:r>
              <a:rPr kumimoji="0" lang="zh-CN" altLang="en-US" sz="3200">
                <a:solidFill>
                  <a:srgbClr val="FF0000"/>
                </a:solidFill>
                <a:latin typeface="楷体_GB2312" pitchFamily="1" charset="-122"/>
                <a:ea typeface="楷体_GB2312" pitchFamily="1" charset="-122"/>
              </a:rPr>
              <a:t>）</a:t>
            </a:r>
            <a:r>
              <a:rPr lang="zh-CN" altLang="en-US" sz="3200">
                <a:solidFill>
                  <a:srgbClr val="FF0000"/>
                </a:solidFill>
                <a:latin typeface="楷体_GB2312" pitchFamily="1" charset="-122"/>
                <a:ea typeface="楷体_GB2312" pitchFamily="1" charset="-122"/>
              </a:rPr>
              <a:t>差示扫描量热法</a:t>
            </a:r>
            <a:r>
              <a:rPr lang="en-US" altLang="zh-CN" sz="3200">
                <a:solidFill>
                  <a:srgbClr val="FF0000"/>
                </a:solidFill>
                <a:latin typeface="楷体_GB2312" pitchFamily="1" charset="-122"/>
                <a:ea typeface="楷体_GB2312" pitchFamily="1" charset="-122"/>
              </a:rPr>
              <a:t>(DSC</a:t>
            </a:r>
            <a:r>
              <a:rPr lang="zh-CN" altLang="en-US" sz="3200">
                <a:solidFill>
                  <a:srgbClr val="FF0000"/>
                </a:solidFill>
                <a:latin typeface="楷体_GB2312" pitchFamily="1" charset="-122"/>
                <a:ea typeface="楷体_GB2312" pitchFamily="1" charset="-122"/>
              </a:rPr>
              <a:t>法</a:t>
            </a:r>
            <a:r>
              <a:rPr lang="en-US" altLang="zh-CN" sz="3200">
                <a:solidFill>
                  <a:srgbClr val="FF0000"/>
                </a:solidFill>
                <a:latin typeface="楷体_GB2312" pitchFamily="1" charset="-122"/>
                <a:ea typeface="楷体_GB2312" pitchFamily="1" charset="-122"/>
              </a:rPr>
              <a:t>)</a:t>
            </a:r>
            <a:r>
              <a:rPr lang="en-US" altLang="zh-CN" sz="3200" b="0">
                <a:solidFill>
                  <a:srgbClr val="FF0000"/>
                </a:solidFill>
                <a:latin typeface="楷体_GB2312" pitchFamily="1" charset="-122"/>
                <a:ea typeface="楷体_GB2312" pitchFamily="1" charset="-122"/>
              </a:rPr>
              <a:t> </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314788F4-6954-4B19-9119-4B5E969AB13E}"/>
              </a:ext>
            </a:extLst>
          </p:cNvPr>
          <p:cNvSpPr>
            <a:spLocks noGrp="1"/>
          </p:cNvSpPr>
          <p:nvPr>
            <p:ph type="sldNum" sz="quarter" idx="12"/>
          </p:nvPr>
        </p:nvSpPr>
        <p:spPr/>
        <p:txBody>
          <a:bodyPr/>
          <a:lstStyle/>
          <a:p>
            <a:fld id="{CA5F7FC2-767E-401A-BEAD-E208D5329AE6}" type="slidenum">
              <a:rPr lang="en-US" altLang="zh-CN"/>
              <a:pPr/>
              <a:t>96</a:t>
            </a:fld>
            <a:endParaRPr lang="en-US" altLang="zh-CN"/>
          </a:p>
        </p:txBody>
      </p:sp>
      <p:sp>
        <p:nvSpPr>
          <p:cNvPr id="812034" name="Rectangle 2">
            <a:extLst>
              <a:ext uri="{FF2B5EF4-FFF2-40B4-BE49-F238E27FC236}">
                <a16:creationId xmlns:a16="http://schemas.microsoft.com/office/drawing/2014/main" id="{D462FF4E-4682-4EFF-99BF-53B17447A075}"/>
              </a:ext>
            </a:extLst>
          </p:cNvPr>
          <p:cNvSpPr>
            <a:spLocks noGrp="1" noChangeArrowheads="1"/>
          </p:cNvSpPr>
          <p:nvPr>
            <p:ph type="title" idx="4294967295"/>
          </p:nvPr>
        </p:nvSpPr>
        <p:spPr>
          <a:xfrm>
            <a:off x="395288" y="404813"/>
            <a:ext cx="8280400" cy="884237"/>
          </a:xfrm>
        </p:spPr>
        <p:txBody>
          <a:bodyPr/>
          <a:lstStyle/>
          <a:p>
            <a:r>
              <a:rPr lang="zh-CN" altLang="en-US" sz="4000" b="1">
                <a:solidFill>
                  <a:srgbClr val="FF0000"/>
                </a:solidFill>
                <a:latin typeface="楷体_GB2312" pitchFamily="1" charset="-122"/>
                <a:ea typeface="楷体_GB2312" pitchFamily="1" charset="-122"/>
              </a:rPr>
              <a:t>（</a:t>
            </a:r>
            <a:r>
              <a:rPr lang="en-US" altLang="zh-CN" sz="4000" b="1">
                <a:solidFill>
                  <a:srgbClr val="FF0000"/>
                </a:solidFill>
                <a:latin typeface="楷体_GB2312" pitchFamily="1" charset="-122"/>
                <a:ea typeface="楷体_GB2312" pitchFamily="1" charset="-122"/>
              </a:rPr>
              <a:t>6</a:t>
            </a:r>
            <a:r>
              <a:rPr lang="zh-CN" altLang="en-US" sz="4000" b="1">
                <a:solidFill>
                  <a:srgbClr val="FF0000"/>
                </a:solidFill>
                <a:latin typeface="楷体_GB2312" pitchFamily="1" charset="-122"/>
                <a:ea typeface="楷体_GB2312" pitchFamily="1" charset="-122"/>
              </a:rPr>
              <a:t>）示差扫描量热计法（</a:t>
            </a:r>
            <a:r>
              <a:rPr lang="en-US" altLang="zh-CN" sz="4000" b="1">
                <a:solidFill>
                  <a:srgbClr val="FF0000"/>
                </a:solidFill>
                <a:latin typeface="楷体_GB2312" pitchFamily="1" charset="-122"/>
                <a:ea typeface="楷体_GB2312" pitchFamily="1" charset="-122"/>
              </a:rPr>
              <a:t>DSC</a:t>
            </a:r>
            <a:r>
              <a:rPr lang="zh-CN" altLang="en-US" sz="4000" b="1">
                <a:solidFill>
                  <a:srgbClr val="FF0000"/>
                </a:solidFill>
                <a:latin typeface="楷体_GB2312" pitchFamily="1" charset="-122"/>
                <a:ea typeface="楷体_GB2312" pitchFamily="1" charset="-122"/>
              </a:rPr>
              <a:t>）</a:t>
            </a:r>
          </a:p>
        </p:txBody>
      </p:sp>
      <p:pic>
        <p:nvPicPr>
          <p:cNvPr id="812035" name="Picture 3" descr="70">
            <a:extLst>
              <a:ext uri="{FF2B5EF4-FFF2-40B4-BE49-F238E27FC236}">
                <a16:creationId xmlns:a16="http://schemas.microsoft.com/office/drawing/2014/main" id="{547A0DAB-960B-49D2-B6D6-4481F1AE6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060575"/>
            <a:ext cx="2881312" cy="1798638"/>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812036" name="Picture 4">
            <a:extLst>
              <a:ext uri="{FF2B5EF4-FFF2-40B4-BE49-F238E27FC236}">
                <a16:creationId xmlns:a16="http://schemas.microsoft.com/office/drawing/2014/main" id="{323BFE90-A175-426E-98E7-F1403F1C2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84313"/>
            <a:ext cx="5184775" cy="3313112"/>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2037" name="Text Box 5">
            <a:extLst>
              <a:ext uri="{FF2B5EF4-FFF2-40B4-BE49-F238E27FC236}">
                <a16:creationId xmlns:a16="http://schemas.microsoft.com/office/drawing/2014/main" id="{287C68BB-EC2F-4BF1-B6AA-1ACE3EB87C48}"/>
              </a:ext>
            </a:extLst>
          </p:cNvPr>
          <p:cNvSpPr txBox="1">
            <a:spLocks noChangeArrowheads="1"/>
          </p:cNvSpPr>
          <p:nvPr/>
        </p:nvSpPr>
        <p:spPr bwMode="auto">
          <a:xfrm>
            <a:off x="827088" y="5157788"/>
            <a:ext cx="72723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a:latin typeface="Arial" panose="020B0604020202020204" pitchFamily="34" charset="0"/>
              </a:rPr>
              <a:t>将试样以一定的升温速度加热至熔点以上，然后迅速降温至测试温度进行等温结晶，由于结晶时放出结晶潜热，在Ｔ</a:t>
            </a:r>
            <a:r>
              <a:rPr kumimoji="0" lang="zh-CN" altLang="en-US" sz="2400" baseline="-25000">
                <a:latin typeface="Arial" panose="020B0604020202020204" pitchFamily="34" charset="0"/>
              </a:rPr>
              <a:t>ｇ</a:t>
            </a:r>
            <a:r>
              <a:rPr kumimoji="0" lang="zh-CN" altLang="en-US" sz="2400">
                <a:latin typeface="Arial" panose="020B0604020202020204" pitchFamily="34" charset="0"/>
              </a:rPr>
              <a:t>和Ｔ</a:t>
            </a:r>
            <a:r>
              <a:rPr kumimoji="0" lang="zh-CN" altLang="en-US" sz="2400" baseline="-25000">
                <a:latin typeface="Arial" panose="020B0604020202020204" pitchFamily="34" charset="0"/>
              </a:rPr>
              <a:t>ｍ</a:t>
            </a:r>
            <a:r>
              <a:rPr kumimoji="0" lang="zh-CN" altLang="en-US" sz="2400">
                <a:latin typeface="Arial" panose="020B0604020202020204" pitchFamily="34" charset="0"/>
              </a:rPr>
              <a:t>之间出现一个放热峰。</a:t>
            </a:r>
          </a:p>
        </p:txBody>
      </p:sp>
    </p:spTree>
  </p:cSld>
  <p:clrMapOvr>
    <a:masterClrMapping/>
  </p:clrMapOvr>
  <p:transition spd="med">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812035"/>
                                        </p:tgtEl>
                                        <p:attrNameLst>
                                          <p:attrName>style.visibility</p:attrName>
                                        </p:attrNameLst>
                                      </p:cBhvr>
                                      <p:to>
                                        <p:strVal val="visible"/>
                                      </p:to>
                                    </p:set>
                                    <p:anim calcmode="lin" valueType="num">
                                      <p:cBhvr>
                                        <p:cTn id="7" dur="500" fill="hold"/>
                                        <p:tgtEl>
                                          <p:spTgt spid="812035"/>
                                        </p:tgtEl>
                                        <p:attrNameLst>
                                          <p:attrName>ppt_w</p:attrName>
                                        </p:attrNameLst>
                                      </p:cBhvr>
                                      <p:tavLst>
                                        <p:tav tm="0">
                                          <p:val>
                                            <p:fltVal val="0"/>
                                          </p:val>
                                        </p:tav>
                                        <p:tav tm="100000">
                                          <p:val>
                                            <p:strVal val="#ppt_w"/>
                                          </p:val>
                                        </p:tav>
                                      </p:tavLst>
                                    </p:anim>
                                    <p:anim calcmode="lin" valueType="num">
                                      <p:cBhvr>
                                        <p:cTn id="8" dur="500" fill="hold"/>
                                        <p:tgtEl>
                                          <p:spTgt spid="81203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812036"/>
                                        </p:tgtEl>
                                        <p:attrNameLst>
                                          <p:attrName>style.visibility</p:attrName>
                                        </p:attrNameLst>
                                      </p:cBhvr>
                                      <p:to>
                                        <p:strVal val="visible"/>
                                      </p:to>
                                    </p:set>
                                    <p:animEffect transition="in" filter="dissolve">
                                      <p:cBhvr>
                                        <p:cTn id="13" dur="500"/>
                                        <p:tgtEl>
                                          <p:spTgt spid="81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40ADEB67-3277-4F11-93DA-CEA72CF4048E}"/>
              </a:ext>
            </a:extLst>
          </p:cNvPr>
          <p:cNvSpPr>
            <a:spLocks noGrp="1"/>
          </p:cNvSpPr>
          <p:nvPr>
            <p:ph type="sldNum" sz="quarter" idx="12"/>
          </p:nvPr>
        </p:nvSpPr>
        <p:spPr/>
        <p:txBody>
          <a:bodyPr/>
          <a:lstStyle/>
          <a:p>
            <a:fld id="{30DC5FD8-FCAF-48DE-8E41-35F47BD877C4}" type="slidenum">
              <a:rPr lang="en-US" altLang="zh-CN"/>
              <a:pPr/>
              <a:t>97</a:t>
            </a:fld>
            <a:endParaRPr lang="en-US" altLang="zh-CN"/>
          </a:p>
        </p:txBody>
      </p:sp>
      <p:sp>
        <p:nvSpPr>
          <p:cNvPr id="813058" name="Text Box 2">
            <a:extLst>
              <a:ext uri="{FF2B5EF4-FFF2-40B4-BE49-F238E27FC236}">
                <a16:creationId xmlns:a16="http://schemas.microsoft.com/office/drawing/2014/main" id="{8888E072-A3F4-4D30-B31E-4D41F798C973}"/>
              </a:ext>
            </a:extLst>
          </p:cNvPr>
          <p:cNvSpPr txBox="1">
            <a:spLocks noChangeArrowheads="1"/>
          </p:cNvSpPr>
          <p:nvPr/>
        </p:nvSpPr>
        <p:spPr bwMode="auto">
          <a:xfrm>
            <a:off x="1981200" y="4111625"/>
            <a:ext cx="5024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b="0">
                <a:latin typeface="Arial" panose="020B0604020202020204" pitchFamily="34" charset="0"/>
                <a:ea typeface="宋体" panose="02010600030101010101" pitchFamily="2" charset="-122"/>
              </a:rPr>
              <a:t>DSC curve for PE isothermal crystallization</a:t>
            </a:r>
          </a:p>
        </p:txBody>
      </p:sp>
      <p:grpSp>
        <p:nvGrpSpPr>
          <p:cNvPr id="813059" name="Group 3">
            <a:extLst>
              <a:ext uri="{FF2B5EF4-FFF2-40B4-BE49-F238E27FC236}">
                <a16:creationId xmlns:a16="http://schemas.microsoft.com/office/drawing/2014/main" id="{35B1B0AB-C50E-4393-A8DB-67A5BDC3ADF8}"/>
              </a:ext>
            </a:extLst>
          </p:cNvPr>
          <p:cNvGrpSpPr>
            <a:grpSpLocks/>
          </p:cNvGrpSpPr>
          <p:nvPr/>
        </p:nvGrpSpPr>
        <p:grpSpPr bwMode="auto">
          <a:xfrm>
            <a:off x="2362200" y="609600"/>
            <a:ext cx="4191000" cy="3357563"/>
            <a:chOff x="1248" y="480"/>
            <a:chExt cx="2640" cy="2115"/>
          </a:xfrm>
        </p:grpSpPr>
        <p:graphicFrame>
          <p:nvGraphicFramePr>
            <p:cNvPr id="813060" name="Object 4">
              <a:extLst>
                <a:ext uri="{FF2B5EF4-FFF2-40B4-BE49-F238E27FC236}">
                  <a16:creationId xmlns:a16="http://schemas.microsoft.com/office/drawing/2014/main" id="{27C62F8A-7C2B-4AC4-945B-49BFF9C0A21A}"/>
                </a:ext>
              </a:extLst>
            </p:cNvPr>
            <p:cNvGraphicFramePr>
              <a:graphicFrameLocks noChangeAspect="1"/>
            </p:cNvGraphicFramePr>
            <p:nvPr/>
          </p:nvGraphicFramePr>
          <p:xfrm>
            <a:off x="1248" y="480"/>
            <a:ext cx="2640" cy="2115"/>
          </p:xfrm>
          <a:graphic>
            <a:graphicData uri="http://schemas.openxmlformats.org/presentationml/2006/ole">
              <mc:AlternateContent xmlns:mc="http://schemas.openxmlformats.org/markup-compatibility/2006">
                <mc:Choice xmlns:v="urn:schemas-microsoft-com:vml" Requires="v">
                  <p:oleObj spid="_x0000_s813227" name="Graph" r:id="rId3" imgW="3526560" imgH="2823840" progId="Origin50.Graph">
                    <p:embed/>
                  </p:oleObj>
                </mc:Choice>
                <mc:Fallback>
                  <p:oleObj name="Graph" r:id="rId3" imgW="3526560" imgH="2823840" progId="Origin50.Grap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480"/>
                          <a:ext cx="2640" cy="2115"/>
                        </a:xfrm>
                        <a:prstGeom prst="rect">
                          <a:avLst/>
                        </a:prstGeom>
                        <a:solidFill>
                          <a:schemeClr val="tx2"/>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3061" name="Line 5">
              <a:extLst>
                <a:ext uri="{FF2B5EF4-FFF2-40B4-BE49-F238E27FC236}">
                  <a16:creationId xmlns:a16="http://schemas.microsoft.com/office/drawing/2014/main" id="{F98C8C52-E9F2-4A09-A41D-D45E48C20EE5}"/>
                </a:ext>
              </a:extLst>
            </p:cNvPr>
            <p:cNvSpPr>
              <a:spLocks noChangeShapeType="1"/>
            </p:cNvSpPr>
            <p:nvPr/>
          </p:nvSpPr>
          <p:spPr bwMode="auto">
            <a:xfrm flipV="1">
              <a:off x="1584" y="880"/>
              <a:ext cx="1472" cy="128"/>
            </a:xfrm>
            <a:prstGeom prst="line">
              <a:avLst/>
            </a:prstGeom>
            <a:noFill/>
            <a:ln w="9525" cap="rnd">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3062" name="Text Box 6">
              <a:extLst>
                <a:ext uri="{FF2B5EF4-FFF2-40B4-BE49-F238E27FC236}">
                  <a16:creationId xmlns:a16="http://schemas.microsoft.com/office/drawing/2014/main" id="{369D116F-2EA7-4543-9C4E-05F836A86643}"/>
                </a:ext>
              </a:extLst>
            </p:cNvPr>
            <p:cNvSpPr txBox="1">
              <a:spLocks noChangeArrowheads="1"/>
            </p:cNvSpPr>
            <p:nvPr/>
          </p:nvSpPr>
          <p:spPr bwMode="auto">
            <a:xfrm>
              <a:off x="2256" y="1200"/>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0">
                  <a:solidFill>
                    <a:srgbClr val="000000"/>
                  </a:solidFill>
                  <a:latin typeface="Arial" panose="020B0604020202020204" pitchFamily="34" charset="0"/>
                  <a:ea typeface="宋体" panose="02010600030101010101" pitchFamily="2" charset="-122"/>
                </a:rPr>
                <a:t>ΔH</a:t>
              </a:r>
            </a:p>
          </p:txBody>
        </p:sp>
        <p:sp>
          <p:nvSpPr>
            <p:cNvPr id="813063" name="Line 7">
              <a:extLst>
                <a:ext uri="{FF2B5EF4-FFF2-40B4-BE49-F238E27FC236}">
                  <a16:creationId xmlns:a16="http://schemas.microsoft.com/office/drawing/2014/main" id="{7CF3AF76-4F3E-4655-BC86-D4B9708C41A7}"/>
                </a:ext>
              </a:extLst>
            </p:cNvPr>
            <p:cNvSpPr>
              <a:spLocks noChangeShapeType="1"/>
            </p:cNvSpPr>
            <p:nvPr/>
          </p:nvSpPr>
          <p:spPr bwMode="auto">
            <a:xfrm>
              <a:off x="2160" y="960"/>
              <a:ext cx="0" cy="672"/>
            </a:xfrm>
            <a:prstGeom prst="line">
              <a:avLst/>
            </a:prstGeom>
            <a:noFill/>
            <a:ln w="952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3064" name="Text Box 8">
              <a:extLst>
                <a:ext uri="{FF2B5EF4-FFF2-40B4-BE49-F238E27FC236}">
                  <a16:creationId xmlns:a16="http://schemas.microsoft.com/office/drawing/2014/main" id="{7831B7D5-8842-4B22-B15B-7821F53DA2EA}"/>
                </a:ext>
              </a:extLst>
            </p:cNvPr>
            <p:cNvSpPr txBox="1">
              <a:spLocks noChangeArrowheads="1"/>
            </p:cNvSpPr>
            <p:nvPr/>
          </p:nvSpPr>
          <p:spPr bwMode="auto">
            <a:xfrm>
              <a:off x="1824" y="960"/>
              <a:ext cx="4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0">
                  <a:solidFill>
                    <a:srgbClr val="000000"/>
                  </a:solidFill>
                  <a:latin typeface="Arial" panose="020B0604020202020204" pitchFamily="34" charset="0"/>
                  <a:ea typeface="宋体" panose="02010600030101010101" pitchFamily="2" charset="-122"/>
                </a:rPr>
                <a:t>ΔH</a:t>
              </a:r>
              <a:r>
                <a:rPr kumimoji="0" lang="en-US" altLang="zh-CN" sz="1600" b="0">
                  <a:solidFill>
                    <a:srgbClr val="000000"/>
                  </a:solidFill>
                  <a:latin typeface="Arial" panose="020B0604020202020204" pitchFamily="34" charset="0"/>
                  <a:ea typeface="宋体" panose="02010600030101010101" pitchFamily="2" charset="-122"/>
                </a:rPr>
                <a:t>t</a:t>
              </a:r>
            </a:p>
          </p:txBody>
        </p:sp>
      </p:grpSp>
      <p:grpSp>
        <p:nvGrpSpPr>
          <p:cNvPr id="813065" name="Group 9">
            <a:extLst>
              <a:ext uri="{FF2B5EF4-FFF2-40B4-BE49-F238E27FC236}">
                <a16:creationId xmlns:a16="http://schemas.microsoft.com/office/drawing/2014/main" id="{708FD86C-4153-43C9-9909-30A91E599E32}"/>
              </a:ext>
            </a:extLst>
          </p:cNvPr>
          <p:cNvGrpSpPr>
            <a:grpSpLocks/>
          </p:cNvGrpSpPr>
          <p:nvPr/>
        </p:nvGrpSpPr>
        <p:grpSpPr bwMode="auto">
          <a:xfrm>
            <a:off x="1403350" y="4797425"/>
            <a:ext cx="5468938" cy="1150938"/>
            <a:chOff x="884" y="3022"/>
            <a:chExt cx="3445" cy="725"/>
          </a:xfrm>
        </p:grpSpPr>
        <mc:AlternateContent xmlns:mc="http://schemas.openxmlformats.org/markup-compatibility/2006">
          <mc:Choice xmlns:a14="http://schemas.microsoft.com/office/drawing/2010/main" Requires="a14">
            <p:sp>
              <p:nvSpPr>
                <p:cNvPr id="813066" name="Object 10">
                  <a:extLst>
                    <a:ext uri="{FF2B5EF4-FFF2-40B4-BE49-F238E27FC236}">
                      <a16:creationId xmlns:a16="http://schemas.microsoft.com/office/drawing/2014/main" id="{A7AC5E10-5729-4DF0-8DC4-C6A2B5E8A243}"/>
                    </a:ext>
                  </a:extLst>
                </p:cNvPr>
                <p:cNvSpPr txBox="1"/>
                <p:nvPr/>
              </p:nvSpPr>
              <p:spPr bwMode="auto">
                <a:xfrm>
                  <a:off x="2245" y="3022"/>
                  <a:ext cx="2084" cy="725"/>
                </a:xfrm>
                <a:prstGeom prst="rect">
                  <a:avLst/>
                </a:prstGeom>
                <a:solidFill>
                  <a:schemeClr val="tx2"/>
                </a:solidFill>
                <a:ln w="9525">
                  <a:solidFill>
                    <a:srgbClr val="00FF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Re</m:t>
                            </m:r>
                          </m:fName>
                          <m:e>
                            <m:r>
                              <a:rPr lang="zh-CN" altLang="en-US" i="1">
                                <a:solidFill>
                                  <a:srgbClr val="000000"/>
                                </a:solidFill>
                                <a:latin typeface="Cambria Math" panose="02040503050406030204" pitchFamily="18" charset="0"/>
                              </a:rPr>
                              <m:t>𝑙</m:t>
                            </m:r>
                          </m:e>
                        </m:func>
                        <m:r>
                          <a:rPr lang="zh-CN" altLang="en-US" i="1">
                            <a:solidFill>
                              <a:srgbClr val="000000"/>
                            </a:solidFill>
                            <a:latin typeface="Cambria Math" panose="02040503050406030204" pitchFamily="18" charset="0"/>
                          </a:rPr>
                          <m:t>𝑎𝑡𝑖𝑣𝑒</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𝐶𝑟𝑦𝑠𝑡𝑎𝑙𝑙𝑖𝑛𝑖𝑡𝑦</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𝑋</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𝑋</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𝐻</m:t>
                                </m:r>
                              </m:e>
                              <m:sub>
                                <m:r>
                                  <a:rPr lang="zh-CN" altLang="en-US" i="1">
                                    <a:solidFill>
                                      <a:srgbClr val="000000"/>
                                    </a:solidFill>
                                    <a:latin typeface="Cambria Math" panose="02040503050406030204" pitchFamily="18" charset="0"/>
                                  </a:rPr>
                                  <m:t>𝑡</m:t>
                                </m:r>
                              </m:sub>
                            </m:sSub>
                          </m:num>
                          <m:den>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𝐻</m:t>
                            </m:r>
                          </m:den>
                        </m:f>
                      </m:oMath>
                    </m:oMathPara>
                  </a14:m>
                  <a:endParaRPr lang="zh-CN" altLang="en-US"/>
                </a:p>
              </p:txBody>
            </p:sp>
          </mc:Choice>
          <mc:Fallback>
            <p:sp>
              <p:nvSpPr>
                <p:cNvPr id="813066" name="Object 10">
                  <a:extLst>
                    <a:ext uri="{FF2B5EF4-FFF2-40B4-BE49-F238E27FC236}">
                      <a16:creationId xmlns:a16="http://schemas.microsoft.com/office/drawing/2014/main" id="{A7AC5E10-5729-4DF0-8DC4-C6A2B5E8A243}"/>
                    </a:ext>
                  </a:extLst>
                </p:cNvPr>
                <p:cNvSpPr txBox="1">
                  <a:spLocks noRot="1" noChangeAspect="1" noMove="1" noResize="1" noEditPoints="1" noAdjustHandles="1" noChangeArrowheads="1" noChangeShapeType="1" noTextEdit="1"/>
                </p:cNvSpPr>
                <p:nvPr/>
              </p:nvSpPr>
              <p:spPr bwMode="auto">
                <a:xfrm>
                  <a:off x="2245" y="3022"/>
                  <a:ext cx="2084" cy="725"/>
                </a:xfrm>
                <a:prstGeom prst="rect">
                  <a:avLst/>
                </a:prstGeom>
                <a:blipFill>
                  <a:blip r:embed="rId5"/>
                  <a:stretch>
                    <a:fillRect r="-2941"/>
                  </a:stretch>
                </a:blipFill>
                <a:ln w="9525">
                  <a:solidFill>
                    <a:srgbClr val="00FF00"/>
                  </a:solidFill>
                  <a:miter lim="800000"/>
                  <a:headEnd/>
                  <a:tailEnd/>
                </a:ln>
                <a:effectLst/>
              </p:spPr>
              <p:txBody>
                <a:bodyPr/>
                <a:lstStyle/>
                <a:p>
                  <a:r>
                    <a:rPr lang="zh-CN" altLang="en-US">
                      <a:noFill/>
                    </a:rPr>
                    <a:t> </a:t>
                  </a:r>
                </a:p>
              </p:txBody>
            </p:sp>
          </mc:Fallback>
        </mc:AlternateContent>
        <p:sp>
          <p:nvSpPr>
            <p:cNvPr id="813067" name="Text Box 11">
              <a:extLst>
                <a:ext uri="{FF2B5EF4-FFF2-40B4-BE49-F238E27FC236}">
                  <a16:creationId xmlns:a16="http://schemas.microsoft.com/office/drawing/2014/main" id="{A3DF40A9-A98F-47AA-88E4-674B31BEADFB}"/>
                </a:ext>
              </a:extLst>
            </p:cNvPr>
            <p:cNvSpPr txBox="1">
              <a:spLocks noChangeArrowheads="1"/>
            </p:cNvSpPr>
            <p:nvPr/>
          </p:nvSpPr>
          <p:spPr bwMode="auto">
            <a:xfrm>
              <a:off x="884" y="3203"/>
              <a:ext cx="1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latin typeface="Arial" panose="020B0604020202020204" pitchFamily="34" charset="0"/>
                </a:rPr>
                <a:t>相对结晶度</a:t>
              </a:r>
            </a:p>
          </p:txBody>
        </p:sp>
      </p:grp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13065"/>
                                        </p:tgtEl>
                                        <p:attrNameLst>
                                          <p:attrName>style.visibility</p:attrName>
                                        </p:attrNameLst>
                                      </p:cBhvr>
                                      <p:to>
                                        <p:strVal val="visible"/>
                                      </p:to>
                                    </p:set>
                                    <p:animEffect transition="in" filter="slide(fromBottom)">
                                      <p:cBhvr>
                                        <p:cTn id="7" dur="500"/>
                                        <p:tgtEl>
                                          <p:spTgt spid="813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a:extLst>
              <a:ext uri="{FF2B5EF4-FFF2-40B4-BE49-F238E27FC236}">
                <a16:creationId xmlns:a16="http://schemas.microsoft.com/office/drawing/2014/main" id="{9EE5EC16-6EFA-4CF7-B6A2-696A112E4D0A}"/>
              </a:ext>
            </a:extLst>
          </p:cNvPr>
          <p:cNvSpPr>
            <a:spLocks noGrp="1"/>
          </p:cNvSpPr>
          <p:nvPr>
            <p:ph type="sldNum" sz="quarter" idx="12"/>
          </p:nvPr>
        </p:nvSpPr>
        <p:spPr/>
        <p:txBody>
          <a:bodyPr/>
          <a:lstStyle/>
          <a:p>
            <a:fld id="{16A23ECC-E06F-4200-B4F7-247A28FA7A65}" type="slidenum">
              <a:rPr lang="en-US" altLang="zh-CN"/>
              <a:pPr/>
              <a:t>98</a:t>
            </a:fld>
            <a:endParaRPr lang="en-US" altLang="zh-CN"/>
          </a:p>
        </p:txBody>
      </p:sp>
      <p:sp>
        <p:nvSpPr>
          <p:cNvPr id="815127" name="Line 23">
            <a:extLst>
              <a:ext uri="{FF2B5EF4-FFF2-40B4-BE49-F238E27FC236}">
                <a16:creationId xmlns:a16="http://schemas.microsoft.com/office/drawing/2014/main" id="{F241B9C4-666F-4E2E-8E04-715F14FCBED3}"/>
              </a:ext>
            </a:extLst>
          </p:cNvPr>
          <p:cNvSpPr>
            <a:spLocks noChangeShapeType="1"/>
          </p:cNvSpPr>
          <p:nvPr/>
        </p:nvSpPr>
        <p:spPr bwMode="auto">
          <a:xfrm>
            <a:off x="1509713" y="3079750"/>
            <a:ext cx="14287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5129" name="Rectangle 25">
            <a:extLst>
              <a:ext uri="{FF2B5EF4-FFF2-40B4-BE49-F238E27FC236}">
                <a16:creationId xmlns:a16="http://schemas.microsoft.com/office/drawing/2014/main" id="{8C33FEAF-C13A-4075-A8FA-3885382F1E23}"/>
              </a:ext>
            </a:extLst>
          </p:cNvPr>
          <p:cNvSpPr>
            <a:spLocks noChangeArrowheads="1"/>
          </p:cNvSpPr>
          <p:nvPr/>
        </p:nvSpPr>
        <p:spPr bwMode="blackWhite">
          <a:xfrm>
            <a:off x="2555875" y="1538288"/>
            <a:ext cx="6049963" cy="933450"/>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lang="zh-CN" altLang="en-US" sz="2400"/>
              <a:t>若比容在时间为</a:t>
            </a:r>
            <a:r>
              <a:rPr lang="en-US" altLang="zh-CN" sz="2400"/>
              <a:t>0</a:t>
            </a:r>
            <a:r>
              <a:rPr lang="zh-CN" altLang="en-US" sz="2400"/>
              <a:t>，</a:t>
            </a:r>
            <a:r>
              <a:rPr lang="en-US" altLang="zh-CN" sz="2400"/>
              <a:t>t</a:t>
            </a:r>
            <a:r>
              <a:rPr lang="zh-CN" altLang="en-US" sz="2400"/>
              <a:t>和∞时分别为</a:t>
            </a:r>
            <a:r>
              <a:rPr lang="en-US" altLang="zh-CN" sz="2400"/>
              <a:t>v</a:t>
            </a:r>
            <a:r>
              <a:rPr lang="en-US" altLang="zh-CN" sz="2400" baseline="-25000"/>
              <a:t>0</a:t>
            </a:r>
            <a:r>
              <a:rPr lang="zh-CN" altLang="en-US" sz="2400"/>
              <a:t>、 </a:t>
            </a:r>
            <a:r>
              <a:rPr lang="en-US" altLang="zh-CN" sz="2400"/>
              <a:t>v</a:t>
            </a:r>
            <a:r>
              <a:rPr lang="en-US" altLang="zh-CN" sz="2400" baseline="-25000"/>
              <a:t>t</a:t>
            </a:r>
            <a:r>
              <a:rPr lang="zh-CN" altLang="en-US" sz="2400"/>
              <a:t>和</a:t>
            </a:r>
            <a:r>
              <a:rPr lang="en-US" altLang="zh-CN" sz="2400"/>
              <a:t>v</a:t>
            </a:r>
            <a:r>
              <a:rPr lang="en-US" altLang="zh-CN" sz="2400" baseline="-25000"/>
              <a:t>∞</a:t>
            </a:r>
            <a:r>
              <a:rPr lang="en-US" altLang="zh-CN" sz="2400"/>
              <a:t> </a:t>
            </a:r>
            <a:r>
              <a:rPr lang="zh-CN" altLang="en-US" sz="2400"/>
              <a:t>，则结晶过程可用</a:t>
            </a:r>
            <a:r>
              <a:rPr lang="en-US" altLang="zh-CN" sz="2400"/>
              <a:t>Avrami</a:t>
            </a:r>
            <a:r>
              <a:rPr lang="zh-CN" altLang="en-US" sz="2400"/>
              <a:t>方程描述： </a:t>
            </a:r>
          </a:p>
        </p:txBody>
      </p:sp>
      <p:sp>
        <p:nvSpPr>
          <p:cNvPr id="815130" name="Rectangle 26">
            <a:extLst>
              <a:ext uri="{FF2B5EF4-FFF2-40B4-BE49-F238E27FC236}">
                <a16:creationId xmlns:a16="http://schemas.microsoft.com/office/drawing/2014/main" id="{C528BE10-5591-4650-A75B-BA415D78C167}"/>
              </a:ext>
            </a:extLst>
          </p:cNvPr>
          <p:cNvSpPr>
            <a:spLocks noChangeArrowheads="1"/>
          </p:cNvSpPr>
          <p:nvPr/>
        </p:nvSpPr>
        <p:spPr bwMode="blackWhite">
          <a:xfrm>
            <a:off x="5508625" y="66294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0" baseline="-30000">
                <a:latin typeface="Times New Roman" panose="02020603050405020304" pitchFamily="18" charset="0"/>
              </a:rPr>
              <a:t> </a:t>
            </a:r>
            <a:endParaRPr lang="en-US" altLang="zh-CN" sz="2400" b="0">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815132" name="Object 28">
                <a:extLst>
                  <a:ext uri="{FF2B5EF4-FFF2-40B4-BE49-F238E27FC236}">
                    <a16:creationId xmlns:a16="http://schemas.microsoft.com/office/drawing/2014/main" id="{EE7DED49-6FE1-42F4-95BD-4D4F578C17B8}"/>
                  </a:ext>
                </a:extLst>
              </p:cNvPr>
              <p:cNvSpPr txBox="1"/>
              <p:nvPr>
                <p:ph idx="1"/>
              </p:nvPr>
            </p:nvSpPr>
            <p:spPr bwMode="auto">
              <a:xfrm>
                <a:off x="4787900" y="2636838"/>
                <a:ext cx="3527425" cy="912812"/>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m:t>
                              </m:r>
                            </m:sub>
                          </m:sSub>
                        </m:den>
                      </m:f>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p:sp>
            <p:nvSpPr>
              <p:cNvPr id="815132" name="Object 28">
                <a:extLst>
                  <a:ext uri="{FF2B5EF4-FFF2-40B4-BE49-F238E27FC236}">
                    <a16:creationId xmlns:a16="http://schemas.microsoft.com/office/drawing/2014/main" id="{EE7DED49-6FE1-42F4-95BD-4D4F578C17B8}"/>
                  </a:ext>
                </a:extLst>
              </p:cNvPr>
              <p:cNvSpPr txBox="1">
                <a:spLocks noRot="1" noChangeAspect="1" noMove="1" noResize="1" noEditPoints="1" noAdjustHandles="1" noChangeArrowheads="1" noChangeShapeType="1" noTextEdit="1"/>
              </p:cNvSpPr>
              <p:nvPr>
                <p:ph idx="1"/>
              </p:nvPr>
            </p:nvSpPr>
            <p:spPr bwMode="auto">
              <a:xfrm>
                <a:off x="4787900" y="2636838"/>
                <a:ext cx="3527425" cy="912812"/>
              </a:xfrm>
              <a:prstGeom prst="rect">
                <a:avLst/>
              </a:prstGeom>
              <a:blipFill>
                <a:blip r:embed="rId2"/>
                <a:stretch>
                  <a:fillRect/>
                </a:stretch>
              </a:blipFill>
              <a:ln>
                <a:noFill/>
              </a:ln>
              <a:effectLst/>
            </p:spPr>
            <p:txBody>
              <a:bodyPr/>
              <a:lstStyle/>
              <a:p>
                <a:r>
                  <a:rPr lang="zh-CN" altLang="en-US">
                    <a:noFill/>
                  </a:rPr>
                  <a:t> </a:t>
                </a:r>
              </a:p>
            </p:txBody>
          </p:sp>
        </mc:Fallback>
      </mc:AlternateContent>
      <p:pic>
        <p:nvPicPr>
          <p:cNvPr id="815133" name="Picture 29" descr="图片1">
            <a:extLst>
              <a:ext uri="{FF2B5EF4-FFF2-40B4-BE49-F238E27FC236}">
                <a16:creationId xmlns:a16="http://schemas.microsoft.com/office/drawing/2014/main" id="{7EF38329-E176-44C5-8D41-A02D85684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636838"/>
            <a:ext cx="1223962" cy="1069975"/>
          </a:xfrm>
          <a:prstGeom prst="rect">
            <a:avLst/>
          </a:prstGeom>
          <a:noFill/>
          <a:extLst>
            <a:ext uri="{909E8E84-426E-40DD-AFC4-6F175D3DCCD1}">
              <a14:hiddenFill xmlns:a14="http://schemas.microsoft.com/office/drawing/2010/main">
                <a:solidFill>
                  <a:srgbClr val="FFFFFF"/>
                </a:solidFill>
              </a14:hiddenFill>
            </a:ext>
          </a:extLst>
        </p:spPr>
      </p:pic>
      <p:sp>
        <p:nvSpPr>
          <p:cNvPr id="815134" name="Rectangle 30">
            <a:extLst>
              <a:ext uri="{FF2B5EF4-FFF2-40B4-BE49-F238E27FC236}">
                <a16:creationId xmlns:a16="http://schemas.microsoft.com/office/drawing/2014/main" id="{5D4E8994-CE6B-417E-AADE-FA18ECEC2D9F}"/>
              </a:ext>
            </a:extLst>
          </p:cNvPr>
          <p:cNvSpPr>
            <a:spLocks noChangeArrowheads="1"/>
          </p:cNvSpPr>
          <p:nvPr/>
        </p:nvSpPr>
        <p:spPr bwMode="auto">
          <a:xfrm>
            <a:off x="250825" y="4581525"/>
            <a:ext cx="5329238" cy="19558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t>式中：</a:t>
            </a:r>
            <a:r>
              <a:rPr kumimoji="0" lang="en-US" altLang="zh-CN" sz="2400"/>
              <a:t>V</a:t>
            </a:r>
            <a:r>
              <a:rPr kumimoji="0" lang="en-US" altLang="zh-CN" sz="2400">
                <a:latin typeface="Arial" panose="020B0604020202020204" pitchFamily="34" charset="0"/>
              </a:rPr>
              <a:t>—</a:t>
            </a:r>
            <a:r>
              <a:rPr kumimoji="0" lang="zh-CN" altLang="en-US" sz="2400"/>
              <a:t>聚合物的比容（比体积）；</a:t>
            </a:r>
          </a:p>
          <a:p>
            <a:r>
              <a:rPr kumimoji="0" lang="en-US" altLang="zh-CN" sz="2400"/>
              <a:t>K</a:t>
            </a:r>
            <a:r>
              <a:rPr kumimoji="0" lang="en-US" altLang="zh-CN" sz="2400">
                <a:latin typeface="Arial" panose="020B0604020202020204" pitchFamily="34" charset="0"/>
              </a:rPr>
              <a:t>—</a:t>
            </a:r>
            <a:r>
              <a:rPr kumimoji="0" lang="zh-CN" altLang="en-US" sz="2400"/>
              <a:t>结晶速率常数；</a:t>
            </a:r>
          </a:p>
          <a:p>
            <a:r>
              <a:rPr kumimoji="0" lang="en-US" altLang="zh-CN" sz="2400"/>
              <a:t>n</a:t>
            </a:r>
            <a:r>
              <a:rPr kumimoji="0" lang="en-US" altLang="zh-CN" sz="2400">
                <a:latin typeface="Arial" panose="020B0604020202020204" pitchFamily="34" charset="0"/>
              </a:rPr>
              <a:t>—</a:t>
            </a:r>
            <a:r>
              <a:rPr kumimoji="0" lang="en-US" altLang="zh-CN" sz="2400"/>
              <a:t>Avrami</a:t>
            </a:r>
            <a:r>
              <a:rPr kumimoji="0" lang="zh-CN" altLang="en-US" sz="2400"/>
              <a:t>指数，它与成核的机理和晶粒生长的方式有关，其值为晶粒的生长维数和成核过程的时间维数之和。</a:t>
            </a:r>
          </a:p>
        </p:txBody>
      </p:sp>
      <p:sp>
        <p:nvSpPr>
          <p:cNvPr id="815135" name="Text Box 31">
            <a:extLst>
              <a:ext uri="{FF2B5EF4-FFF2-40B4-BE49-F238E27FC236}">
                <a16:creationId xmlns:a16="http://schemas.microsoft.com/office/drawing/2014/main" id="{3DA7ABED-B835-43DD-958B-06B9FD986FBA}"/>
              </a:ext>
            </a:extLst>
          </p:cNvPr>
          <p:cNvSpPr txBox="1">
            <a:spLocks noChangeArrowheads="1"/>
          </p:cNvSpPr>
          <p:nvPr/>
        </p:nvSpPr>
        <p:spPr bwMode="blackWhite">
          <a:xfrm>
            <a:off x="4427538" y="2924175"/>
            <a:ext cx="433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latin typeface="Times New Roman" panose="02020603050405020304" pitchFamily="18" charset="0"/>
              </a:rPr>
              <a:t>=</a:t>
            </a:r>
          </a:p>
        </p:txBody>
      </p:sp>
      <p:sp>
        <p:nvSpPr>
          <p:cNvPr id="815137" name="Rectangle 33">
            <a:extLst>
              <a:ext uri="{FF2B5EF4-FFF2-40B4-BE49-F238E27FC236}">
                <a16:creationId xmlns:a16="http://schemas.microsoft.com/office/drawing/2014/main" id="{E5F0B316-2D08-4319-B4FB-BCE9F5DFAB34}"/>
              </a:ext>
            </a:extLst>
          </p:cNvPr>
          <p:cNvSpPr>
            <a:spLocks noGrp="1" noChangeArrowheads="1"/>
          </p:cNvSpPr>
          <p:nvPr>
            <p:ph type="title"/>
          </p:nvPr>
        </p:nvSpPr>
        <p:spPr>
          <a:xfrm>
            <a:off x="457200" y="620713"/>
            <a:ext cx="8507413" cy="796925"/>
          </a:xfrm>
          <a:noFill/>
          <a:ln/>
        </p:spPr>
        <p:txBody>
          <a:bodyPr/>
          <a:lstStyle/>
          <a:p>
            <a:r>
              <a:rPr lang="en-US" altLang="zh-CN" sz="2800" b="1" dirty="0" err="1">
                <a:solidFill>
                  <a:srgbClr val="FF0000"/>
                </a:solidFill>
                <a:latin typeface="楷体_GB2312" pitchFamily="1" charset="-122"/>
                <a:ea typeface="楷体_GB2312" pitchFamily="1" charset="-122"/>
              </a:rPr>
              <a:t>Avrami</a:t>
            </a:r>
            <a:r>
              <a:rPr lang="zh-CN" altLang="en-US" sz="2800" b="1" dirty="0">
                <a:solidFill>
                  <a:srgbClr val="FF0000"/>
                </a:solidFill>
                <a:latin typeface="楷体_GB2312" pitchFamily="1" charset="-122"/>
                <a:ea typeface="楷体_GB2312" pitchFamily="1" charset="-122"/>
              </a:rPr>
              <a:t>方程</a:t>
            </a:r>
            <a:r>
              <a:rPr lang="en-US" altLang="zh-CN" sz="2800" b="1" dirty="0">
                <a:solidFill>
                  <a:srgbClr val="FF0000"/>
                </a:solidFill>
                <a:latin typeface="Arial" panose="020B0604020202020204" pitchFamily="34" charset="0"/>
                <a:ea typeface="楷体_GB2312" pitchFamily="1" charset="-122"/>
              </a:rPr>
              <a:t>–</a:t>
            </a:r>
            <a:r>
              <a:rPr lang="zh-CN" altLang="en-US" sz="2800" b="1" dirty="0">
                <a:solidFill>
                  <a:srgbClr val="FF0000"/>
                </a:solidFill>
                <a:latin typeface="楷体_GB2312" pitchFamily="1" charset="-122"/>
                <a:ea typeface="楷体_GB2312" pitchFamily="1" charset="-122"/>
              </a:rPr>
              <a:t>高聚物（等温）结晶动力学方程</a:t>
            </a:r>
          </a:p>
        </p:txBody>
      </p:sp>
      <p:pic>
        <p:nvPicPr>
          <p:cNvPr id="815138" name="Picture 34">
            <a:extLst>
              <a:ext uri="{FF2B5EF4-FFF2-40B4-BE49-F238E27FC236}">
                <a16:creationId xmlns:a16="http://schemas.microsoft.com/office/drawing/2014/main" id="{B921A8A2-23E7-4366-9134-3E42D31E1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3957638"/>
            <a:ext cx="3382962" cy="2900362"/>
          </a:xfrm>
          <a:prstGeom prst="rect">
            <a:avLst/>
          </a:prstGeom>
          <a:noFill/>
          <a:extLst>
            <a:ext uri="{909E8E84-426E-40DD-AFC4-6F175D3DCCD1}">
              <a14:hiddenFill xmlns:a14="http://schemas.microsoft.com/office/drawing/2010/main">
                <a:solidFill>
                  <a:srgbClr val="FFFFFF"/>
                </a:solidFill>
              </a14:hiddenFill>
            </a:ext>
          </a:extLst>
        </p:spPr>
      </p:pic>
      <p:pic>
        <p:nvPicPr>
          <p:cNvPr id="815139" name="Picture 35" descr="图片1">
            <a:extLst>
              <a:ext uri="{FF2B5EF4-FFF2-40B4-BE49-F238E27FC236}">
                <a16:creationId xmlns:a16="http://schemas.microsoft.com/office/drawing/2014/main" id="{7459C664-7848-4FAF-943C-D6649A69F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84313"/>
            <a:ext cx="1817687" cy="2881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heel spokes="3"/>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a:extLst>
              <a:ext uri="{FF2B5EF4-FFF2-40B4-BE49-F238E27FC236}">
                <a16:creationId xmlns:a16="http://schemas.microsoft.com/office/drawing/2014/main" id="{A6BAF7BF-2A7E-48DE-8205-8E8FF7666CD8}"/>
              </a:ext>
            </a:extLst>
          </p:cNvPr>
          <p:cNvSpPr>
            <a:spLocks noGrp="1"/>
          </p:cNvSpPr>
          <p:nvPr>
            <p:ph type="sldNum" sz="quarter" idx="12"/>
          </p:nvPr>
        </p:nvSpPr>
        <p:spPr/>
        <p:txBody>
          <a:bodyPr/>
          <a:lstStyle/>
          <a:p>
            <a:fld id="{EAA9E0BF-31B3-4C0B-81E8-8431F92600F9}" type="slidenum">
              <a:rPr lang="en-US" altLang="zh-CN"/>
              <a:pPr/>
              <a:t>99</a:t>
            </a:fld>
            <a:endParaRPr lang="en-US" altLang="zh-CN"/>
          </a:p>
        </p:txBody>
      </p:sp>
      <p:sp>
        <p:nvSpPr>
          <p:cNvPr id="817154" name="Rectangle 2">
            <a:extLst>
              <a:ext uri="{FF2B5EF4-FFF2-40B4-BE49-F238E27FC236}">
                <a16:creationId xmlns:a16="http://schemas.microsoft.com/office/drawing/2014/main" id="{D190E864-5709-423F-B312-8C8D8BF220E6}"/>
              </a:ext>
            </a:extLst>
          </p:cNvPr>
          <p:cNvSpPr>
            <a:spLocks noGrp="1" noChangeArrowheads="1"/>
          </p:cNvSpPr>
          <p:nvPr>
            <p:ph type="title" idx="4294967295"/>
          </p:nvPr>
        </p:nvSpPr>
        <p:spPr>
          <a:xfrm>
            <a:off x="971550" y="404813"/>
            <a:ext cx="3529013" cy="890587"/>
          </a:xfrm>
        </p:spPr>
        <p:txBody>
          <a:bodyPr/>
          <a:lstStyle/>
          <a:p>
            <a:r>
              <a:rPr lang="en-US" altLang="zh-CN" b="1">
                <a:solidFill>
                  <a:srgbClr val="FF0066"/>
                </a:solidFill>
              </a:rPr>
              <a:t>Avrami</a:t>
            </a:r>
            <a:r>
              <a:rPr lang="zh-CN" altLang="en-US" b="1">
                <a:solidFill>
                  <a:srgbClr val="FF0066"/>
                </a:solidFill>
                <a:ea typeface="楷体_GB2312" pitchFamily="1" charset="-122"/>
              </a:rPr>
              <a:t>指数</a:t>
            </a:r>
            <a:r>
              <a:rPr lang="en-US" altLang="zh-CN" b="1" i="1">
                <a:solidFill>
                  <a:srgbClr val="FF0066"/>
                </a:solidFill>
                <a:latin typeface="Times New Roman" panose="02020603050405020304" pitchFamily="18" charset="0"/>
              </a:rPr>
              <a:t>n</a:t>
            </a:r>
          </a:p>
        </p:txBody>
      </p:sp>
      <p:grpSp>
        <p:nvGrpSpPr>
          <p:cNvPr id="817155" name="Group 3">
            <a:extLst>
              <a:ext uri="{FF2B5EF4-FFF2-40B4-BE49-F238E27FC236}">
                <a16:creationId xmlns:a16="http://schemas.microsoft.com/office/drawing/2014/main" id="{EE15DDB1-5BFA-43E5-A18F-C555005D0ECF}"/>
              </a:ext>
            </a:extLst>
          </p:cNvPr>
          <p:cNvGrpSpPr>
            <a:grpSpLocks/>
          </p:cNvGrpSpPr>
          <p:nvPr/>
        </p:nvGrpSpPr>
        <p:grpSpPr bwMode="auto">
          <a:xfrm>
            <a:off x="755650" y="3141663"/>
            <a:ext cx="7696200" cy="3168650"/>
            <a:chOff x="-3" y="-3"/>
            <a:chExt cx="3672" cy="1542"/>
          </a:xfrm>
        </p:grpSpPr>
        <p:grpSp>
          <p:nvGrpSpPr>
            <p:cNvPr id="817156" name="Group 4">
              <a:extLst>
                <a:ext uri="{FF2B5EF4-FFF2-40B4-BE49-F238E27FC236}">
                  <a16:creationId xmlns:a16="http://schemas.microsoft.com/office/drawing/2014/main" id="{DBEA3C5F-5A36-4AEA-8827-BEB88C71F9ED}"/>
                </a:ext>
              </a:extLst>
            </p:cNvPr>
            <p:cNvGrpSpPr>
              <a:grpSpLocks/>
            </p:cNvGrpSpPr>
            <p:nvPr/>
          </p:nvGrpSpPr>
          <p:grpSpPr bwMode="auto">
            <a:xfrm>
              <a:off x="0" y="0"/>
              <a:ext cx="3666" cy="1536"/>
              <a:chOff x="0" y="0"/>
              <a:chExt cx="3666" cy="1536"/>
            </a:xfrm>
          </p:grpSpPr>
          <p:grpSp>
            <p:nvGrpSpPr>
              <p:cNvPr id="817157" name="Group 5">
                <a:extLst>
                  <a:ext uri="{FF2B5EF4-FFF2-40B4-BE49-F238E27FC236}">
                    <a16:creationId xmlns:a16="http://schemas.microsoft.com/office/drawing/2014/main" id="{CD25097B-90B7-42A4-9620-774019E4D877}"/>
                  </a:ext>
                </a:extLst>
              </p:cNvPr>
              <p:cNvGrpSpPr>
                <a:grpSpLocks/>
              </p:cNvGrpSpPr>
              <p:nvPr/>
            </p:nvGrpSpPr>
            <p:grpSpPr bwMode="auto">
              <a:xfrm>
                <a:off x="0" y="0"/>
                <a:ext cx="1222" cy="384"/>
                <a:chOff x="0" y="0"/>
                <a:chExt cx="1222" cy="384"/>
              </a:xfrm>
            </p:grpSpPr>
            <p:sp>
              <p:nvSpPr>
                <p:cNvPr id="817158" name="Rectangle 6">
                  <a:extLst>
                    <a:ext uri="{FF2B5EF4-FFF2-40B4-BE49-F238E27FC236}">
                      <a16:creationId xmlns:a16="http://schemas.microsoft.com/office/drawing/2014/main" id="{D558B544-6B5D-4219-B7D7-43F9027FD973}"/>
                    </a:ext>
                  </a:extLst>
                </p:cNvPr>
                <p:cNvSpPr>
                  <a:spLocks noChangeArrowheads="1"/>
                </p:cNvSpPr>
                <p:nvPr/>
              </p:nvSpPr>
              <p:spPr bwMode="auto">
                <a:xfrm>
                  <a:off x="43" y="0"/>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3200">
                      <a:latin typeface="Times New Roman" panose="02020603050405020304" pitchFamily="18" charset="0"/>
                    </a:rPr>
                    <a:t>生长类型</a:t>
                  </a:r>
                </a:p>
                <a:p>
                  <a:pPr algn="ctr" eaLnBrk="0" hangingPunct="0"/>
                  <a:endParaRPr kumimoji="0" lang="en-US" altLang="zh-CN" sz="3200">
                    <a:latin typeface="Times New Roman" panose="02020603050405020304" pitchFamily="18" charset="0"/>
                    <a:ea typeface="宋体" panose="02010600030101010101" pitchFamily="2" charset="-122"/>
                  </a:endParaRPr>
                </a:p>
              </p:txBody>
            </p:sp>
            <p:sp>
              <p:nvSpPr>
                <p:cNvPr id="817159" name="Rectangle 7">
                  <a:extLst>
                    <a:ext uri="{FF2B5EF4-FFF2-40B4-BE49-F238E27FC236}">
                      <a16:creationId xmlns:a16="http://schemas.microsoft.com/office/drawing/2014/main" id="{4F5E9B9D-31C4-4629-853B-8553C5DB1FD4}"/>
                    </a:ext>
                  </a:extLst>
                </p:cNvPr>
                <p:cNvSpPr>
                  <a:spLocks noChangeArrowheads="1"/>
                </p:cNvSpPr>
                <p:nvPr/>
              </p:nvSpPr>
              <p:spPr bwMode="auto">
                <a:xfrm>
                  <a:off x="0" y="0"/>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60" name="Group 8">
                <a:extLst>
                  <a:ext uri="{FF2B5EF4-FFF2-40B4-BE49-F238E27FC236}">
                    <a16:creationId xmlns:a16="http://schemas.microsoft.com/office/drawing/2014/main" id="{B5C54FD0-5255-4433-BA57-17CC198E150D}"/>
                  </a:ext>
                </a:extLst>
              </p:cNvPr>
              <p:cNvGrpSpPr>
                <a:grpSpLocks/>
              </p:cNvGrpSpPr>
              <p:nvPr/>
            </p:nvGrpSpPr>
            <p:grpSpPr bwMode="auto">
              <a:xfrm>
                <a:off x="1222" y="0"/>
                <a:ext cx="1222" cy="384"/>
                <a:chOff x="1222" y="0"/>
                <a:chExt cx="1222" cy="384"/>
              </a:xfrm>
            </p:grpSpPr>
            <p:sp>
              <p:nvSpPr>
                <p:cNvPr id="817161" name="Rectangle 9">
                  <a:extLst>
                    <a:ext uri="{FF2B5EF4-FFF2-40B4-BE49-F238E27FC236}">
                      <a16:creationId xmlns:a16="http://schemas.microsoft.com/office/drawing/2014/main" id="{BFB23387-AED9-45CF-BA4C-D9338959C833}"/>
                    </a:ext>
                  </a:extLst>
                </p:cNvPr>
                <p:cNvSpPr>
                  <a:spLocks noChangeArrowheads="1"/>
                </p:cNvSpPr>
                <p:nvPr/>
              </p:nvSpPr>
              <p:spPr bwMode="auto">
                <a:xfrm>
                  <a:off x="1265" y="0"/>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800">
                      <a:solidFill>
                        <a:srgbClr val="FF0000"/>
                      </a:solidFill>
                    </a:rPr>
                    <a:t>均</a:t>
                  </a:r>
                  <a:r>
                    <a:rPr kumimoji="0" lang="zh-CN" altLang="en-US" sz="2800"/>
                    <a:t>相成核</a:t>
                  </a:r>
                </a:p>
                <a:p>
                  <a:pPr algn="ctr" eaLnBrk="0" hangingPunct="0"/>
                  <a:r>
                    <a:rPr kumimoji="0" lang="en-US" altLang="zh-CN" i="1">
                      <a:solidFill>
                        <a:schemeClr val="accent1"/>
                      </a:solidFill>
                    </a:rPr>
                    <a:t>n</a:t>
                  </a:r>
                  <a:r>
                    <a:rPr kumimoji="0" lang="en-US" altLang="zh-CN">
                      <a:solidFill>
                        <a:schemeClr val="accent1"/>
                      </a:solidFill>
                    </a:rPr>
                    <a:t>=</a:t>
                  </a:r>
                  <a:r>
                    <a:rPr kumimoji="0" lang="zh-CN" altLang="en-US">
                      <a:solidFill>
                        <a:schemeClr val="accent1"/>
                      </a:solidFill>
                    </a:rPr>
                    <a:t>生长维数</a:t>
                  </a:r>
                  <a:r>
                    <a:rPr kumimoji="0" lang="en-US" altLang="zh-CN">
                      <a:solidFill>
                        <a:schemeClr val="accent1"/>
                      </a:solidFill>
                    </a:rPr>
                    <a:t>+1</a:t>
                  </a:r>
                </a:p>
              </p:txBody>
            </p:sp>
            <p:sp>
              <p:nvSpPr>
                <p:cNvPr id="817162" name="Rectangle 10">
                  <a:extLst>
                    <a:ext uri="{FF2B5EF4-FFF2-40B4-BE49-F238E27FC236}">
                      <a16:creationId xmlns:a16="http://schemas.microsoft.com/office/drawing/2014/main" id="{A58F1432-84B8-4EF3-847C-153DB01321E9}"/>
                    </a:ext>
                  </a:extLst>
                </p:cNvPr>
                <p:cNvSpPr>
                  <a:spLocks noChangeArrowheads="1"/>
                </p:cNvSpPr>
                <p:nvPr/>
              </p:nvSpPr>
              <p:spPr bwMode="auto">
                <a:xfrm>
                  <a:off x="1222" y="0"/>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63" name="Group 11">
                <a:extLst>
                  <a:ext uri="{FF2B5EF4-FFF2-40B4-BE49-F238E27FC236}">
                    <a16:creationId xmlns:a16="http://schemas.microsoft.com/office/drawing/2014/main" id="{8DEDD755-2EA5-46DD-BD1A-3D68A2C1D7AA}"/>
                  </a:ext>
                </a:extLst>
              </p:cNvPr>
              <p:cNvGrpSpPr>
                <a:grpSpLocks/>
              </p:cNvGrpSpPr>
              <p:nvPr/>
            </p:nvGrpSpPr>
            <p:grpSpPr bwMode="auto">
              <a:xfrm>
                <a:off x="2444" y="0"/>
                <a:ext cx="1222" cy="384"/>
                <a:chOff x="2444" y="0"/>
                <a:chExt cx="1222" cy="384"/>
              </a:xfrm>
            </p:grpSpPr>
            <p:sp>
              <p:nvSpPr>
                <p:cNvPr id="817164" name="Rectangle 12">
                  <a:extLst>
                    <a:ext uri="{FF2B5EF4-FFF2-40B4-BE49-F238E27FC236}">
                      <a16:creationId xmlns:a16="http://schemas.microsoft.com/office/drawing/2014/main" id="{42135160-0F64-4739-9AC3-1EA7E8453D40}"/>
                    </a:ext>
                  </a:extLst>
                </p:cNvPr>
                <p:cNvSpPr>
                  <a:spLocks noChangeArrowheads="1"/>
                </p:cNvSpPr>
                <p:nvPr/>
              </p:nvSpPr>
              <p:spPr bwMode="auto">
                <a:xfrm>
                  <a:off x="2487" y="0"/>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800">
                      <a:solidFill>
                        <a:srgbClr val="FF0000"/>
                      </a:solidFill>
                    </a:rPr>
                    <a:t>异</a:t>
                  </a:r>
                  <a:r>
                    <a:rPr kumimoji="0" lang="zh-CN" altLang="en-US" sz="2800"/>
                    <a:t>相成核</a:t>
                  </a:r>
                </a:p>
                <a:p>
                  <a:pPr algn="ctr" eaLnBrk="0" hangingPunct="0"/>
                  <a:r>
                    <a:rPr kumimoji="0" lang="en-US" altLang="zh-CN" i="1">
                      <a:solidFill>
                        <a:srgbClr val="FF33CC"/>
                      </a:solidFill>
                    </a:rPr>
                    <a:t>n</a:t>
                  </a:r>
                  <a:r>
                    <a:rPr kumimoji="0" lang="en-US" altLang="zh-CN">
                      <a:solidFill>
                        <a:srgbClr val="FF33CC"/>
                      </a:solidFill>
                    </a:rPr>
                    <a:t>=</a:t>
                  </a:r>
                  <a:r>
                    <a:rPr kumimoji="0" lang="zh-CN" altLang="en-US">
                      <a:solidFill>
                        <a:srgbClr val="FF33CC"/>
                      </a:solidFill>
                    </a:rPr>
                    <a:t>生长维数</a:t>
                  </a:r>
                </a:p>
              </p:txBody>
            </p:sp>
            <p:sp>
              <p:nvSpPr>
                <p:cNvPr id="817165" name="Rectangle 13">
                  <a:extLst>
                    <a:ext uri="{FF2B5EF4-FFF2-40B4-BE49-F238E27FC236}">
                      <a16:creationId xmlns:a16="http://schemas.microsoft.com/office/drawing/2014/main" id="{159D4C11-85A9-4C90-B6DF-8B3F5CE397F1}"/>
                    </a:ext>
                  </a:extLst>
                </p:cNvPr>
                <p:cNvSpPr>
                  <a:spLocks noChangeArrowheads="1"/>
                </p:cNvSpPr>
                <p:nvPr/>
              </p:nvSpPr>
              <p:spPr bwMode="auto">
                <a:xfrm>
                  <a:off x="2444" y="0"/>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66" name="Group 14">
                <a:extLst>
                  <a:ext uri="{FF2B5EF4-FFF2-40B4-BE49-F238E27FC236}">
                    <a16:creationId xmlns:a16="http://schemas.microsoft.com/office/drawing/2014/main" id="{3567ADBD-B87A-4DAB-8558-C9859E9FD136}"/>
                  </a:ext>
                </a:extLst>
              </p:cNvPr>
              <p:cNvGrpSpPr>
                <a:grpSpLocks/>
              </p:cNvGrpSpPr>
              <p:nvPr/>
            </p:nvGrpSpPr>
            <p:grpSpPr bwMode="auto">
              <a:xfrm>
                <a:off x="0" y="384"/>
                <a:ext cx="1222" cy="384"/>
                <a:chOff x="0" y="384"/>
                <a:chExt cx="1222" cy="384"/>
              </a:xfrm>
            </p:grpSpPr>
            <p:sp>
              <p:nvSpPr>
                <p:cNvPr id="817167" name="Rectangle 15">
                  <a:extLst>
                    <a:ext uri="{FF2B5EF4-FFF2-40B4-BE49-F238E27FC236}">
                      <a16:creationId xmlns:a16="http://schemas.microsoft.com/office/drawing/2014/main" id="{89EFFB49-536B-4E81-81A5-3D69AA23D3A5}"/>
                    </a:ext>
                  </a:extLst>
                </p:cNvPr>
                <p:cNvSpPr>
                  <a:spLocks noChangeArrowheads="1"/>
                </p:cNvSpPr>
                <p:nvPr/>
              </p:nvSpPr>
              <p:spPr bwMode="auto">
                <a:xfrm>
                  <a:off x="43" y="384"/>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400"/>
                    <a:t>三维生长</a:t>
                  </a:r>
                </a:p>
                <a:p>
                  <a:pPr algn="ctr"/>
                  <a:r>
                    <a:rPr kumimoji="0" lang="en-US" altLang="zh-CN" sz="2400"/>
                    <a:t>(</a:t>
                  </a:r>
                  <a:r>
                    <a:rPr kumimoji="0" lang="zh-CN" altLang="en-US" sz="2400"/>
                    <a:t>球状晶体</a:t>
                  </a:r>
                  <a:r>
                    <a:rPr kumimoji="0" lang="en-US" altLang="zh-CN" sz="2400"/>
                    <a:t>)</a:t>
                  </a:r>
                  <a:endParaRPr kumimoji="0" lang="en-US" altLang="zh-CN" sz="2800" b="0"/>
                </a:p>
              </p:txBody>
            </p:sp>
            <p:sp>
              <p:nvSpPr>
                <p:cNvPr id="817168" name="Rectangle 16">
                  <a:extLst>
                    <a:ext uri="{FF2B5EF4-FFF2-40B4-BE49-F238E27FC236}">
                      <a16:creationId xmlns:a16="http://schemas.microsoft.com/office/drawing/2014/main" id="{5B3B4A3A-4426-4BDE-B130-03AD95A88B54}"/>
                    </a:ext>
                  </a:extLst>
                </p:cNvPr>
                <p:cNvSpPr>
                  <a:spLocks noChangeArrowheads="1"/>
                </p:cNvSpPr>
                <p:nvPr/>
              </p:nvSpPr>
              <p:spPr bwMode="auto">
                <a:xfrm>
                  <a:off x="0" y="384"/>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69" name="Group 17">
                <a:extLst>
                  <a:ext uri="{FF2B5EF4-FFF2-40B4-BE49-F238E27FC236}">
                    <a16:creationId xmlns:a16="http://schemas.microsoft.com/office/drawing/2014/main" id="{9BDD96C1-75AB-4F68-9774-439F989687B1}"/>
                  </a:ext>
                </a:extLst>
              </p:cNvPr>
              <p:cNvGrpSpPr>
                <a:grpSpLocks/>
              </p:cNvGrpSpPr>
              <p:nvPr/>
            </p:nvGrpSpPr>
            <p:grpSpPr bwMode="auto">
              <a:xfrm>
                <a:off x="1222" y="384"/>
                <a:ext cx="1222" cy="384"/>
                <a:chOff x="1222" y="384"/>
                <a:chExt cx="1222" cy="384"/>
              </a:xfrm>
            </p:grpSpPr>
            <p:sp>
              <p:nvSpPr>
                <p:cNvPr id="817170" name="Rectangle 18">
                  <a:extLst>
                    <a:ext uri="{FF2B5EF4-FFF2-40B4-BE49-F238E27FC236}">
                      <a16:creationId xmlns:a16="http://schemas.microsoft.com/office/drawing/2014/main" id="{53356211-9C3A-463C-A63E-1AFB7CDC2D5E}"/>
                    </a:ext>
                  </a:extLst>
                </p:cNvPr>
                <p:cNvSpPr>
                  <a:spLocks noChangeArrowheads="1"/>
                </p:cNvSpPr>
                <p:nvPr/>
              </p:nvSpPr>
              <p:spPr bwMode="auto">
                <a:xfrm>
                  <a:off x="1265" y="384"/>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=3+1=4</a:t>
                  </a:r>
                </a:p>
              </p:txBody>
            </p:sp>
            <p:sp>
              <p:nvSpPr>
                <p:cNvPr id="817171" name="Rectangle 19">
                  <a:extLst>
                    <a:ext uri="{FF2B5EF4-FFF2-40B4-BE49-F238E27FC236}">
                      <a16:creationId xmlns:a16="http://schemas.microsoft.com/office/drawing/2014/main" id="{13FB7B67-ECF4-45B8-81D6-ED93B5231EA8}"/>
                    </a:ext>
                  </a:extLst>
                </p:cNvPr>
                <p:cNvSpPr>
                  <a:spLocks noChangeArrowheads="1"/>
                </p:cNvSpPr>
                <p:nvPr/>
              </p:nvSpPr>
              <p:spPr bwMode="auto">
                <a:xfrm>
                  <a:off x="1222" y="384"/>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72" name="Group 20">
                <a:extLst>
                  <a:ext uri="{FF2B5EF4-FFF2-40B4-BE49-F238E27FC236}">
                    <a16:creationId xmlns:a16="http://schemas.microsoft.com/office/drawing/2014/main" id="{30601EC2-DB8D-4FFE-B27E-E22B359F117C}"/>
                  </a:ext>
                </a:extLst>
              </p:cNvPr>
              <p:cNvGrpSpPr>
                <a:grpSpLocks/>
              </p:cNvGrpSpPr>
              <p:nvPr/>
            </p:nvGrpSpPr>
            <p:grpSpPr bwMode="auto">
              <a:xfrm>
                <a:off x="2444" y="384"/>
                <a:ext cx="1222" cy="384"/>
                <a:chOff x="2444" y="384"/>
                <a:chExt cx="1222" cy="384"/>
              </a:xfrm>
            </p:grpSpPr>
            <p:sp>
              <p:nvSpPr>
                <p:cNvPr id="817173" name="Rectangle 21">
                  <a:extLst>
                    <a:ext uri="{FF2B5EF4-FFF2-40B4-BE49-F238E27FC236}">
                      <a16:creationId xmlns:a16="http://schemas.microsoft.com/office/drawing/2014/main" id="{6CE18D53-F925-43EC-8936-2F0E176F2CEB}"/>
                    </a:ext>
                  </a:extLst>
                </p:cNvPr>
                <p:cNvSpPr>
                  <a:spLocks noChangeArrowheads="1"/>
                </p:cNvSpPr>
                <p:nvPr/>
              </p:nvSpPr>
              <p:spPr bwMode="auto">
                <a:xfrm>
                  <a:off x="2487" y="384"/>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=3+0=3</a:t>
                  </a:r>
                </a:p>
                <a:p>
                  <a:pPr algn="ctr" eaLnBrk="0" hangingPunct="0"/>
                  <a:endParaRPr kumimoji="0" lang="en-US" altLang="zh-CN" sz="3200" b="0">
                    <a:latin typeface="Times New Roman" panose="02020603050405020304" pitchFamily="18" charset="0"/>
                    <a:ea typeface="宋体" panose="02010600030101010101" pitchFamily="2" charset="-122"/>
                  </a:endParaRPr>
                </a:p>
              </p:txBody>
            </p:sp>
            <p:sp>
              <p:nvSpPr>
                <p:cNvPr id="817174" name="Rectangle 22">
                  <a:extLst>
                    <a:ext uri="{FF2B5EF4-FFF2-40B4-BE49-F238E27FC236}">
                      <a16:creationId xmlns:a16="http://schemas.microsoft.com/office/drawing/2014/main" id="{4E230BE9-A77E-4B13-997A-EE59F31B3E16}"/>
                    </a:ext>
                  </a:extLst>
                </p:cNvPr>
                <p:cNvSpPr>
                  <a:spLocks noChangeArrowheads="1"/>
                </p:cNvSpPr>
                <p:nvPr/>
              </p:nvSpPr>
              <p:spPr bwMode="auto">
                <a:xfrm>
                  <a:off x="2444" y="384"/>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75" name="Group 23">
                <a:extLst>
                  <a:ext uri="{FF2B5EF4-FFF2-40B4-BE49-F238E27FC236}">
                    <a16:creationId xmlns:a16="http://schemas.microsoft.com/office/drawing/2014/main" id="{F94A5D1B-DB74-43CA-A06F-A1C0FFBD188F}"/>
                  </a:ext>
                </a:extLst>
              </p:cNvPr>
              <p:cNvGrpSpPr>
                <a:grpSpLocks/>
              </p:cNvGrpSpPr>
              <p:nvPr/>
            </p:nvGrpSpPr>
            <p:grpSpPr bwMode="auto">
              <a:xfrm>
                <a:off x="0" y="768"/>
                <a:ext cx="1222" cy="384"/>
                <a:chOff x="0" y="768"/>
                <a:chExt cx="1222" cy="384"/>
              </a:xfrm>
            </p:grpSpPr>
            <p:sp>
              <p:nvSpPr>
                <p:cNvPr id="817176" name="Rectangle 24">
                  <a:extLst>
                    <a:ext uri="{FF2B5EF4-FFF2-40B4-BE49-F238E27FC236}">
                      <a16:creationId xmlns:a16="http://schemas.microsoft.com/office/drawing/2014/main" id="{830E1F4D-70C1-44D9-AE48-F905F728BD58}"/>
                    </a:ext>
                  </a:extLst>
                </p:cNvPr>
                <p:cNvSpPr>
                  <a:spLocks noChangeArrowheads="1"/>
                </p:cNvSpPr>
                <p:nvPr/>
              </p:nvSpPr>
              <p:spPr bwMode="auto">
                <a:xfrm>
                  <a:off x="43" y="768"/>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400"/>
                    <a:t>二维生长</a:t>
                  </a:r>
                </a:p>
                <a:p>
                  <a:pPr algn="ctr"/>
                  <a:r>
                    <a:rPr kumimoji="0" lang="en-US" altLang="zh-CN" sz="2400"/>
                    <a:t>(</a:t>
                  </a:r>
                  <a:r>
                    <a:rPr kumimoji="0" lang="zh-CN" altLang="en-US" sz="2400"/>
                    <a:t>片状晶体</a:t>
                  </a:r>
                  <a:r>
                    <a:rPr kumimoji="0" lang="en-US" altLang="zh-CN" sz="2400"/>
                    <a:t>)</a:t>
                  </a:r>
                  <a:endParaRPr kumimoji="0" lang="en-US" altLang="zh-CN" sz="2800" b="0"/>
                </a:p>
              </p:txBody>
            </p:sp>
            <p:sp>
              <p:nvSpPr>
                <p:cNvPr id="817177" name="Rectangle 25">
                  <a:extLst>
                    <a:ext uri="{FF2B5EF4-FFF2-40B4-BE49-F238E27FC236}">
                      <a16:creationId xmlns:a16="http://schemas.microsoft.com/office/drawing/2014/main" id="{DADC39E7-0394-4CA9-9447-947A0316628F}"/>
                    </a:ext>
                  </a:extLst>
                </p:cNvPr>
                <p:cNvSpPr>
                  <a:spLocks noChangeArrowheads="1"/>
                </p:cNvSpPr>
                <p:nvPr/>
              </p:nvSpPr>
              <p:spPr bwMode="auto">
                <a:xfrm>
                  <a:off x="0" y="768"/>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78" name="Group 26">
                <a:extLst>
                  <a:ext uri="{FF2B5EF4-FFF2-40B4-BE49-F238E27FC236}">
                    <a16:creationId xmlns:a16="http://schemas.microsoft.com/office/drawing/2014/main" id="{945D36A9-3F47-44A4-9B1C-13673D277768}"/>
                  </a:ext>
                </a:extLst>
              </p:cNvPr>
              <p:cNvGrpSpPr>
                <a:grpSpLocks/>
              </p:cNvGrpSpPr>
              <p:nvPr/>
            </p:nvGrpSpPr>
            <p:grpSpPr bwMode="auto">
              <a:xfrm>
                <a:off x="1222" y="768"/>
                <a:ext cx="1222" cy="384"/>
                <a:chOff x="1222" y="768"/>
                <a:chExt cx="1222" cy="384"/>
              </a:xfrm>
            </p:grpSpPr>
            <p:sp>
              <p:nvSpPr>
                <p:cNvPr id="817179" name="Rectangle 27">
                  <a:extLst>
                    <a:ext uri="{FF2B5EF4-FFF2-40B4-BE49-F238E27FC236}">
                      <a16:creationId xmlns:a16="http://schemas.microsoft.com/office/drawing/2014/main" id="{FFC337AD-A7CA-480C-842A-9120A4A1F92A}"/>
                    </a:ext>
                  </a:extLst>
                </p:cNvPr>
                <p:cNvSpPr>
                  <a:spLocks noChangeArrowheads="1"/>
                </p:cNvSpPr>
                <p:nvPr/>
              </p:nvSpPr>
              <p:spPr bwMode="auto">
                <a:xfrm>
                  <a:off x="1265" y="768"/>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=2+1=3</a:t>
                  </a:r>
                </a:p>
              </p:txBody>
            </p:sp>
            <p:sp>
              <p:nvSpPr>
                <p:cNvPr id="817180" name="Rectangle 28">
                  <a:extLst>
                    <a:ext uri="{FF2B5EF4-FFF2-40B4-BE49-F238E27FC236}">
                      <a16:creationId xmlns:a16="http://schemas.microsoft.com/office/drawing/2014/main" id="{8C37933F-BEE1-4072-BE3C-974577541852}"/>
                    </a:ext>
                  </a:extLst>
                </p:cNvPr>
                <p:cNvSpPr>
                  <a:spLocks noChangeArrowheads="1"/>
                </p:cNvSpPr>
                <p:nvPr/>
              </p:nvSpPr>
              <p:spPr bwMode="auto">
                <a:xfrm>
                  <a:off x="1222" y="768"/>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81" name="Group 29">
                <a:extLst>
                  <a:ext uri="{FF2B5EF4-FFF2-40B4-BE49-F238E27FC236}">
                    <a16:creationId xmlns:a16="http://schemas.microsoft.com/office/drawing/2014/main" id="{0291CF8B-F7DA-47FB-B7C9-16862A23850D}"/>
                  </a:ext>
                </a:extLst>
              </p:cNvPr>
              <p:cNvGrpSpPr>
                <a:grpSpLocks/>
              </p:cNvGrpSpPr>
              <p:nvPr/>
            </p:nvGrpSpPr>
            <p:grpSpPr bwMode="auto">
              <a:xfrm>
                <a:off x="2444" y="768"/>
                <a:ext cx="1222" cy="384"/>
                <a:chOff x="2444" y="768"/>
                <a:chExt cx="1222" cy="384"/>
              </a:xfrm>
            </p:grpSpPr>
            <p:sp>
              <p:nvSpPr>
                <p:cNvPr id="817182" name="Rectangle 30">
                  <a:extLst>
                    <a:ext uri="{FF2B5EF4-FFF2-40B4-BE49-F238E27FC236}">
                      <a16:creationId xmlns:a16="http://schemas.microsoft.com/office/drawing/2014/main" id="{C9771DF8-4D45-4548-B8E7-0B9A3DD4F692}"/>
                    </a:ext>
                  </a:extLst>
                </p:cNvPr>
                <p:cNvSpPr>
                  <a:spLocks noChangeArrowheads="1"/>
                </p:cNvSpPr>
                <p:nvPr/>
              </p:nvSpPr>
              <p:spPr bwMode="auto">
                <a:xfrm>
                  <a:off x="2487" y="768"/>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=2+0=2</a:t>
                  </a:r>
                </a:p>
                <a:p>
                  <a:pPr algn="ctr" eaLnBrk="0" hangingPunct="0"/>
                  <a:endParaRPr kumimoji="0" lang="en-US" altLang="zh-CN" sz="3200" b="0">
                    <a:latin typeface="Times New Roman" panose="02020603050405020304" pitchFamily="18" charset="0"/>
                    <a:ea typeface="宋体" panose="02010600030101010101" pitchFamily="2" charset="-122"/>
                  </a:endParaRPr>
                </a:p>
              </p:txBody>
            </p:sp>
            <p:sp>
              <p:nvSpPr>
                <p:cNvPr id="817183" name="Rectangle 31">
                  <a:extLst>
                    <a:ext uri="{FF2B5EF4-FFF2-40B4-BE49-F238E27FC236}">
                      <a16:creationId xmlns:a16="http://schemas.microsoft.com/office/drawing/2014/main" id="{E6F1C8B3-780B-4625-AE90-727A0F29B20D}"/>
                    </a:ext>
                  </a:extLst>
                </p:cNvPr>
                <p:cNvSpPr>
                  <a:spLocks noChangeArrowheads="1"/>
                </p:cNvSpPr>
                <p:nvPr/>
              </p:nvSpPr>
              <p:spPr bwMode="auto">
                <a:xfrm>
                  <a:off x="2444" y="768"/>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84" name="Group 32">
                <a:extLst>
                  <a:ext uri="{FF2B5EF4-FFF2-40B4-BE49-F238E27FC236}">
                    <a16:creationId xmlns:a16="http://schemas.microsoft.com/office/drawing/2014/main" id="{D64E50DA-D0B1-40C4-B032-81D96621606B}"/>
                  </a:ext>
                </a:extLst>
              </p:cNvPr>
              <p:cNvGrpSpPr>
                <a:grpSpLocks/>
              </p:cNvGrpSpPr>
              <p:nvPr/>
            </p:nvGrpSpPr>
            <p:grpSpPr bwMode="auto">
              <a:xfrm>
                <a:off x="0" y="1152"/>
                <a:ext cx="1222" cy="384"/>
                <a:chOff x="0" y="1152"/>
                <a:chExt cx="1222" cy="384"/>
              </a:xfrm>
            </p:grpSpPr>
            <p:sp>
              <p:nvSpPr>
                <p:cNvPr id="817185" name="Rectangle 33">
                  <a:extLst>
                    <a:ext uri="{FF2B5EF4-FFF2-40B4-BE49-F238E27FC236}">
                      <a16:creationId xmlns:a16="http://schemas.microsoft.com/office/drawing/2014/main" id="{BC295686-7C59-493F-BB61-21B226793EB1}"/>
                    </a:ext>
                  </a:extLst>
                </p:cNvPr>
                <p:cNvSpPr>
                  <a:spLocks noChangeArrowheads="1"/>
                </p:cNvSpPr>
                <p:nvPr/>
              </p:nvSpPr>
              <p:spPr bwMode="auto">
                <a:xfrm>
                  <a:off x="43" y="1152"/>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zh-CN" altLang="en-US" sz="2400"/>
                    <a:t>一维生长</a:t>
                  </a:r>
                </a:p>
                <a:p>
                  <a:pPr algn="ctr"/>
                  <a:r>
                    <a:rPr kumimoji="0" lang="en-US" altLang="zh-CN" sz="2400"/>
                    <a:t>(</a:t>
                  </a:r>
                  <a:r>
                    <a:rPr kumimoji="0" lang="zh-CN" altLang="en-US" sz="2400"/>
                    <a:t>针状晶体</a:t>
                  </a:r>
                  <a:r>
                    <a:rPr kumimoji="0" lang="en-US" altLang="zh-CN" sz="2400"/>
                    <a:t>)</a:t>
                  </a:r>
                  <a:endParaRPr kumimoji="0" lang="en-US" altLang="zh-CN" sz="2800" b="0"/>
                </a:p>
              </p:txBody>
            </p:sp>
            <p:sp>
              <p:nvSpPr>
                <p:cNvPr id="817186" name="Rectangle 34">
                  <a:extLst>
                    <a:ext uri="{FF2B5EF4-FFF2-40B4-BE49-F238E27FC236}">
                      <a16:creationId xmlns:a16="http://schemas.microsoft.com/office/drawing/2014/main" id="{4297632F-A14C-4D25-9BB5-41D90242AB03}"/>
                    </a:ext>
                  </a:extLst>
                </p:cNvPr>
                <p:cNvSpPr>
                  <a:spLocks noChangeArrowheads="1"/>
                </p:cNvSpPr>
                <p:nvPr/>
              </p:nvSpPr>
              <p:spPr bwMode="auto">
                <a:xfrm>
                  <a:off x="0" y="1152"/>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87" name="Group 35">
                <a:extLst>
                  <a:ext uri="{FF2B5EF4-FFF2-40B4-BE49-F238E27FC236}">
                    <a16:creationId xmlns:a16="http://schemas.microsoft.com/office/drawing/2014/main" id="{31F545F0-335B-49E7-9767-F120B0782004}"/>
                  </a:ext>
                </a:extLst>
              </p:cNvPr>
              <p:cNvGrpSpPr>
                <a:grpSpLocks/>
              </p:cNvGrpSpPr>
              <p:nvPr/>
            </p:nvGrpSpPr>
            <p:grpSpPr bwMode="auto">
              <a:xfrm>
                <a:off x="1222" y="1152"/>
                <a:ext cx="1222" cy="384"/>
                <a:chOff x="1222" y="1152"/>
                <a:chExt cx="1222" cy="384"/>
              </a:xfrm>
            </p:grpSpPr>
            <p:sp>
              <p:nvSpPr>
                <p:cNvPr id="817188" name="Rectangle 36">
                  <a:extLst>
                    <a:ext uri="{FF2B5EF4-FFF2-40B4-BE49-F238E27FC236}">
                      <a16:creationId xmlns:a16="http://schemas.microsoft.com/office/drawing/2014/main" id="{9D971BD8-3100-46B2-BEB0-DE3206D0C09E}"/>
                    </a:ext>
                  </a:extLst>
                </p:cNvPr>
                <p:cNvSpPr>
                  <a:spLocks noChangeArrowheads="1"/>
                </p:cNvSpPr>
                <p:nvPr/>
              </p:nvSpPr>
              <p:spPr bwMode="auto">
                <a:xfrm>
                  <a:off x="1265" y="1152"/>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=1+1=2</a:t>
                  </a:r>
                </a:p>
              </p:txBody>
            </p:sp>
            <p:sp>
              <p:nvSpPr>
                <p:cNvPr id="817189" name="Rectangle 37">
                  <a:extLst>
                    <a:ext uri="{FF2B5EF4-FFF2-40B4-BE49-F238E27FC236}">
                      <a16:creationId xmlns:a16="http://schemas.microsoft.com/office/drawing/2014/main" id="{13AD7AD7-EFDB-4247-ADB8-7C06518ED0EB}"/>
                    </a:ext>
                  </a:extLst>
                </p:cNvPr>
                <p:cNvSpPr>
                  <a:spLocks noChangeArrowheads="1"/>
                </p:cNvSpPr>
                <p:nvPr/>
              </p:nvSpPr>
              <p:spPr bwMode="auto">
                <a:xfrm>
                  <a:off x="1222" y="1152"/>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17190" name="Group 38">
                <a:extLst>
                  <a:ext uri="{FF2B5EF4-FFF2-40B4-BE49-F238E27FC236}">
                    <a16:creationId xmlns:a16="http://schemas.microsoft.com/office/drawing/2014/main" id="{23A61C5F-EF24-4384-BD97-5FE65C0EFFB9}"/>
                  </a:ext>
                </a:extLst>
              </p:cNvPr>
              <p:cNvGrpSpPr>
                <a:grpSpLocks/>
              </p:cNvGrpSpPr>
              <p:nvPr/>
            </p:nvGrpSpPr>
            <p:grpSpPr bwMode="auto">
              <a:xfrm>
                <a:off x="2444" y="1152"/>
                <a:ext cx="1222" cy="384"/>
                <a:chOff x="2444" y="1152"/>
                <a:chExt cx="1222" cy="384"/>
              </a:xfrm>
            </p:grpSpPr>
            <p:sp>
              <p:nvSpPr>
                <p:cNvPr id="817191" name="Rectangle 39">
                  <a:extLst>
                    <a:ext uri="{FF2B5EF4-FFF2-40B4-BE49-F238E27FC236}">
                      <a16:creationId xmlns:a16="http://schemas.microsoft.com/office/drawing/2014/main" id="{AC922D22-8C22-49A2-9C14-9BFF92B2731A}"/>
                    </a:ext>
                  </a:extLst>
                </p:cNvPr>
                <p:cNvSpPr>
                  <a:spLocks noChangeArrowheads="1"/>
                </p:cNvSpPr>
                <p:nvPr/>
              </p:nvSpPr>
              <p:spPr bwMode="auto">
                <a:xfrm>
                  <a:off x="2487" y="1152"/>
                  <a:ext cx="1136" cy="38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3200" b="0" i="1">
                      <a:latin typeface="Times New Roman" panose="02020603050405020304" pitchFamily="18" charset="0"/>
                      <a:ea typeface="宋体" panose="02010600030101010101" pitchFamily="2" charset="-122"/>
                    </a:rPr>
                    <a:t>n</a:t>
                  </a:r>
                  <a:r>
                    <a:rPr kumimoji="0" lang="en-US" altLang="zh-CN" sz="3200" b="0">
                      <a:latin typeface="Times New Roman" panose="02020603050405020304" pitchFamily="18" charset="0"/>
                      <a:ea typeface="宋体" panose="02010600030101010101" pitchFamily="2" charset="-122"/>
                    </a:rPr>
                    <a:t>=1+0=1</a:t>
                  </a:r>
                </a:p>
                <a:p>
                  <a:pPr algn="ctr" eaLnBrk="0" hangingPunct="0"/>
                  <a:endParaRPr kumimoji="0" lang="en-US" altLang="zh-CN" sz="3200" b="0">
                    <a:latin typeface="Times New Roman" panose="02020603050405020304" pitchFamily="18" charset="0"/>
                    <a:ea typeface="宋体" panose="02010600030101010101" pitchFamily="2" charset="-122"/>
                  </a:endParaRPr>
                </a:p>
              </p:txBody>
            </p:sp>
            <p:sp>
              <p:nvSpPr>
                <p:cNvPr id="817192" name="Rectangle 40">
                  <a:extLst>
                    <a:ext uri="{FF2B5EF4-FFF2-40B4-BE49-F238E27FC236}">
                      <a16:creationId xmlns:a16="http://schemas.microsoft.com/office/drawing/2014/main" id="{3EF14DA7-0F56-4618-B612-CEC034F0CF02}"/>
                    </a:ext>
                  </a:extLst>
                </p:cNvPr>
                <p:cNvSpPr>
                  <a:spLocks noChangeArrowheads="1"/>
                </p:cNvSpPr>
                <p:nvPr/>
              </p:nvSpPr>
              <p:spPr bwMode="auto">
                <a:xfrm>
                  <a:off x="2444" y="1152"/>
                  <a:ext cx="1222" cy="384"/>
                </a:xfrm>
                <a:prstGeom prst="rect">
                  <a:avLst/>
                </a:prstGeom>
                <a:noFill/>
                <a:ln w="7"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817193" name="Rectangle 41">
              <a:extLst>
                <a:ext uri="{FF2B5EF4-FFF2-40B4-BE49-F238E27FC236}">
                  <a16:creationId xmlns:a16="http://schemas.microsoft.com/office/drawing/2014/main" id="{1CA7863C-EFA5-48FF-8709-C2D7441990BF}"/>
                </a:ext>
              </a:extLst>
            </p:cNvPr>
            <p:cNvSpPr>
              <a:spLocks noChangeArrowheads="1"/>
            </p:cNvSpPr>
            <p:nvPr/>
          </p:nvSpPr>
          <p:spPr bwMode="auto">
            <a:xfrm>
              <a:off x="-3" y="-3"/>
              <a:ext cx="3672" cy="1542"/>
            </a:xfrm>
            <a:prstGeom prst="rect">
              <a:avLst/>
            </a:prstGeom>
            <a:noFill/>
            <a:ln w="952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kumimoji="0" lang="zh-CN" altLang="zh-CN" sz="1800" b="0">
                <a:latin typeface="Arial" panose="020B0604020202020204" pitchFamily="34" charset="0"/>
                <a:ea typeface="宋体" panose="02010600030101010101" pitchFamily="2" charset="-122"/>
              </a:endParaRPr>
            </a:p>
          </p:txBody>
        </p:sp>
      </p:grpSp>
      <p:sp>
        <p:nvSpPr>
          <p:cNvPr id="817194" name="Text Box 42">
            <a:extLst>
              <a:ext uri="{FF2B5EF4-FFF2-40B4-BE49-F238E27FC236}">
                <a16:creationId xmlns:a16="http://schemas.microsoft.com/office/drawing/2014/main" id="{8093F06D-76EB-4CE0-BC60-79FA7D34FD30}"/>
              </a:ext>
            </a:extLst>
          </p:cNvPr>
          <p:cNvSpPr txBox="1">
            <a:spLocks noChangeArrowheads="1"/>
          </p:cNvSpPr>
          <p:nvPr/>
        </p:nvSpPr>
        <p:spPr bwMode="auto">
          <a:xfrm>
            <a:off x="4716463" y="692150"/>
            <a:ext cx="3960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a:t>= </a:t>
            </a:r>
            <a:r>
              <a:rPr kumimoji="0" lang="zh-CN" altLang="en-US" sz="2800"/>
              <a:t>生长维数 </a:t>
            </a:r>
            <a:r>
              <a:rPr kumimoji="0" lang="en-US" altLang="zh-CN" sz="2800"/>
              <a:t>+ </a:t>
            </a:r>
            <a:r>
              <a:rPr kumimoji="0" lang="zh-CN" altLang="en-US" sz="2800"/>
              <a:t>时间维数</a:t>
            </a:r>
          </a:p>
        </p:txBody>
      </p:sp>
      <p:sp>
        <p:nvSpPr>
          <p:cNvPr id="817195" name="Text Box 43">
            <a:extLst>
              <a:ext uri="{FF2B5EF4-FFF2-40B4-BE49-F238E27FC236}">
                <a16:creationId xmlns:a16="http://schemas.microsoft.com/office/drawing/2014/main" id="{47EDB84F-271A-451E-A949-1821CB1D7A40}"/>
              </a:ext>
            </a:extLst>
          </p:cNvPr>
          <p:cNvSpPr txBox="1">
            <a:spLocks noChangeArrowheads="1"/>
          </p:cNvSpPr>
          <p:nvPr/>
        </p:nvSpPr>
        <p:spPr bwMode="auto">
          <a:xfrm>
            <a:off x="755650" y="1412875"/>
            <a:ext cx="792003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400">
                <a:solidFill>
                  <a:srgbClr val="0000FF"/>
                </a:solidFill>
              </a:rPr>
              <a:t>均相成核</a:t>
            </a:r>
            <a:r>
              <a:rPr kumimoji="0" lang="zh-CN" altLang="en-US" sz="2400"/>
              <a:t>：由熔体中高分子链依靠热运动而形成有序排列的链束为晶核，因而有时间的依赖性，时间维数为</a:t>
            </a:r>
            <a:r>
              <a:rPr kumimoji="0" lang="en-US" altLang="zh-CN" sz="2400"/>
              <a:t>1</a:t>
            </a:r>
            <a:r>
              <a:rPr kumimoji="0" lang="zh-CN" altLang="en-US" sz="2400"/>
              <a:t>。</a:t>
            </a:r>
          </a:p>
          <a:p>
            <a:r>
              <a:rPr kumimoji="0" lang="zh-CN" altLang="en-US" sz="2400">
                <a:solidFill>
                  <a:srgbClr val="0000FF"/>
                </a:solidFill>
              </a:rPr>
              <a:t>异相成核</a:t>
            </a:r>
            <a:r>
              <a:rPr kumimoji="0" lang="zh-CN" altLang="en-US" sz="2400"/>
              <a:t>：由外界引入的杂质或自身残留的晶种形成，它与时间无关，故其时间维数为零。</a:t>
            </a:r>
          </a:p>
        </p:txBody>
      </p:sp>
    </p:spTree>
  </p:cSld>
  <p:clrMapOvr>
    <a:masterClrMapping/>
  </p:clrMapOvr>
  <p:transition spd="med">
    <p:checker/>
  </p:transition>
</p:sld>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Garamond"/>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cmpd="sng" algn="ctr">
              <a:solidFill>
                <a:schemeClr val="tx1"/>
              </a:solidFill>
              <a:prstDash val="sysDot"/>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楷体_GB2312" pitchFamily="1" charset="-122"/>
            <a:ea typeface="楷体_GB2312" pitchFamily="1"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cmpd="sng" algn="ctr">
              <a:solidFill>
                <a:schemeClr val="tx1"/>
              </a:solidFill>
              <a:prstDash val="sysDot"/>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楷体_GB2312" pitchFamily="1" charset="-122"/>
            <a:ea typeface="楷体_GB2312" pitchFamily="1"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cmpd="sng" algn="ctr">
              <a:solidFill>
                <a:schemeClr val="tx1"/>
              </a:solidFill>
              <a:prstDash val="sysDot"/>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楷体_GB2312" pitchFamily="1" charset="-122"/>
            <a:ea typeface="楷体_GB2312" pitchFamily="1"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cmpd="sng" algn="ctr">
              <a:solidFill>
                <a:schemeClr val="tx1"/>
              </a:solidFill>
              <a:prstDash val="sysDot"/>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楷体_GB2312" pitchFamily="1" charset="-122"/>
            <a:ea typeface="楷体_GB2312" pitchFamily="1" charset="-122"/>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Stream</Template>
  <TotalTime>17222</TotalTime>
  <Words>18074</Words>
  <Application>Microsoft Office PowerPoint</Application>
  <PresentationFormat>全屏显示(4:3)</PresentationFormat>
  <Paragraphs>1180</Paragraphs>
  <Slides>192</Slides>
  <Notes>18</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5</vt:i4>
      </vt:variant>
      <vt:variant>
        <vt:lpstr>幻灯片标题</vt:lpstr>
      </vt:variant>
      <vt:variant>
        <vt:i4>192</vt:i4>
      </vt:variant>
    </vt:vector>
  </HeadingPairs>
  <TitlesOfParts>
    <vt:vector size="211" baseType="lpstr">
      <vt:lpstr>楷体_GB2312</vt:lpstr>
      <vt:lpstr>宋体</vt:lpstr>
      <vt:lpstr>Arial</vt:lpstr>
      <vt:lpstr>Arial Narrow</vt:lpstr>
      <vt:lpstr>Cambria Math</vt:lpstr>
      <vt:lpstr>Garamond</vt:lpstr>
      <vt:lpstr>Impact</vt:lpstr>
      <vt:lpstr>Symbol</vt:lpstr>
      <vt:lpstr>Tahoma</vt:lpstr>
      <vt:lpstr>Times New Roman</vt:lpstr>
      <vt:lpstr>Verdana</vt:lpstr>
      <vt:lpstr>Wingdings</vt:lpstr>
      <vt:lpstr>Level</vt:lpstr>
      <vt:lpstr>Stream</vt:lpstr>
      <vt:lpstr>CS ChemDraw Drawing</vt:lpstr>
      <vt:lpstr>Photo Editor 照片</vt:lpstr>
      <vt:lpstr>位图图像</vt:lpstr>
      <vt:lpstr>BMP 图象</vt:lpstr>
      <vt:lpstr>Graph</vt:lpstr>
      <vt:lpstr>PowerPoint 演示文稿</vt:lpstr>
      <vt:lpstr>凝聚态(聚集态)与相态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PTFE聚四氟乙烯的H136 螺旋结构</vt:lpstr>
      <vt:lpstr>PowerPoint 演示文稿</vt:lpstr>
      <vt:lpstr>PowerPoint 演示文稿</vt:lpstr>
      <vt:lpstr>聚合物的结晶形态和研究方法</vt:lpstr>
      <vt:lpstr>高聚物的结晶形态</vt:lpstr>
      <vt:lpstr>PowerPoint 演示文稿</vt:lpstr>
      <vt:lpstr>PowerPoint 演示文稿</vt:lpstr>
      <vt:lpstr>PowerPoint 演示文稿</vt:lpstr>
      <vt:lpstr>球晶</vt:lpstr>
      <vt:lpstr>PowerPoint 演示文稿</vt:lpstr>
      <vt:lpstr>PowerPoint 演示文稿</vt:lpstr>
      <vt:lpstr>PowerPoint 演示文稿</vt:lpstr>
      <vt:lpstr>光学显微镜和电子显微镜 </vt:lpstr>
      <vt:lpstr>PowerPoint 演示文稿</vt:lpstr>
      <vt:lpstr>PowerPoint 演示文稿</vt:lpstr>
      <vt:lpstr>PowerPoint 演示文稿</vt:lpstr>
      <vt:lpstr>PowerPoint 演示文稿</vt:lpstr>
      <vt:lpstr>PowerPoint 演示文稿</vt:lpstr>
      <vt:lpstr>PowerPoint 演示文稿</vt:lpstr>
      <vt:lpstr>控制球晶大小的方法：</vt:lpstr>
      <vt:lpstr>树枝状晶</vt:lpstr>
      <vt:lpstr>纤维状晶和串晶</vt:lpstr>
      <vt:lpstr>PowerPoint 演示文稿</vt:lpstr>
      <vt:lpstr>PowerPoint 演示文稿</vt:lpstr>
      <vt:lpstr>伸直链片晶</vt:lpstr>
      <vt:lpstr>PowerPoint 演示文稿</vt:lpstr>
      <vt:lpstr>晶态高聚物的结构模型</vt:lpstr>
      <vt:lpstr>折叠链模型</vt:lpstr>
      <vt:lpstr>松散折叠链模型</vt:lpstr>
      <vt:lpstr>隧道-折叠链模型</vt:lpstr>
      <vt:lpstr>插线板模型--无规连接</vt:lpstr>
      <vt:lpstr>高聚物的结晶度及其与工艺和性能的关系</vt:lpstr>
      <vt:lpstr>1. 密度法 </vt:lpstr>
      <vt:lpstr>PowerPoint 演示文稿</vt:lpstr>
      <vt:lpstr>3. 量热法</vt:lpstr>
      <vt:lpstr>PowerPoint 演示文稿</vt:lpstr>
      <vt:lpstr>PowerPoint 演示文稿</vt:lpstr>
      <vt:lpstr>PowerPoint 演示文稿</vt:lpstr>
      <vt:lpstr>红外光谱法 </vt:lpstr>
      <vt:lpstr>PowerPoint 演示文稿</vt:lpstr>
      <vt:lpstr>PowerPoint 演示文稿</vt:lpstr>
      <vt:lpstr>PowerPoint 演示文稿</vt:lpstr>
      <vt:lpstr>PowerPoint 演示文稿</vt:lpstr>
      <vt:lpstr>PowerPoint 演示文稿</vt:lpstr>
      <vt:lpstr>PowerPoint 演示文稿</vt:lpstr>
      <vt:lpstr>高聚物的结晶过程及动力学 </vt:lpstr>
      <vt:lpstr>PowerPoint 演示文稿</vt:lpstr>
      <vt:lpstr>PowerPoint 演示文稿</vt:lpstr>
      <vt:lpstr>PowerPoint 演示文稿</vt:lpstr>
      <vt:lpstr>PowerPoint 演示文稿</vt:lpstr>
      <vt:lpstr>共聚结构对结晶的影响</vt:lpstr>
      <vt:lpstr>分子链柔性对结晶的影响</vt:lpstr>
      <vt:lpstr>PowerPoint 演示文稿</vt:lpstr>
      <vt:lpstr>PowerPoint 演示文稿</vt:lpstr>
      <vt:lpstr>PowerPoint 演示文稿</vt:lpstr>
      <vt:lpstr>（1）热台偏光显微镜法</vt:lpstr>
      <vt:lpstr>（2） 膨胀计方法</vt:lpstr>
      <vt:lpstr>（3）光学解偏振法 </vt:lpstr>
      <vt:lpstr>（6）示差扫描量热计法（DSC）</vt:lpstr>
      <vt:lpstr>PowerPoint 演示文稿</vt:lpstr>
      <vt:lpstr>Avrami方程–高聚物（等温）结晶动力学方程</vt:lpstr>
      <vt:lpstr>Avrami指数n</vt:lpstr>
      <vt:lpstr>结晶速率常数K</vt:lpstr>
      <vt:lpstr>PowerPoint 演示文稿</vt:lpstr>
      <vt:lpstr>影响结晶速率的因素</vt:lpstr>
      <vt:lpstr>PowerPoint 演示文稿</vt:lpstr>
      <vt:lpstr>结晶温度对结晶速度的影响</vt:lpstr>
      <vt:lpstr>PowerPoint 演示文稿</vt:lpstr>
      <vt:lpstr>PowerPoint 演示文稿</vt:lpstr>
      <vt:lpstr>PowerPoint 演示文稿</vt:lpstr>
      <vt:lpstr>PowerPoint 演示文稿</vt:lpstr>
      <vt:lpstr>PowerPoint 演示文稿</vt:lpstr>
      <vt:lpstr>结晶过程控制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-氨基酸熔点随主链间碳原子数目的增加呈锯齿形曲线下降</vt:lpstr>
      <vt:lpstr>分子链的刚性--降低熔融熵Sm</vt:lpstr>
      <vt:lpstr>分子链的刚性对熔点的影响</vt:lpstr>
      <vt:lpstr>侧基体积增加，熔点升高</vt:lpstr>
      <vt:lpstr>分子链的对称性和规整性</vt:lpstr>
      <vt:lpstr>Kevlar fiber - 成功的范例（芳香尼龙）</vt:lpstr>
      <vt:lpstr>分子量</vt:lpstr>
      <vt:lpstr>其他因素对熔点的影响</vt:lpstr>
      <vt:lpstr>PowerPoint 演示文稿</vt:lpstr>
      <vt:lpstr>非晶态高聚物</vt:lpstr>
      <vt:lpstr>无规线团模型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单轴取向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相容性的判别方法 </vt:lpstr>
      <vt:lpstr>PowerPoint 演示文稿</vt:lpstr>
    </vt:vector>
  </TitlesOfParts>
  <Company>hbdx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高分子链的结构</dc:title>
  <dc:creator>wanggch</dc:creator>
  <cp:lastModifiedBy>summer</cp:lastModifiedBy>
  <cp:revision>1331</cp:revision>
  <dcterms:created xsi:type="dcterms:W3CDTF">2005-05-14T08:21:45Z</dcterms:created>
  <dcterms:modified xsi:type="dcterms:W3CDTF">2019-10-16T05:10:00Z</dcterms:modified>
</cp:coreProperties>
</file>